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3"/>
  </p:sldMasterIdLst>
  <p:sldIdLst>
    <p:sldId id="271" r:id="rId4"/>
    <p:sldId id="288" r:id="rId5"/>
    <p:sldId id="274" r:id="rId6"/>
    <p:sldId id="301" r:id="rId7"/>
    <p:sldId id="302" r:id="rId8"/>
    <p:sldId id="304" r:id="rId9"/>
    <p:sldId id="305" r:id="rId10"/>
    <p:sldId id="306" r:id="rId11"/>
    <p:sldId id="307" r:id="rId12"/>
    <p:sldId id="276" r:id="rId13"/>
    <p:sldId id="308" r:id="rId14"/>
    <p:sldId id="309" r:id="rId15"/>
    <p:sldId id="310" r:id="rId16"/>
    <p:sldId id="278" r:id="rId17"/>
    <p:sldId id="316" r:id="rId18"/>
    <p:sldId id="275" r:id="rId19"/>
    <p:sldId id="317" r:id="rId20"/>
    <p:sldId id="318" r:id="rId21"/>
    <p:sldId id="319" r:id="rId22"/>
    <p:sldId id="320" r:id="rId23"/>
    <p:sldId id="321" r:id="rId24"/>
    <p:sldId id="277" r:id="rId25"/>
    <p:sldId id="279" r:id="rId26"/>
    <p:sldId id="322" r:id="rId27"/>
    <p:sldId id="256" r:id="rId28"/>
    <p:sldId id="281" r:id="rId29"/>
    <p:sldId id="282" r:id="rId30"/>
    <p:sldId id="283" r:id="rId31"/>
    <p:sldId id="294" r:id="rId32"/>
    <p:sldId id="323" r:id="rId33"/>
    <p:sldId id="299" r:id="rId34"/>
    <p:sldId id="324" r:id="rId35"/>
    <p:sldId id="300" r:id="rId36"/>
    <p:sldId id="325" r:id="rId37"/>
    <p:sldId id="311" r:id="rId38"/>
    <p:sldId id="326" r:id="rId39"/>
    <p:sldId id="285" r:id="rId40"/>
    <p:sldId id="286" r:id="rId41"/>
    <p:sldId id="328" r:id="rId42"/>
    <p:sldId id="329" r:id="rId43"/>
    <p:sldId id="287" r:id="rId44"/>
    <p:sldId id="312" r:id="rId45"/>
    <p:sldId id="303" r:id="rId46"/>
    <p:sldId id="330" r:id="rId47"/>
    <p:sldId id="314" r:id="rId48"/>
    <p:sldId id="331" r:id="rId49"/>
    <p:sldId id="332" r:id="rId50"/>
    <p:sldId id="315" r:id="rId5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DB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microsoft.com/office/2016/11/relationships/changesInfo" Target="changesInfos/changesInfo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customXml" Target="../customXml/item3.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Woan" userId="c5346d9d-2df9-4225-9b45-6eb593404def" providerId="ADAL" clId="{1182FE3C-7D87-4C9B-A095-7811C6293BD4}"/>
    <pc:docChg chg="custSel modSld">
      <pc:chgData name="Emma Woan" userId="c5346d9d-2df9-4225-9b45-6eb593404def" providerId="ADAL" clId="{1182FE3C-7D87-4C9B-A095-7811C6293BD4}" dt="2023-07-25T15:41:38.647" v="54" actId="20577"/>
      <pc:docMkLst>
        <pc:docMk/>
      </pc:docMkLst>
      <pc:sldChg chg="modSp mod">
        <pc:chgData name="Emma Woan" userId="c5346d9d-2df9-4225-9b45-6eb593404def" providerId="ADAL" clId="{1182FE3C-7D87-4C9B-A095-7811C6293BD4}" dt="2023-07-25T15:41:38.647" v="54" actId="20577"/>
        <pc:sldMkLst>
          <pc:docMk/>
          <pc:sldMk cId="3727767958" sldId="271"/>
        </pc:sldMkLst>
        <pc:spChg chg="mod">
          <ac:chgData name="Emma Woan" userId="c5346d9d-2df9-4225-9b45-6eb593404def" providerId="ADAL" clId="{1182FE3C-7D87-4C9B-A095-7811C6293BD4}" dt="2023-07-25T15:41:38.647" v="54" actId="20577"/>
          <ac:spMkLst>
            <pc:docMk/>
            <pc:sldMk cId="3727767958" sldId="271"/>
            <ac:spMk id="3" creationId="{F39CCB88-3BAC-4D6E-B2DF-8AE26577FAC4}"/>
          </ac:spMkLst>
        </pc:spChg>
      </pc:sldChg>
    </pc:docChg>
  </pc:docChgLst>
  <pc:docChgLst>
    <pc:chgData name="Linda Taylor" userId="003da950-a1ea-4469-a2e0-3f828f94f2e2" providerId="ADAL" clId="{63709E03-DE1D-4A6A-9CCD-B86362717A4A}"/>
    <pc:docChg chg="modSld">
      <pc:chgData name="Linda Taylor" userId="003da950-a1ea-4469-a2e0-3f828f94f2e2" providerId="ADAL" clId="{63709E03-DE1D-4A6A-9CCD-B86362717A4A}" dt="2023-07-13T10:48:52.694" v="39" actId="1076"/>
      <pc:docMkLst>
        <pc:docMk/>
      </pc:docMkLst>
      <pc:sldChg chg="addSp modSp mod">
        <pc:chgData name="Linda Taylor" userId="003da950-a1ea-4469-a2e0-3f828f94f2e2" providerId="ADAL" clId="{63709E03-DE1D-4A6A-9CCD-B86362717A4A}" dt="2023-07-13T10:48:32.181" v="36" actId="1076"/>
        <pc:sldMkLst>
          <pc:docMk/>
          <pc:sldMk cId="3727767958" sldId="271"/>
        </pc:sldMkLst>
        <pc:picChg chg="add mod">
          <ac:chgData name="Linda Taylor" userId="003da950-a1ea-4469-a2e0-3f828f94f2e2" providerId="ADAL" clId="{63709E03-DE1D-4A6A-9CCD-B86362717A4A}" dt="2023-07-13T10:48:24.555" v="35" actId="14100"/>
          <ac:picMkLst>
            <pc:docMk/>
            <pc:sldMk cId="3727767958" sldId="271"/>
            <ac:picMk id="8" creationId="{89F4D2E0-F9E1-5B4E-57CD-7DA63F6DE72A}"/>
          </ac:picMkLst>
        </pc:picChg>
        <pc:picChg chg="add mod">
          <ac:chgData name="Linda Taylor" userId="003da950-a1ea-4469-a2e0-3f828f94f2e2" providerId="ADAL" clId="{63709E03-DE1D-4A6A-9CCD-B86362717A4A}" dt="2023-07-13T10:48:32.181" v="36" actId="1076"/>
          <ac:picMkLst>
            <pc:docMk/>
            <pc:sldMk cId="3727767958" sldId="271"/>
            <ac:picMk id="10" creationId="{7871EE19-D51E-5132-B6F2-836B5FF186BD}"/>
          </ac:picMkLst>
        </pc:picChg>
      </pc:sldChg>
      <pc:sldChg chg="addSp modSp mod">
        <pc:chgData name="Linda Taylor" userId="003da950-a1ea-4469-a2e0-3f828f94f2e2" providerId="ADAL" clId="{63709E03-DE1D-4A6A-9CCD-B86362717A4A}" dt="2023-07-13T10:48:52.694" v="39" actId="1076"/>
        <pc:sldMkLst>
          <pc:docMk/>
          <pc:sldMk cId="68511605" sldId="315"/>
        </pc:sldMkLst>
        <pc:picChg chg="add mod">
          <ac:chgData name="Linda Taylor" userId="003da950-a1ea-4469-a2e0-3f828f94f2e2" providerId="ADAL" clId="{63709E03-DE1D-4A6A-9CCD-B86362717A4A}" dt="2023-07-13T10:48:49.663" v="38" actId="1076"/>
          <ac:picMkLst>
            <pc:docMk/>
            <pc:sldMk cId="68511605" sldId="315"/>
            <ac:picMk id="5" creationId="{42E6CE40-986F-04D1-01C8-2185F1A59A71}"/>
          </ac:picMkLst>
        </pc:picChg>
        <pc:picChg chg="add mod">
          <ac:chgData name="Linda Taylor" userId="003da950-a1ea-4469-a2e0-3f828f94f2e2" providerId="ADAL" clId="{63709E03-DE1D-4A6A-9CCD-B86362717A4A}" dt="2023-07-13T10:48:46.896" v="37" actId="1076"/>
          <ac:picMkLst>
            <pc:docMk/>
            <pc:sldMk cId="68511605" sldId="315"/>
            <ac:picMk id="6" creationId="{8E6C227E-849C-8C04-7A17-C0F23DEDDBA9}"/>
          </ac:picMkLst>
        </pc:picChg>
        <pc:picChg chg="add mod">
          <ac:chgData name="Linda Taylor" userId="003da950-a1ea-4469-a2e0-3f828f94f2e2" providerId="ADAL" clId="{63709E03-DE1D-4A6A-9CCD-B86362717A4A}" dt="2023-07-13T10:48:52.694" v="39" actId="1076"/>
          <ac:picMkLst>
            <pc:docMk/>
            <pc:sldMk cId="68511605" sldId="315"/>
            <ac:picMk id="8" creationId="{D6A228E2-BB0E-60F2-C993-2A63041C63E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7/25/2023</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7/25/2023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7/25/2023</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0.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0.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8.png"/><Relationship Id="rId4" Type="http://schemas.openxmlformats.org/officeDocument/2006/relationships/image" Target="../media/image15.png"/><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1.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210.png"/><Relationship Id="rId13" Type="http://schemas.openxmlformats.org/officeDocument/2006/relationships/image" Target="../media/image32.png"/><Relationship Id="rId3" Type="http://schemas.openxmlformats.org/officeDocument/2006/relationships/image" Target="../media/image160.png"/><Relationship Id="rId7" Type="http://schemas.openxmlformats.org/officeDocument/2006/relationships/image" Target="../media/image200.png"/><Relationship Id="rId12" Type="http://schemas.openxmlformats.org/officeDocument/2006/relationships/image" Target="../media/image31.png"/><Relationship Id="rId2" Type="http://schemas.openxmlformats.org/officeDocument/2006/relationships/image" Target="../media/image150.png"/><Relationship Id="rId1" Type="http://schemas.openxmlformats.org/officeDocument/2006/relationships/slideLayout" Target="../slideLayouts/slideLayout7.xml"/><Relationship Id="rId6" Type="http://schemas.openxmlformats.org/officeDocument/2006/relationships/image" Target="../media/image190.png"/><Relationship Id="rId11" Type="http://schemas.openxmlformats.org/officeDocument/2006/relationships/image" Target="../media/image30.png"/><Relationship Id="rId10" Type="http://schemas.openxmlformats.org/officeDocument/2006/relationships/image" Target="../media/image180.png"/><Relationship Id="rId9"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20.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image" Target="../media/image240.png"/></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8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0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2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20.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3.png"/><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53.png"/><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7.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EAAAF-9AD3-4043-BA93-6D1C43F05CB3}"/>
              </a:ext>
            </a:extLst>
          </p:cNvPr>
          <p:cNvSpPr>
            <a:spLocks noGrp="1"/>
          </p:cNvSpPr>
          <p:nvPr>
            <p:ph type="ctrTitle"/>
          </p:nvPr>
        </p:nvSpPr>
        <p:spPr/>
        <p:txBody>
          <a:bodyPr/>
          <a:lstStyle/>
          <a:p>
            <a:pPr algn="ctr"/>
            <a:r>
              <a:rPr lang="en-GB" dirty="0"/>
              <a:t>Granite house preston</a:t>
            </a:r>
          </a:p>
        </p:txBody>
      </p:sp>
      <p:sp>
        <p:nvSpPr>
          <p:cNvPr id="3" name="Subtitle 2">
            <a:extLst>
              <a:ext uri="{FF2B5EF4-FFF2-40B4-BE49-F238E27FC236}">
                <a16:creationId xmlns:a16="http://schemas.microsoft.com/office/drawing/2014/main" id="{F39CCB88-3BAC-4D6E-B2DF-8AE26577FAC4}"/>
              </a:ext>
            </a:extLst>
          </p:cNvPr>
          <p:cNvSpPr>
            <a:spLocks noGrp="1"/>
          </p:cNvSpPr>
          <p:nvPr>
            <p:ph type="subTitle" idx="1"/>
          </p:nvPr>
        </p:nvSpPr>
        <p:spPr>
          <a:xfrm>
            <a:off x="2417780" y="3531204"/>
            <a:ext cx="8637072" cy="977621"/>
          </a:xfrm>
        </p:spPr>
        <p:txBody>
          <a:bodyPr/>
          <a:lstStyle/>
          <a:p>
            <a:pPr algn="ctr"/>
            <a:r>
              <a:rPr lang="en-GB" dirty="0"/>
              <a:t>Maths in the making! By Susan Bennett, </a:t>
            </a:r>
            <a:r>
              <a:rPr lang="en-GB"/>
              <a:t>Penwortham girls high</a:t>
            </a:r>
            <a:endParaRPr lang="en-GB" dirty="0"/>
          </a:p>
        </p:txBody>
      </p:sp>
      <p:pic>
        <p:nvPicPr>
          <p:cNvPr id="5" name="Picture 4">
            <a:extLst>
              <a:ext uri="{FF2B5EF4-FFF2-40B4-BE49-F238E27FC236}">
                <a16:creationId xmlns:a16="http://schemas.microsoft.com/office/drawing/2014/main" id="{07992E44-6B2A-40AB-83F2-B5ECE3EA4E48}"/>
              </a:ext>
            </a:extLst>
          </p:cNvPr>
          <p:cNvPicPr>
            <a:picLocks noChangeAspect="1"/>
          </p:cNvPicPr>
          <p:nvPr/>
        </p:nvPicPr>
        <p:blipFill>
          <a:blip r:embed="rId2"/>
          <a:stretch>
            <a:fillRect/>
          </a:stretch>
        </p:blipFill>
        <p:spPr>
          <a:xfrm>
            <a:off x="4330815" y="4434893"/>
            <a:ext cx="4676775" cy="857250"/>
          </a:xfrm>
          <a:prstGeom prst="rect">
            <a:avLst/>
          </a:prstGeom>
        </p:spPr>
      </p:pic>
      <p:sp>
        <p:nvSpPr>
          <p:cNvPr id="6" name="AutoShape 2" descr="Kutchenhaus Preston &amp; Southport Case Study">
            <a:extLst>
              <a:ext uri="{FF2B5EF4-FFF2-40B4-BE49-F238E27FC236}">
                <a16:creationId xmlns:a16="http://schemas.microsoft.com/office/drawing/2014/main" id="{55203D29-D771-4B05-A5A8-53551D005C6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417EAC4C-DFEA-42FA-96A9-D5E02647C5A4}"/>
              </a:ext>
            </a:extLst>
          </p:cNvPr>
          <p:cNvPicPr>
            <a:picLocks noChangeAspect="1"/>
          </p:cNvPicPr>
          <p:nvPr/>
        </p:nvPicPr>
        <p:blipFill>
          <a:blip r:embed="rId3"/>
          <a:stretch>
            <a:fillRect/>
          </a:stretch>
        </p:blipFill>
        <p:spPr>
          <a:xfrm>
            <a:off x="195743" y="24393"/>
            <a:ext cx="3361189" cy="1680595"/>
          </a:xfrm>
          <a:prstGeom prst="rect">
            <a:avLst/>
          </a:prstGeom>
        </p:spPr>
      </p:pic>
      <p:pic>
        <p:nvPicPr>
          <p:cNvPr id="8" name="Picture 7" descr="A logo for a company&#10;&#10;Description automatically generated">
            <a:extLst>
              <a:ext uri="{FF2B5EF4-FFF2-40B4-BE49-F238E27FC236}">
                <a16:creationId xmlns:a16="http://schemas.microsoft.com/office/drawing/2014/main" id="{89F4D2E0-F9E1-5B4E-57CD-7DA63F6DE72A}"/>
              </a:ext>
            </a:extLst>
          </p:cNvPr>
          <p:cNvPicPr>
            <a:picLocks noChangeAspect="1"/>
          </p:cNvPicPr>
          <p:nvPr/>
        </p:nvPicPr>
        <p:blipFill>
          <a:blip r:embed="rId4"/>
          <a:stretch>
            <a:fillRect/>
          </a:stretch>
        </p:blipFill>
        <p:spPr>
          <a:xfrm>
            <a:off x="574183" y="4442543"/>
            <a:ext cx="2515246" cy="849600"/>
          </a:xfrm>
          <a:prstGeom prst="rect">
            <a:avLst/>
          </a:prstGeom>
        </p:spPr>
      </p:pic>
      <p:pic>
        <p:nvPicPr>
          <p:cNvPr id="10" name="Picture 9" descr="A blue and white circular logo with a map in the center&#10;&#10;Description automatically generated">
            <a:extLst>
              <a:ext uri="{FF2B5EF4-FFF2-40B4-BE49-F238E27FC236}">
                <a16:creationId xmlns:a16="http://schemas.microsoft.com/office/drawing/2014/main" id="{7871EE19-D51E-5132-B6F2-836B5FF186BD}"/>
              </a:ext>
            </a:extLst>
          </p:cNvPr>
          <p:cNvPicPr>
            <a:picLocks noChangeAspect="1"/>
          </p:cNvPicPr>
          <p:nvPr/>
        </p:nvPicPr>
        <p:blipFill>
          <a:blip r:embed="rId5"/>
          <a:stretch>
            <a:fillRect/>
          </a:stretch>
        </p:blipFill>
        <p:spPr>
          <a:xfrm>
            <a:off x="10198157" y="4186298"/>
            <a:ext cx="1713390" cy="1364766"/>
          </a:xfrm>
          <a:prstGeom prst="rect">
            <a:avLst/>
          </a:prstGeom>
        </p:spPr>
      </p:pic>
    </p:spTree>
    <p:extLst>
      <p:ext uri="{BB962C8B-B14F-4D97-AF65-F5344CB8AC3E}">
        <p14:creationId xmlns:p14="http://schemas.microsoft.com/office/powerpoint/2010/main" val="3727767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3928127" cy="461665"/>
          </a:xfrm>
          <a:prstGeom prst="rect">
            <a:avLst/>
          </a:prstGeom>
          <a:noFill/>
        </p:spPr>
        <p:txBody>
          <a:bodyPr wrap="none" rtlCol="0">
            <a:spAutoFit/>
          </a:bodyPr>
          <a:lstStyle/>
          <a:p>
            <a:r>
              <a:rPr lang="en-GB" sz="2400" b="1" dirty="0"/>
              <a:t>Converting units of length</a:t>
            </a:r>
          </a:p>
        </p:txBody>
      </p:sp>
      <p:sp>
        <p:nvSpPr>
          <p:cNvPr id="5" name="Rectangle 4">
            <a:extLst>
              <a:ext uri="{FF2B5EF4-FFF2-40B4-BE49-F238E27FC236}">
                <a16:creationId xmlns:a16="http://schemas.microsoft.com/office/drawing/2014/main" id="{1879731A-B8A4-4646-ACC0-3ACADCE8A1C1}"/>
              </a:ext>
            </a:extLst>
          </p:cNvPr>
          <p:cNvSpPr/>
          <p:nvPr/>
        </p:nvSpPr>
        <p:spPr>
          <a:xfrm>
            <a:off x="5860314" y="1110969"/>
            <a:ext cx="6096000" cy="954107"/>
          </a:xfrm>
          <a:prstGeom prst="rect">
            <a:avLst/>
          </a:prstGeom>
        </p:spPr>
        <p:txBody>
          <a:bodyPr>
            <a:spAutoFit/>
          </a:bodyPr>
          <a:lstStyle/>
          <a:p>
            <a:pPr fontAlgn="base"/>
            <a:r>
              <a:rPr lang="en-GB" sz="2800" b="1" dirty="0">
                <a:latin typeface="Nunito Sans"/>
              </a:rPr>
              <a:t>Convert 400 </a:t>
            </a:r>
            <a:r>
              <a:rPr lang="en-GB" sz="2800" b="1" i="1" dirty="0">
                <a:latin typeface="Nunito Sans"/>
              </a:rPr>
              <a:t>cm</a:t>
            </a:r>
            <a:r>
              <a:rPr lang="en-GB" sz="2800" b="1" dirty="0">
                <a:latin typeface="Nunito Sans"/>
              </a:rPr>
              <a:t> into metres.</a:t>
            </a:r>
          </a:p>
          <a:p>
            <a:pPr fontAlgn="base"/>
            <a:endParaRPr lang="en-GB" sz="2800" b="0" i="0" dirty="0">
              <a:effectLst/>
              <a:latin typeface="Nunito Sans"/>
            </a:endParaRPr>
          </a:p>
        </p:txBody>
      </p:sp>
      <p:pic>
        <p:nvPicPr>
          <p:cNvPr id="6" name="Picture 5">
            <a:extLst>
              <a:ext uri="{FF2B5EF4-FFF2-40B4-BE49-F238E27FC236}">
                <a16:creationId xmlns:a16="http://schemas.microsoft.com/office/drawing/2014/main" id="{498F0338-6089-4A4F-9FCD-39F576E09A0F}"/>
              </a:ext>
            </a:extLst>
          </p:cNvPr>
          <p:cNvPicPr>
            <a:picLocks noChangeAspect="1"/>
          </p:cNvPicPr>
          <p:nvPr/>
        </p:nvPicPr>
        <p:blipFill>
          <a:blip r:embed="rId2"/>
          <a:stretch>
            <a:fillRect/>
          </a:stretch>
        </p:blipFill>
        <p:spPr>
          <a:xfrm>
            <a:off x="5860313" y="2277043"/>
            <a:ext cx="5621315" cy="1963327"/>
          </a:xfrm>
          <a:prstGeom prst="rect">
            <a:avLst/>
          </a:prstGeom>
        </p:spPr>
      </p:pic>
      <p:pic>
        <p:nvPicPr>
          <p:cNvPr id="7" name="Picture 6">
            <a:extLst>
              <a:ext uri="{FF2B5EF4-FFF2-40B4-BE49-F238E27FC236}">
                <a16:creationId xmlns:a16="http://schemas.microsoft.com/office/drawing/2014/main" id="{E39C9420-3D93-4E9F-B1D8-067FEFFBAD04}"/>
              </a:ext>
            </a:extLst>
          </p:cNvPr>
          <p:cNvPicPr>
            <a:picLocks noChangeAspect="1"/>
          </p:cNvPicPr>
          <p:nvPr/>
        </p:nvPicPr>
        <p:blipFill>
          <a:blip r:embed="rId3"/>
          <a:stretch>
            <a:fillRect/>
          </a:stretch>
        </p:blipFill>
        <p:spPr>
          <a:xfrm>
            <a:off x="235685" y="2676368"/>
            <a:ext cx="3928127" cy="2656783"/>
          </a:xfrm>
          <a:prstGeom prst="rect">
            <a:avLst/>
          </a:prstGeom>
        </p:spPr>
      </p:pic>
      <p:sp>
        <p:nvSpPr>
          <p:cNvPr id="8" name="TextBox 7">
            <a:extLst>
              <a:ext uri="{FF2B5EF4-FFF2-40B4-BE49-F238E27FC236}">
                <a16:creationId xmlns:a16="http://schemas.microsoft.com/office/drawing/2014/main" id="{F61DF0BE-3467-40B7-ADE3-6FDCC6389DA8}"/>
              </a:ext>
            </a:extLst>
          </p:cNvPr>
          <p:cNvSpPr txBox="1"/>
          <p:nvPr/>
        </p:nvSpPr>
        <p:spPr>
          <a:xfrm>
            <a:off x="183948" y="1201280"/>
            <a:ext cx="1973617" cy="830997"/>
          </a:xfrm>
          <a:prstGeom prst="rect">
            <a:avLst/>
          </a:prstGeom>
          <a:noFill/>
        </p:spPr>
        <p:txBody>
          <a:bodyPr wrap="none" rtlCol="0">
            <a:spAutoFit/>
          </a:bodyPr>
          <a:lstStyle/>
          <a:p>
            <a:r>
              <a:rPr lang="en-GB" sz="2400" dirty="0"/>
              <a:t>1 </a:t>
            </a:r>
            <a:r>
              <a:rPr lang="en-GB" sz="2400" i="1" dirty="0"/>
              <a:t>m </a:t>
            </a:r>
            <a:r>
              <a:rPr lang="en-GB" sz="2400" dirty="0"/>
              <a:t>is 100 </a:t>
            </a:r>
            <a:r>
              <a:rPr lang="en-GB" sz="2400" i="1" dirty="0"/>
              <a:t>cm</a:t>
            </a:r>
          </a:p>
          <a:p>
            <a:r>
              <a:rPr lang="en-GB" sz="2400" dirty="0"/>
              <a:t>1 </a:t>
            </a:r>
            <a:r>
              <a:rPr lang="en-GB" sz="2400" i="1" dirty="0"/>
              <a:t>cm</a:t>
            </a:r>
            <a:r>
              <a:rPr lang="en-GB" sz="2400" dirty="0"/>
              <a:t> is 10 </a:t>
            </a:r>
            <a:r>
              <a:rPr lang="en-GB" sz="2400" i="1" dirty="0"/>
              <a:t>mm</a:t>
            </a:r>
          </a:p>
        </p:txBody>
      </p:sp>
      <p:sp>
        <p:nvSpPr>
          <p:cNvPr id="9" name="Rectangle 8">
            <a:extLst>
              <a:ext uri="{FF2B5EF4-FFF2-40B4-BE49-F238E27FC236}">
                <a16:creationId xmlns:a16="http://schemas.microsoft.com/office/drawing/2014/main" id="{D5B20D30-3BA8-4FB9-A9CF-C78A8EAD5449}"/>
              </a:ext>
            </a:extLst>
          </p:cNvPr>
          <p:cNvSpPr/>
          <p:nvPr/>
        </p:nvSpPr>
        <p:spPr>
          <a:xfrm>
            <a:off x="6061949" y="4512141"/>
            <a:ext cx="2844048" cy="584775"/>
          </a:xfrm>
          <a:prstGeom prst="rect">
            <a:avLst/>
          </a:prstGeom>
        </p:spPr>
        <p:txBody>
          <a:bodyPr wrap="none">
            <a:spAutoFit/>
          </a:bodyPr>
          <a:lstStyle/>
          <a:p>
            <a:r>
              <a:rPr lang="en-GB" sz="3200" dirty="0">
                <a:latin typeface="MathJax_Math"/>
              </a:rPr>
              <a:t>400 ÷ 100 = 4 </a:t>
            </a:r>
            <a:r>
              <a:rPr lang="en-GB" sz="3200" i="1" dirty="0">
                <a:latin typeface="MathJax_Math"/>
              </a:rPr>
              <a:t>m</a:t>
            </a:r>
            <a:endParaRPr lang="en-GB" sz="3200" dirty="0"/>
          </a:p>
        </p:txBody>
      </p:sp>
    </p:spTree>
    <p:extLst>
      <p:ext uri="{BB962C8B-B14F-4D97-AF65-F5344CB8AC3E}">
        <p14:creationId xmlns:p14="http://schemas.microsoft.com/office/powerpoint/2010/main" val="367870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3928127" cy="461665"/>
          </a:xfrm>
          <a:prstGeom prst="rect">
            <a:avLst/>
          </a:prstGeom>
          <a:noFill/>
        </p:spPr>
        <p:txBody>
          <a:bodyPr wrap="none" rtlCol="0">
            <a:spAutoFit/>
          </a:bodyPr>
          <a:lstStyle/>
          <a:p>
            <a:r>
              <a:rPr lang="en-GB" sz="2400" b="1" dirty="0"/>
              <a:t>Converting units of length</a:t>
            </a:r>
          </a:p>
        </p:txBody>
      </p:sp>
      <p:sp>
        <p:nvSpPr>
          <p:cNvPr id="5" name="Rectangle 4">
            <a:extLst>
              <a:ext uri="{FF2B5EF4-FFF2-40B4-BE49-F238E27FC236}">
                <a16:creationId xmlns:a16="http://schemas.microsoft.com/office/drawing/2014/main" id="{1879731A-B8A4-4646-ACC0-3ACADCE8A1C1}"/>
              </a:ext>
            </a:extLst>
          </p:cNvPr>
          <p:cNvSpPr/>
          <p:nvPr/>
        </p:nvSpPr>
        <p:spPr>
          <a:xfrm>
            <a:off x="5860314" y="1110969"/>
            <a:ext cx="6096000" cy="954107"/>
          </a:xfrm>
          <a:prstGeom prst="rect">
            <a:avLst/>
          </a:prstGeom>
        </p:spPr>
        <p:txBody>
          <a:bodyPr>
            <a:spAutoFit/>
          </a:bodyPr>
          <a:lstStyle/>
          <a:p>
            <a:pPr fontAlgn="base"/>
            <a:r>
              <a:rPr lang="en-GB" sz="2800" b="1" dirty="0">
                <a:latin typeface="Nunito Sans"/>
              </a:rPr>
              <a:t>Convert 4 </a:t>
            </a:r>
            <a:r>
              <a:rPr lang="en-GB" sz="2800" b="1" i="1" dirty="0">
                <a:latin typeface="Nunito Sans"/>
              </a:rPr>
              <a:t>cm</a:t>
            </a:r>
            <a:r>
              <a:rPr lang="en-GB" sz="2800" b="1" dirty="0">
                <a:latin typeface="Nunito Sans"/>
              </a:rPr>
              <a:t> into millimetres.</a:t>
            </a:r>
          </a:p>
          <a:p>
            <a:pPr fontAlgn="base"/>
            <a:endParaRPr lang="en-GB" sz="2800" b="0" i="0" dirty="0">
              <a:effectLst/>
              <a:latin typeface="Nunito Sans"/>
            </a:endParaRPr>
          </a:p>
        </p:txBody>
      </p:sp>
      <p:pic>
        <p:nvPicPr>
          <p:cNvPr id="6" name="Picture 5">
            <a:extLst>
              <a:ext uri="{FF2B5EF4-FFF2-40B4-BE49-F238E27FC236}">
                <a16:creationId xmlns:a16="http://schemas.microsoft.com/office/drawing/2014/main" id="{498F0338-6089-4A4F-9FCD-39F576E09A0F}"/>
              </a:ext>
            </a:extLst>
          </p:cNvPr>
          <p:cNvPicPr>
            <a:picLocks noChangeAspect="1"/>
          </p:cNvPicPr>
          <p:nvPr/>
        </p:nvPicPr>
        <p:blipFill>
          <a:blip r:embed="rId2"/>
          <a:stretch>
            <a:fillRect/>
          </a:stretch>
        </p:blipFill>
        <p:spPr>
          <a:xfrm>
            <a:off x="5860313" y="2277043"/>
            <a:ext cx="5621315" cy="1963327"/>
          </a:xfrm>
          <a:prstGeom prst="rect">
            <a:avLst/>
          </a:prstGeom>
        </p:spPr>
      </p:pic>
      <p:pic>
        <p:nvPicPr>
          <p:cNvPr id="7" name="Picture 6">
            <a:extLst>
              <a:ext uri="{FF2B5EF4-FFF2-40B4-BE49-F238E27FC236}">
                <a16:creationId xmlns:a16="http://schemas.microsoft.com/office/drawing/2014/main" id="{E39C9420-3D93-4E9F-B1D8-067FEFFBAD04}"/>
              </a:ext>
            </a:extLst>
          </p:cNvPr>
          <p:cNvPicPr>
            <a:picLocks noChangeAspect="1"/>
          </p:cNvPicPr>
          <p:nvPr/>
        </p:nvPicPr>
        <p:blipFill>
          <a:blip r:embed="rId3"/>
          <a:stretch>
            <a:fillRect/>
          </a:stretch>
        </p:blipFill>
        <p:spPr>
          <a:xfrm>
            <a:off x="235685" y="2676368"/>
            <a:ext cx="3928127" cy="2656783"/>
          </a:xfrm>
          <a:prstGeom prst="rect">
            <a:avLst/>
          </a:prstGeom>
        </p:spPr>
      </p:pic>
      <p:sp>
        <p:nvSpPr>
          <p:cNvPr id="8" name="TextBox 7">
            <a:extLst>
              <a:ext uri="{FF2B5EF4-FFF2-40B4-BE49-F238E27FC236}">
                <a16:creationId xmlns:a16="http://schemas.microsoft.com/office/drawing/2014/main" id="{F61DF0BE-3467-40B7-ADE3-6FDCC6389DA8}"/>
              </a:ext>
            </a:extLst>
          </p:cNvPr>
          <p:cNvSpPr txBox="1"/>
          <p:nvPr/>
        </p:nvSpPr>
        <p:spPr>
          <a:xfrm>
            <a:off x="183948" y="1201280"/>
            <a:ext cx="1973617" cy="830997"/>
          </a:xfrm>
          <a:prstGeom prst="rect">
            <a:avLst/>
          </a:prstGeom>
          <a:noFill/>
        </p:spPr>
        <p:txBody>
          <a:bodyPr wrap="none" rtlCol="0">
            <a:spAutoFit/>
          </a:bodyPr>
          <a:lstStyle/>
          <a:p>
            <a:r>
              <a:rPr lang="en-GB" sz="2400" dirty="0"/>
              <a:t>1 </a:t>
            </a:r>
            <a:r>
              <a:rPr lang="en-GB" sz="2400" i="1" dirty="0"/>
              <a:t>m </a:t>
            </a:r>
            <a:r>
              <a:rPr lang="en-GB" sz="2400" dirty="0"/>
              <a:t>is 100 </a:t>
            </a:r>
            <a:r>
              <a:rPr lang="en-GB" sz="2400" i="1" dirty="0"/>
              <a:t>cm</a:t>
            </a:r>
          </a:p>
          <a:p>
            <a:r>
              <a:rPr lang="en-GB" sz="2400" dirty="0"/>
              <a:t>1 </a:t>
            </a:r>
            <a:r>
              <a:rPr lang="en-GB" sz="2400" i="1" dirty="0"/>
              <a:t>cm</a:t>
            </a:r>
            <a:r>
              <a:rPr lang="en-GB" sz="2400" dirty="0"/>
              <a:t> is 10 </a:t>
            </a:r>
            <a:r>
              <a:rPr lang="en-GB" sz="2400" i="1" dirty="0"/>
              <a:t>mm</a:t>
            </a:r>
          </a:p>
        </p:txBody>
      </p:sp>
      <p:sp>
        <p:nvSpPr>
          <p:cNvPr id="9" name="Rectangle 8">
            <a:extLst>
              <a:ext uri="{FF2B5EF4-FFF2-40B4-BE49-F238E27FC236}">
                <a16:creationId xmlns:a16="http://schemas.microsoft.com/office/drawing/2014/main" id="{D5B20D30-3BA8-4FB9-A9CF-C78A8EAD5449}"/>
              </a:ext>
            </a:extLst>
          </p:cNvPr>
          <p:cNvSpPr/>
          <p:nvPr/>
        </p:nvSpPr>
        <p:spPr>
          <a:xfrm>
            <a:off x="6061949" y="4512141"/>
            <a:ext cx="2725426" cy="584775"/>
          </a:xfrm>
          <a:prstGeom prst="rect">
            <a:avLst/>
          </a:prstGeom>
        </p:spPr>
        <p:txBody>
          <a:bodyPr wrap="none">
            <a:spAutoFit/>
          </a:bodyPr>
          <a:lstStyle/>
          <a:p>
            <a:r>
              <a:rPr lang="en-GB" sz="3200" dirty="0">
                <a:latin typeface="MathJax_Math"/>
              </a:rPr>
              <a:t>4 x 10 = 40 </a:t>
            </a:r>
            <a:r>
              <a:rPr lang="en-GB" sz="3200" i="1" dirty="0">
                <a:latin typeface="MathJax_Math"/>
              </a:rPr>
              <a:t>mm</a:t>
            </a:r>
            <a:endParaRPr lang="en-GB" sz="3200" dirty="0"/>
          </a:p>
        </p:txBody>
      </p:sp>
    </p:spTree>
    <p:extLst>
      <p:ext uri="{BB962C8B-B14F-4D97-AF65-F5344CB8AC3E}">
        <p14:creationId xmlns:p14="http://schemas.microsoft.com/office/powerpoint/2010/main" val="376166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3928127" cy="461665"/>
          </a:xfrm>
          <a:prstGeom prst="rect">
            <a:avLst/>
          </a:prstGeom>
          <a:noFill/>
        </p:spPr>
        <p:txBody>
          <a:bodyPr wrap="none" rtlCol="0">
            <a:spAutoFit/>
          </a:bodyPr>
          <a:lstStyle/>
          <a:p>
            <a:r>
              <a:rPr lang="en-GB" sz="2400" b="1" dirty="0"/>
              <a:t>Converting units of length</a:t>
            </a:r>
          </a:p>
        </p:txBody>
      </p:sp>
      <p:sp>
        <p:nvSpPr>
          <p:cNvPr id="5" name="Rectangle 4">
            <a:extLst>
              <a:ext uri="{FF2B5EF4-FFF2-40B4-BE49-F238E27FC236}">
                <a16:creationId xmlns:a16="http://schemas.microsoft.com/office/drawing/2014/main" id="{1879731A-B8A4-4646-ACC0-3ACADCE8A1C1}"/>
              </a:ext>
            </a:extLst>
          </p:cNvPr>
          <p:cNvSpPr/>
          <p:nvPr/>
        </p:nvSpPr>
        <p:spPr>
          <a:xfrm>
            <a:off x="5860314" y="1110969"/>
            <a:ext cx="6096000" cy="954107"/>
          </a:xfrm>
          <a:prstGeom prst="rect">
            <a:avLst/>
          </a:prstGeom>
        </p:spPr>
        <p:txBody>
          <a:bodyPr>
            <a:spAutoFit/>
          </a:bodyPr>
          <a:lstStyle/>
          <a:p>
            <a:pPr fontAlgn="base"/>
            <a:r>
              <a:rPr lang="en-GB" sz="2800" b="1" dirty="0">
                <a:latin typeface="Nunito Sans"/>
              </a:rPr>
              <a:t>Convert 4 </a:t>
            </a:r>
            <a:r>
              <a:rPr lang="en-GB" sz="2800" b="1" i="1" dirty="0">
                <a:latin typeface="Nunito Sans"/>
              </a:rPr>
              <a:t>m</a:t>
            </a:r>
            <a:r>
              <a:rPr lang="en-GB" sz="2800" b="1" dirty="0">
                <a:latin typeface="Nunito Sans"/>
              </a:rPr>
              <a:t> into millimetres.</a:t>
            </a:r>
          </a:p>
          <a:p>
            <a:pPr fontAlgn="base"/>
            <a:endParaRPr lang="en-GB" sz="2800" b="0" i="0" dirty="0">
              <a:effectLst/>
              <a:latin typeface="Nunito Sans"/>
            </a:endParaRPr>
          </a:p>
        </p:txBody>
      </p:sp>
      <p:pic>
        <p:nvPicPr>
          <p:cNvPr id="6" name="Picture 5">
            <a:extLst>
              <a:ext uri="{FF2B5EF4-FFF2-40B4-BE49-F238E27FC236}">
                <a16:creationId xmlns:a16="http://schemas.microsoft.com/office/drawing/2014/main" id="{498F0338-6089-4A4F-9FCD-39F576E09A0F}"/>
              </a:ext>
            </a:extLst>
          </p:cNvPr>
          <p:cNvPicPr>
            <a:picLocks noChangeAspect="1"/>
          </p:cNvPicPr>
          <p:nvPr/>
        </p:nvPicPr>
        <p:blipFill>
          <a:blip r:embed="rId2"/>
          <a:stretch>
            <a:fillRect/>
          </a:stretch>
        </p:blipFill>
        <p:spPr>
          <a:xfrm>
            <a:off x="5860313" y="2277043"/>
            <a:ext cx="5621315" cy="1963327"/>
          </a:xfrm>
          <a:prstGeom prst="rect">
            <a:avLst/>
          </a:prstGeom>
        </p:spPr>
      </p:pic>
      <p:pic>
        <p:nvPicPr>
          <p:cNvPr id="7" name="Picture 6">
            <a:extLst>
              <a:ext uri="{FF2B5EF4-FFF2-40B4-BE49-F238E27FC236}">
                <a16:creationId xmlns:a16="http://schemas.microsoft.com/office/drawing/2014/main" id="{E39C9420-3D93-4E9F-B1D8-067FEFFBAD04}"/>
              </a:ext>
            </a:extLst>
          </p:cNvPr>
          <p:cNvPicPr>
            <a:picLocks noChangeAspect="1"/>
          </p:cNvPicPr>
          <p:nvPr/>
        </p:nvPicPr>
        <p:blipFill>
          <a:blip r:embed="rId3"/>
          <a:stretch>
            <a:fillRect/>
          </a:stretch>
        </p:blipFill>
        <p:spPr>
          <a:xfrm>
            <a:off x="235685" y="2676368"/>
            <a:ext cx="3928127" cy="2656783"/>
          </a:xfrm>
          <a:prstGeom prst="rect">
            <a:avLst/>
          </a:prstGeom>
        </p:spPr>
      </p:pic>
      <p:sp>
        <p:nvSpPr>
          <p:cNvPr id="8" name="TextBox 7">
            <a:extLst>
              <a:ext uri="{FF2B5EF4-FFF2-40B4-BE49-F238E27FC236}">
                <a16:creationId xmlns:a16="http://schemas.microsoft.com/office/drawing/2014/main" id="{F61DF0BE-3467-40B7-ADE3-6FDCC6389DA8}"/>
              </a:ext>
            </a:extLst>
          </p:cNvPr>
          <p:cNvSpPr txBox="1"/>
          <p:nvPr/>
        </p:nvSpPr>
        <p:spPr>
          <a:xfrm>
            <a:off x="183948" y="1201280"/>
            <a:ext cx="1973617" cy="830997"/>
          </a:xfrm>
          <a:prstGeom prst="rect">
            <a:avLst/>
          </a:prstGeom>
          <a:noFill/>
        </p:spPr>
        <p:txBody>
          <a:bodyPr wrap="none" rtlCol="0">
            <a:spAutoFit/>
          </a:bodyPr>
          <a:lstStyle/>
          <a:p>
            <a:r>
              <a:rPr lang="en-GB" sz="2400" dirty="0"/>
              <a:t>1 </a:t>
            </a:r>
            <a:r>
              <a:rPr lang="en-GB" sz="2400" i="1" dirty="0"/>
              <a:t>m </a:t>
            </a:r>
            <a:r>
              <a:rPr lang="en-GB" sz="2400" dirty="0"/>
              <a:t>is 100 </a:t>
            </a:r>
            <a:r>
              <a:rPr lang="en-GB" sz="2400" i="1" dirty="0"/>
              <a:t>cm</a:t>
            </a:r>
          </a:p>
          <a:p>
            <a:r>
              <a:rPr lang="en-GB" sz="2400" dirty="0"/>
              <a:t>1 </a:t>
            </a:r>
            <a:r>
              <a:rPr lang="en-GB" sz="2400" i="1" dirty="0"/>
              <a:t>cm</a:t>
            </a:r>
            <a:r>
              <a:rPr lang="en-GB" sz="2400" dirty="0"/>
              <a:t> is 10 </a:t>
            </a:r>
            <a:r>
              <a:rPr lang="en-GB" sz="2400" i="1" dirty="0"/>
              <a:t>mm</a:t>
            </a:r>
          </a:p>
        </p:txBody>
      </p:sp>
      <p:sp>
        <p:nvSpPr>
          <p:cNvPr id="9" name="Rectangle 8">
            <a:extLst>
              <a:ext uri="{FF2B5EF4-FFF2-40B4-BE49-F238E27FC236}">
                <a16:creationId xmlns:a16="http://schemas.microsoft.com/office/drawing/2014/main" id="{D5B20D30-3BA8-4FB9-A9CF-C78A8EAD5449}"/>
              </a:ext>
            </a:extLst>
          </p:cNvPr>
          <p:cNvSpPr/>
          <p:nvPr/>
        </p:nvSpPr>
        <p:spPr>
          <a:xfrm>
            <a:off x="6061949" y="4512141"/>
            <a:ext cx="4131259" cy="584775"/>
          </a:xfrm>
          <a:prstGeom prst="rect">
            <a:avLst/>
          </a:prstGeom>
        </p:spPr>
        <p:txBody>
          <a:bodyPr wrap="none">
            <a:spAutoFit/>
          </a:bodyPr>
          <a:lstStyle/>
          <a:p>
            <a:r>
              <a:rPr lang="en-GB" sz="3200" dirty="0">
                <a:latin typeface="MathJax_Math"/>
              </a:rPr>
              <a:t>4 x 100 x 10 = 4000 </a:t>
            </a:r>
            <a:r>
              <a:rPr lang="en-GB" sz="3200" i="1" dirty="0">
                <a:latin typeface="MathJax_Math"/>
              </a:rPr>
              <a:t>mm</a:t>
            </a:r>
            <a:endParaRPr lang="en-GB" sz="3200" dirty="0"/>
          </a:p>
        </p:txBody>
      </p:sp>
    </p:spTree>
    <p:extLst>
      <p:ext uri="{BB962C8B-B14F-4D97-AF65-F5344CB8AC3E}">
        <p14:creationId xmlns:p14="http://schemas.microsoft.com/office/powerpoint/2010/main" val="87996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3928127" cy="461665"/>
          </a:xfrm>
          <a:prstGeom prst="rect">
            <a:avLst/>
          </a:prstGeom>
          <a:noFill/>
        </p:spPr>
        <p:txBody>
          <a:bodyPr wrap="none" rtlCol="0">
            <a:spAutoFit/>
          </a:bodyPr>
          <a:lstStyle/>
          <a:p>
            <a:r>
              <a:rPr lang="en-GB" sz="2400" b="1" dirty="0"/>
              <a:t>Converting units of length</a:t>
            </a:r>
          </a:p>
        </p:txBody>
      </p:sp>
      <p:sp>
        <p:nvSpPr>
          <p:cNvPr id="5" name="Rectangle 4">
            <a:extLst>
              <a:ext uri="{FF2B5EF4-FFF2-40B4-BE49-F238E27FC236}">
                <a16:creationId xmlns:a16="http://schemas.microsoft.com/office/drawing/2014/main" id="{1879731A-B8A4-4646-ACC0-3ACADCE8A1C1}"/>
              </a:ext>
            </a:extLst>
          </p:cNvPr>
          <p:cNvSpPr/>
          <p:nvPr/>
        </p:nvSpPr>
        <p:spPr>
          <a:xfrm>
            <a:off x="5860314" y="1110969"/>
            <a:ext cx="6096000" cy="954107"/>
          </a:xfrm>
          <a:prstGeom prst="rect">
            <a:avLst/>
          </a:prstGeom>
        </p:spPr>
        <p:txBody>
          <a:bodyPr>
            <a:spAutoFit/>
          </a:bodyPr>
          <a:lstStyle/>
          <a:p>
            <a:pPr fontAlgn="base"/>
            <a:r>
              <a:rPr lang="en-GB" sz="2800" b="1" dirty="0">
                <a:latin typeface="Nunito Sans"/>
              </a:rPr>
              <a:t>Convert 400 </a:t>
            </a:r>
            <a:r>
              <a:rPr lang="en-GB" sz="2800" b="1" i="1" dirty="0">
                <a:latin typeface="Nunito Sans"/>
              </a:rPr>
              <a:t>mm</a:t>
            </a:r>
            <a:r>
              <a:rPr lang="en-GB" sz="2800" b="1" dirty="0">
                <a:latin typeface="Nunito Sans"/>
              </a:rPr>
              <a:t> into metres</a:t>
            </a:r>
          </a:p>
          <a:p>
            <a:pPr fontAlgn="base"/>
            <a:endParaRPr lang="en-GB" sz="2800" b="0" i="0" dirty="0">
              <a:effectLst/>
              <a:latin typeface="Nunito Sans"/>
            </a:endParaRPr>
          </a:p>
        </p:txBody>
      </p:sp>
      <p:pic>
        <p:nvPicPr>
          <p:cNvPr id="6" name="Picture 5">
            <a:extLst>
              <a:ext uri="{FF2B5EF4-FFF2-40B4-BE49-F238E27FC236}">
                <a16:creationId xmlns:a16="http://schemas.microsoft.com/office/drawing/2014/main" id="{498F0338-6089-4A4F-9FCD-39F576E09A0F}"/>
              </a:ext>
            </a:extLst>
          </p:cNvPr>
          <p:cNvPicPr>
            <a:picLocks noChangeAspect="1"/>
          </p:cNvPicPr>
          <p:nvPr/>
        </p:nvPicPr>
        <p:blipFill>
          <a:blip r:embed="rId2"/>
          <a:stretch>
            <a:fillRect/>
          </a:stretch>
        </p:blipFill>
        <p:spPr>
          <a:xfrm>
            <a:off x="5860313" y="2277043"/>
            <a:ext cx="5621315" cy="1963327"/>
          </a:xfrm>
          <a:prstGeom prst="rect">
            <a:avLst/>
          </a:prstGeom>
        </p:spPr>
      </p:pic>
      <p:pic>
        <p:nvPicPr>
          <p:cNvPr id="7" name="Picture 6">
            <a:extLst>
              <a:ext uri="{FF2B5EF4-FFF2-40B4-BE49-F238E27FC236}">
                <a16:creationId xmlns:a16="http://schemas.microsoft.com/office/drawing/2014/main" id="{E39C9420-3D93-4E9F-B1D8-067FEFFBAD04}"/>
              </a:ext>
            </a:extLst>
          </p:cNvPr>
          <p:cNvPicPr>
            <a:picLocks noChangeAspect="1"/>
          </p:cNvPicPr>
          <p:nvPr/>
        </p:nvPicPr>
        <p:blipFill>
          <a:blip r:embed="rId3"/>
          <a:stretch>
            <a:fillRect/>
          </a:stretch>
        </p:blipFill>
        <p:spPr>
          <a:xfrm>
            <a:off x="235685" y="2676368"/>
            <a:ext cx="3928127" cy="2656783"/>
          </a:xfrm>
          <a:prstGeom prst="rect">
            <a:avLst/>
          </a:prstGeom>
        </p:spPr>
      </p:pic>
      <p:sp>
        <p:nvSpPr>
          <p:cNvPr id="8" name="TextBox 7">
            <a:extLst>
              <a:ext uri="{FF2B5EF4-FFF2-40B4-BE49-F238E27FC236}">
                <a16:creationId xmlns:a16="http://schemas.microsoft.com/office/drawing/2014/main" id="{F61DF0BE-3467-40B7-ADE3-6FDCC6389DA8}"/>
              </a:ext>
            </a:extLst>
          </p:cNvPr>
          <p:cNvSpPr txBox="1"/>
          <p:nvPr/>
        </p:nvSpPr>
        <p:spPr>
          <a:xfrm>
            <a:off x="183948" y="1201280"/>
            <a:ext cx="1973617" cy="830997"/>
          </a:xfrm>
          <a:prstGeom prst="rect">
            <a:avLst/>
          </a:prstGeom>
          <a:noFill/>
        </p:spPr>
        <p:txBody>
          <a:bodyPr wrap="none" rtlCol="0">
            <a:spAutoFit/>
          </a:bodyPr>
          <a:lstStyle/>
          <a:p>
            <a:r>
              <a:rPr lang="en-GB" sz="2400" dirty="0"/>
              <a:t>1 </a:t>
            </a:r>
            <a:r>
              <a:rPr lang="en-GB" sz="2400" i="1" dirty="0"/>
              <a:t>m </a:t>
            </a:r>
            <a:r>
              <a:rPr lang="en-GB" sz="2400" dirty="0"/>
              <a:t>is 100 </a:t>
            </a:r>
            <a:r>
              <a:rPr lang="en-GB" sz="2400" i="1" dirty="0"/>
              <a:t>cm</a:t>
            </a:r>
          </a:p>
          <a:p>
            <a:r>
              <a:rPr lang="en-GB" sz="2400" dirty="0"/>
              <a:t>1 </a:t>
            </a:r>
            <a:r>
              <a:rPr lang="en-GB" sz="2400" i="1" dirty="0"/>
              <a:t>cm</a:t>
            </a:r>
            <a:r>
              <a:rPr lang="en-GB" sz="2400" dirty="0"/>
              <a:t> is 10 </a:t>
            </a:r>
            <a:r>
              <a:rPr lang="en-GB" sz="2400" i="1" dirty="0"/>
              <a:t>mm</a:t>
            </a:r>
          </a:p>
        </p:txBody>
      </p:sp>
      <p:sp>
        <p:nvSpPr>
          <p:cNvPr id="9" name="Rectangle 8">
            <a:extLst>
              <a:ext uri="{FF2B5EF4-FFF2-40B4-BE49-F238E27FC236}">
                <a16:creationId xmlns:a16="http://schemas.microsoft.com/office/drawing/2014/main" id="{D5B20D30-3BA8-4FB9-A9CF-C78A8EAD5449}"/>
              </a:ext>
            </a:extLst>
          </p:cNvPr>
          <p:cNvSpPr/>
          <p:nvPr/>
        </p:nvSpPr>
        <p:spPr>
          <a:xfrm>
            <a:off x="6061949" y="4512141"/>
            <a:ext cx="4265911" cy="584775"/>
          </a:xfrm>
          <a:prstGeom prst="rect">
            <a:avLst/>
          </a:prstGeom>
        </p:spPr>
        <p:txBody>
          <a:bodyPr wrap="none">
            <a:spAutoFit/>
          </a:bodyPr>
          <a:lstStyle/>
          <a:p>
            <a:r>
              <a:rPr lang="en-GB" sz="3200" dirty="0">
                <a:latin typeface="MathJax_Math"/>
              </a:rPr>
              <a:t>4000 ÷ 10 ÷ 100 = 0.4 </a:t>
            </a:r>
            <a:r>
              <a:rPr lang="en-GB" sz="3200" i="1" dirty="0">
                <a:latin typeface="MathJax_Math"/>
              </a:rPr>
              <a:t>m </a:t>
            </a:r>
            <a:endParaRPr lang="en-GB" sz="3200" i="1" dirty="0"/>
          </a:p>
        </p:txBody>
      </p:sp>
    </p:spTree>
    <p:extLst>
      <p:ext uri="{BB962C8B-B14F-4D97-AF65-F5344CB8AC3E}">
        <p14:creationId xmlns:p14="http://schemas.microsoft.com/office/powerpoint/2010/main" val="410119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5540748" cy="1200329"/>
          </a:xfrm>
          <a:prstGeom prst="rect">
            <a:avLst/>
          </a:prstGeom>
          <a:noFill/>
        </p:spPr>
        <p:txBody>
          <a:bodyPr wrap="none" rtlCol="0">
            <a:spAutoFit/>
          </a:bodyPr>
          <a:lstStyle/>
          <a:p>
            <a:r>
              <a:rPr lang="en-GB" sz="2400" b="1" dirty="0"/>
              <a:t>Convert these metric units of lengths</a:t>
            </a:r>
          </a:p>
          <a:p>
            <a:endParaRPr lang="en-GB" sz="2400" b="1" dirty="0"/>
          </a:p>
          <a:p>
            <a:endParaRPr lang="en-GB" sz="2400" b="1" dirty="0"/>
          </a:p>
        </p:txBody>
      </p:sp>
      <p:sp>
        <p:nvSpPr>
          <p:cNvPr id="4" name="Rectangle 3">
            <a:extLst>
              <a:ext uri="{FF2B5EF4-FFF2-40B4-BE49-F238E27FC236}">
                <a16:creationId xmlns:a16="http://schemas.microsoft.com/office/drawing/2014/main" id="{EC354CBB-3CAC-42B7-961F-5E707AAF9ACF}"/>
              </a:ext>
            </a:extLst>
          </p:cNvPr>
          <p:cNvSpPr/>
          <p:nvPr/>
        </p:nvSpPr>
        <p:spPr>
          <a:xfrm>
            <a:off x="235686" y="1346915"/>
            <a:ext cx="5560203" cy="4678204"/>
          </a:xfrm>
          <a:prstGeom prst="rect">
            <a:avLst/>
          </a:prstGeom>
        </p:spPr>
        <p:txBody>
          <a:bodyPr wrap="square">
            <a:spAutoFit/>
          </a:bodyPr>
          <a:lstStyle/>
          <a:p>
            <a:pPr marL="514350" indent="-514350">
              <a:buFont typeface="+mj-lt"/>
              <a:buAutoNum type="arabicParenR"/>
            </a:pPr>
            <a:r>
              <a:rPr lang="en-GB" sz="2800" i="1" dirty="0"/>
              <a:t>400 cm to m </a:t>
            </a:r>
          </a:p>
          <a:p>
            <a:pPr marL="514350" indent="-514350">
              <a:buFont typeface="+mj-lt"/>
              <a:buAutoNum type="arabicParenR"/>
            </a:pPr>
            <a:r>
              <a:rPr lang="en-GB" sz="2800" i="1" dirty="0"/>
              <a:t>40 cm to m</a:t>
            </a:r>
          </a:p>
          <a:p>
            <a:pPr marL="514350" indent="-514350">
              <a:buFont typeface="+mj-lt"/>
              <a:buAutoNum type="arabicParenR"/>
            </a:pPr>
            <a:r>
              <a:rPr lang="en-GB" sz="2800" i="1" dirty="0"/>
              <a:t>400 mm to m</a:t>
            </a:r>
          </a:p>
          <a:p>
            <a:pPr marL="514350" indent="-514350">
              <a:buFont typeface="+mj-lt"/>
              <a:buAutoNum type="arabicParenR"/>
            </a:pPr>
            <a:r>
              <a:rPr lang="en-GB" sz="2800" i="1" dirty="0"/>
              <a:t>40 mm to m</a:t>
            </a:r>
          </a:p>
          <a:p>
            <a:pPr marL="514350" indent="-514350">
              <a:buFont typeface="+mj-lt"/>
              <a:buAutoNum type="arabicParenR"/>
            </a:pPr>
            <a:r>
              <a:rPr lang="en-GB" sz="2800" i="1" dirty="0"/>
              <a:t>3.5 m to mm</a:t>
            </a:r>
          </a:p>
          <a:p>
            <a:pPr marL="514350" indent="-514350">
              <a:buFont typeface="+mj-lt"/>
              <a:buAutoNum type="arabicParenR"/>
            </a:pPr>
            <a:r>
              <a:rPr lang="en-GB" sz="2800" i="1" dirty="0"/>
              <a:t>3.5 m to cm</a:t>
            </a:r>
          </a:p>
          <a:p>
            <a:pPr marL="514350" indent="-514350">
              <a:buFont typeface="+mj-lt"/>
              <a:buAutoNum type="arabicParenR"/>
            </a:pPr>
            <a:r>
              <a:rPr lang="en-GB" sz="2800" i="1" dirty="0"/>
              <a:t>0.35 m to cm</a:t>
            </a:r>
          </a:p>
          <a:p>
            <a:pPr marL="514350" indent="-514350">
              <a:buFont typeface="+mj-lt"/>
              <a:buAutoNum type="arabicParenR"/>
            </a:pPr>
            <a:r>
              <a:rPr lang="en-GB" sz="2800" i="1" dirty="0"/>
              <a:t>0.04 m to cm</a:t>
            </a:r>
          </a:p>
          <a:p>
            <a:pPr marL="514350" indent="-514350">
              <a:buFont typeface="+mj-lt"/>
              <a:buAutoNum type="arabicParenR"/>
            </a:pPr>
            <a:r>
              <a:rPr lang="en-GB" sz="2800" i="1" dirty="0"/>
              <a:t>0.04 m to mm</a:t>
            </a:r>
          </a:p>
          <a:p>
            <a:pPr marL="514350" indent="-514350">
              <a:buFont typeface="+mj-lt"/>
              <a:buAutoNum type="arabicParenR"/>
            </a:pPr>
            <a:r>
              <a:rPr lang="en-GB" sz="2800" i="1" dirty="0"/>
              <a:t>0.045 m to cm </a:t>
            </a:r>
          </a:p>
          <a:p>
            <a:pPr marL="514350" indent="-514350">
              <a:buFont typeface="+mj-lt"/>
              <a:buAutoNum type="arabicParenR"/>
            </a:pPr>
            <a:endParaRPr lang="en-GB" dirty="0"/>
          </a:p>
        </p:txBody>
      </p:sp>
      <p:pic>
        <p:nvPicPr>
          <p:cNvPr id="6" name="Picture 5">
            <a:extLst>
              <a:ext uri="{FF2B5EF4-FFF2-40B4-BE49-F238E27FC236}">
                <a16:creationId xmlns:a16="http://schemas.microsoft.com/office/drawing/2014/main" id="{6B673C5B-7C00-494E-81A0-21880F9B01DD}"/>
              </a:ext>
            </a:extLst>
          </p:cNvPr>
          <p:cNvPicPr>
            <a:picLocks noChangeAspect="1"/>
          </p:cNvPicPr>
          <p:nvPr/>
        </p:nvPicPr>
        <p:blipFill>
          <a:blip r:embed="rId2"/>
          <a:stretch>
            <a:fillRect/>
          </a:stretch>
        </p:blipFill>
        <p:spPr>
          <a:xfrm>
            <a:off x="5931643" y="1583587"/>
            <a:ext cx="3928127" cy="2656783"/>
          </a:xfrm>
          <a:prstGeom prst="rect">
            <a:avLst/>
          </a:prstGeom>
        </p:spPr>
      </p:pic>
    </p:spTree>
    <p:extLst>
      <p:ext uri="{BB962C8B-B14F-4D97-AF65-F5344CB8AC3E}">
        <p14:creationId xmlns:p14="http://schemas.microsoft.com/office/powerpoint/2010/main" val="3062271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5540748" cy="1200329"/>
          </a:xfrm>
          <a:prstGeom prst="rect">
            <a:avLst/>
          </a:prstGeom>
          <a:noFill/>
        </p:spPr>
        <p:txBody>
          <a:bodyPr wrap="none" rtlCol="0">
            <a:spAutoFit/>
          </a:bodyPr>
          <a:lstStyle/>
          <a:p>
            <a:r>
              <a:rPr lang="en-GB" sz="2400" b="1" dirty="0"/>
              <a:t>Convert these metric units of lengths</a:t>
            </a:r>
          </a:p>
          <a:p>
            <a:endParaRPr lang="en-GB" sz="2400" b="1" dirty="0"/>
          </a:p>
          <a:p>
            <a:endParaRPr lang="en-GB" sz="2400" b="1" dirty="0"/>
          </a:p>
        </p:txBody>
      </p:sp>
      <p:sp>
        <p:nvSpPr>
          <p:cNvPr id="4" name="Rectangle 3">
            <a:extLst>
              <a:ext uri="{FF2B5EF4-FFF2-40B4-BE49-F238E27FC236}">
                <a16:creationId xmlns:a16="http://schemas.microsoft.com/office/drawing/2014/main" id="{EC354CBB-3CAC-42B7-961F-5E707AAF9ACF}"/>
              </a:ext>
            </a:extLst>
          </p:cNvPr>
          <p:cNvSpPr/>
          <p:nvPr/>
        </p:nvSpPr>
        <p:spPr>
          <a:xfrm>
            <a:off x="235686" y="1346915"/>
            <a:ext cx="5560203" cy="4678204"/>
          </a:xfrm>
          <a:prstGeom prst="rect">
            <a:avLst/>
          </a:prstGeom>
        </p:spPr>
        <p:txBody>
          <a:bodyPr wrap="square">
            <a:spAutoFit/>
          </a:bodyPr>
          <a:lstStyle/>
          <a:p>
            <a:pPr marL="514350" indent="-514350">
              <a:buFont typeface="+mj-lt"/>
              <a:buAutoNum type="arabicParenR"/>
            </a:pPr>
            <a:r>
              <a:rPr lang="en-GB" sz="2800" i="1" dirty="0"/>
              <a:t>400 cm is</a:t>
            </a:r>
            <a:r>
              <a:rPr lang="en-GB" sz="2800" i="1" dirty="0">
                <a:solidFill>
                  <a:srgbClr val="FF0000"/>
                </a:solidFill>
              </a:rPr>
              <a:t> 4 m </a:t>
            </a:r>
          </a:p>
          <a:p>
            <a:pPr marL="514350" indent="-514350">
              <a:buFont typeface="+mj-lt"/>
              <a:buAutoNum type="arabicParenR"/>
            </a:pPr>
            <a:r>
              <a:rPr lang="en-GB" sz="2800" i="1" dirty="0"/>
              <a:t>40 cm is</a:t>
            </a:r>
            <a:r>
              <a:rPr lang="en-GB" sz="2800" i="1" dirty="0">
                <a:solidFill>
                  <a:srgbClr val="FF0000"/>
                </a:solidFill>
              </a:rPr>
              <a:t> 0.4 m</a:t>
            </a:r>
          </a:p>
          <a:p>
            <a:pPr marL="514350" indent="-514350">
              <a:buFont typeface="+mj-lt"/>
              <a:buAutoNum type="arabicParenR"/>
            </a:pPr>
            <a:r>
              <a:rPr lang="en-GB" sz="2800" i="1" dirty="0"/>
              <a:t>400 mm is </a:t>
            </a:r>
            <a:r>
              <a:rPr lang="en-GB" sz="2800" i="1" dirty="0">
                <a:solidFill>
                  <a:srgbClr val="FF0000"/>
                </a:solidFill>
              </a:rPr>
              <a:t>0.4 m</a:t>
            </a:r>
            <a:endParaRPr lang="en-GB" sz="2800" i="1" dirty="0"/>
          </a:p>
          <a:p>
            <a:pPr marL="514350" indent="-514350">
              <a:buFont typeface="+mj-lt"/>
              <a:buAutoNum type="arabicParenR"/>
            </a:pPr>
            <a:r>
              <a:rPr lang="en-GB" sz="2800" i="1" dirty="0"/>
              <a:t>40 mm is </a:t>
            </a:r>
            <a:r>
              <a:rPr lang="en-GB" sz="2800" i="1" dirty="0">
                <a:solidFill>
                  <a:srgbClr val="FF0000"/>
                </a:solidFill>
              </a:rPr>
              <a:t>0.04 m</a:t>
            </a:r>
            <a:endParaRPr lang="en-GB" sz="2800" i="1" dirty="0"/>
          </a:p>
          <a:p>
            <a:pPr marL="514350" indent="-514350">
              <a:buFont typeface="+mj-lt"/>
              <a:buAutoNum type="arabicParenR"/>
            </a:pPr>
            <a:r>
              <a:rPr lang="en-GB" sz="2800" i="1" dirty="0"/>
              <a:t>3.5 m is </a:t>
            </a:r>
            <a:r>
              <a:rPr lang="en-GB" sz="2800" i="1" dirty="0">
                <a:solidFill>
                  <a:srgbClr val="FF0000"/>
                </a:solidFill>
              </a:rPr>
              <a:t>3500 mm</a:t>
            </a:r>
            <a:endParaRPr lang="en-GB" sz="2800" i="1" dirty="0"/>
          </a:p>
          <a:p>
            <a:pPr marL="514350" indent="-514350">
              <a:buFont typeface="+mj-lt"/>
              <a:buAutoNum type="arabicParenR"/>
            </a:pPr>
            <a:r>
              <a:rPr lang="en-GB" sz="2800" i="1" dirty="0"/>
              <a:t>3.5 m is </a:t>
            </a:r>
            <a:r>
              <a:rPr lang="en-GB" sz="2800" i="1" dirty="0">
                <a:solidFill>
                  <a:srgbClr val="FF0000"/>
                </a:solidFill>
              </a:rPr>
              <a:t>350 cm</a:t>
            </a:r>
            <a:endParaRPr lang="en-GB" sz="2800" i="1" dirty="0"/>
          </a:p>
          <a:p>
            <a:pPr marL="514350" indent="-514350">
              <a:buFont typeface="+mj-lt"/>
              <a:buAutoNum type="arabicParenR"/>
            </a:pPr>
            <a:r>
              <a:rPr lang="en-GB" sz="2800" i="1" dirty="0"/>
              <a:t>0.35 m is </a:t>
            </a:r>
            <a:r>
              <a:rPr lang="en-GB" sz="2800" i="1" dirty="0">
                <a:solidFill>
                  <a:srgbClr val="FF0000"/>
                </a:solidFill>
              </a:rPr>
              <a:t>35 cm</a:t>
            </a:r>
            <a:endParaRPr lang="en-GB" sz="2800" i="1" dirty="0"/>
          </a:p>
          <a:p>
            <a:pPr marL="514350" indent="-514350">
              <a:buFont typeface="+mj-lt"/>
              <a:buAutoNum type="arabicParenR"/>
            </a:pPr>
            <a:r>
              <a:rPr lang="en-GB" sz="2800" i="1" dirty="0"/>
              <a:t>0.04 m is </a:t>
            </a:r>
            <a:r>
              <a:rPr lang="en-GB" sz="2800" i="1" dirty="0">
                <a:solidFill>
                  <a:srgbClr val="FF0000"/>
                </a:solidFill>
              </a:rPr>
              <a:t>4 cm</a:t>
            </a:r>
          </a:p>
          <a:p>
            <a:pPr marL="514350" indent="-514350">
              <a:buFont typeface="+mj-lt"/>
              <a:buAutoNum type="arabicParenR"/>
            </a:pPr>
            <a:r>
              <a:rPr lang="en-GB" sz="2800" i="1" dirty="0"/>
              <a:t>0.04 m is </a:t>
            </a:r>
            <a:r>
              <a:rPr lang="en-GB" sz="2800" i="1" dirty="0">
                <a:solidFill>
                  <a:srgbClr val="FF0000"/>
                </a:solidFill>
              </a:rPr>
              <a:t>40 mm</a:t>
            </a:r>
          </a:p>
          <a:p>
            <a:pPr marL="514350" indent="-514350">
              <a:buFont typeface="+mj-lt"/>
              <a:buAutoNum type="arabicParenR"/>
            </a:pPr>
            <a:r>
              <a:rPr lang="en-GB" sz="2800" i="1" dirty="0"/>
              <a:t>0.045 m is </a:t>
            </a:r>
            <a:r>
              <a:rPr lang="en-GB" sz="2800" i="1" dirty="0">
                <a:solidFill>
                  <a:srgbClr val="FF0000"/>
                </a:solidFill>
              </a:rPr>
              <a:t>4.5 cm </a:t>
            </a:r>
          </a:p>
          <a:p>
            <a:pPr marL="514350" indent="-514350">
              <a:buFont typeface="+mj-lt"/>
              <a:buAutoNum type="arabicParenR"/>
            </a:pPr>
            <a:endParaRPr lang="en-GB" dirty="0"/>
          </a:p>
        </p:txBody>
      </p:sp>
      <p:pic>
        <p:nvPicPr>
          <p:cNvPr id="6" name="Picture 5">
            <a:extLst>
              <a:ext uri="{FF2B5EF4-FFF2-40B4-BE49-F238E27FC236}">
                <a16:creationId xmlns:a16="http://schemas.microsoft.com/office/drawing/2014/main" id="{6B673C5B-7C00-494E-81A0-21880F9B01DD}"/>
              </a:ext>
            </a:extLst>
          </p:cNvPr>
          <p:cNvPicPr>
            <a:picLocks noChangeAspect="1"/>
          </p:cNvPicPr>
          <p:nvPr/>
        </p:nvPicPr>
        <p:blipFill>
          <a:blip r:embed="rId2"/>
          <a:stretch>
            <a:fillRect/>
          </a:stretch>
        </p:blipFill>
        <p:spPr>
          <a:xfrm>
            <a:off x="5931643" y="1583587"/>
            <a:ext cx="3928127" cy="2656783"/>
          </a:xfrm>
          <a:prstGeom prst="rect">
            <a:avLst/>
          </a:prstGeom>
        </p:spPr>
      </p:pic>
    </p:spTree>
    <p:extLst>
      <p:ext uri="{BB962C8B-B14F-4D97-AF65-F5344CB8AC3E}">
        <p14:creationId xmlns:p14="http://schemas.microsoft.com/office/powerpoint/2010/main" val="908340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FF853D3-6C14-4925-A0C6-FB4E5636D29D}"/>
                  </a:ext>
                </a:extLst>
              </p:cNvPr>
              <p:cNvSpPr txBox="1"/>
              <p:nvPr/>
            </p:nvSpPr>
            <p:spPr>
              <a:xfrm>
                <a:off x="235686" y="649304"/>
                <a:ext cx="10068975" cy="470000"/>
              </a:xfrm>
              <a:prstGeom prst="rect">
                <a:avLst/>
              </a:prstGeom>
              <a:noFill/>
            </p:spPr>
            <p:txBody>
              <a:bodyPr wrap="none" rtlCol="0">
                <a:spAutoFit/>
              </a:bodyPr>
              <a:lstStyle/>
              <a:p>
                <a:r>
                  <a:rPr lang="en-GB" sz="2400" b="1" dirty="0"/>
                  <a:t>Calculate the areas of the shapes below and give your answer in </a:t>
                </a:r>
                <a14:m>
                  <m:oMath xmlns:m="http://schemas.openxmlformats.org/officeDocument/2006/math">
                    <m:sSup>
                      <m:sSupPr>
                        <m:ctrlPr>
                          <a:rPr lang="en-GB" sz="2400" b="1" i="1" smtClean="0">
                            <a:latin typeface="Cambria Math" panose="02040503050406030204" pitchFamily="18" charset="0"/>
                          </a:rPr>
                        </m:ctrlPr>
                      </m:sSupPr>
                      <m:e>
                        <m:r>
                          <a:rPr lang="en-GB" sz="2400" b="1" i="1" smtClean="0">
                            <a:latin typeface="Cambria Math" panose="02040503050406030204" pitchFamily="18" charset="0"/>
                          </a:rPr>
                          <m:t>𝒎</m:t>
                        </m:r>
                      </m:e>
                      <m:sup>
                        <m:r>
                          <a:rPr lang="en-GB" sz="2400" b="1" i="1" smtClean="0">
                            <a:latin typeface="Cambria Math" panose="02040503050406030204" pitchFamily="18" charset="0"/>
                          </a:rPr>
                          <m:t>𝟐</m:t>
                        </m:r>
                      </m:sup>
                    </m:sSup>
                  </m:oMath>
                </a14:m>
                <a:endParaRPr lang="en-GB" sz="2400" b="1" dirty="0"/>
              </a:p>
            </p:txBody>
          </p:sp>
        </mc:Choice>
        <mc:Fallback xmlns="">
          <p:sp>
            <p:nvSpPr>
              <p:cNvPr id="3" name="TextBox 2">
                <a:extLst>
                  <a:ext uri="{FF2B5EF4-FFF2-40B4-BE49-F238E27FC236}">
                    <a16:creationId xmlns:a16="http://schemas.microsoft.com/office/drawing/2014/main" id="{3FF853D3-6C14-4925-A0C6-FB4E5636D29D}"/>
                  </a:ext>
                </a:extLst>
              </p:cNvPr>
              <p:cNvSpPr txBox="1">
                <a:spLocks noRot="1" noChangeAspect="1" noMove="1" noResize="1" noEditPoints="1" noAdjustHandles="1" noChangeArrowheads="1" noChangeShapeType="1" noTextEdit="1"/>
              </p:cNvSpPr>
              <p:nvPr/>
            </p:nvSpPr>
            <p:spPr>
              <a:xfrm>
                <a:off x="235686" y="649304"/>
                <a:ext cx="10068975" cy="470000"/>
              </a:xfrm>
              <a:prstGeom prst="rect">
                <a:avLst/>
              </a:prstGeom>
              <a:blipFill>
                <a:blip r:embed="rId2"/>
                <a:stretch>
                  <a:fillRect l="-969" t="-7792" b="-29870"/>
                </a:stretch>
              </a:blipFill>
            </p:spPr>
            <p:txBody>
              <a:bodyPr/>
              <a:lstStyle/>
              <a:p>
                <a:r>
                  <a:rPr lang="en-GB">
                    <a:noFill/>
                  </a:rPr>
                  <a:t> </a:t>
                </a:r>
              </a:p>
            </p:txBody>
          </p:sp>
        </mc:Fallback>
      </mc:AlternateContent>
      <p:grpSp>
        <p:nvGrpSpPr>
          <p:cNvPr id="22" name="Group 21">
            <a:extLst>
              <a:ext uri="{FF2B5EF4-FFF2-40B4-BE49-F238E27FC236}">
                <a16:creationId xmlns:a16="http://schemas.microsoft.com/office/drawing/2014/main" id="{1481CBA0-21DC-4A60-BEF2-4177650D9CE0}"/>
              </a:ext>
            </a:extLst>
          </p:cNvPr>
          <p:cNvGrpSpPr/>
          <p:nvPr/>
        </p:nvGrpSpPr>
        <p:grpSpPr>
          <a:xfrm>
            <a:off x="9103771" y="1862659"/>
            <a:ext cx="2328047" cy="2279307"/>
            <a:chOff x="9534373" y="2603884"/>
            <a:chExt cx="2328047" cy="2279307"/>
          </a:xfrm>
        </p:grpSpPr>
        <p:pic>
          <p:nvPicPr>
            <p:cNvPr id="20" name="Picture 19">
              <a:extLst>
                <a:ext uri="{FF2B5EF4-FFF2-40B4-BE49-F238E27FC236}">
                  <a16:creationId xmlns:a16="http://schemas.microsoft.com/office/drawing/2014/main" id="{05C72A7B-1544-47C2-BE8B-468179AFC60A}"/>
                </a:ext>
              </a:extLst>
            </p:cNvPr>
            <p:cNvPicPr>
              <a:picLocks noChangeAspect="1"/>
            </p:cNvPicPr>
            <p:nvPr/>
          </p:nvPicPr>
          <p:blipFill>
            <a:blip r:embed="rId3"/>
            <a:stretch>
              <a:fillRect/>
            </a:stretch>
          </p:blipFill>
          <p:spPr>
            <a:xfrm>
              <a:off x="9534373" y="2603884"/>
              <a:ext cx="2279306" cy="1067783"/>
            </a:xfrm>
            <a:prstGeom prst="rect">
              <a:avLst/>
            </a:prstGeom>
          </p:spPr>
        </p:pic>
        <p:pic>
          <p:nvPicPr>
            <p:cNvPr id="21" name="Picture 20">
              <a:extLst>
                <a:ext uri="{FF2B5EF4-FFF2-40B4-BE49-F238E27FC236}">
                  <a16:creationId xmlns:a16="http://schemas.microsoft.com/office/drawing/2014/main" id="{8A6A2BE2-9165-45DF-B8F0-04D1663F5D06}"/>
                </a:ext>
              </a:extLst>
            </p:cNvPr>
            <p:cNvPicPr>
              <a:picLocks noChangeAspect="1"/>
            </p:cNvPicPr>
            <p:nvPr/>
          </p:nvPicPr>
          <p:blipFill>
            <a:blip r:embed="rId3"/>
            <a:stretch>
              <a:fillRect/>
            </a:stretch>
          </p:blipFill>
          <p:spPr>
            <a:xfrm rot="5400000">
              <a:off x="10188876" y="3209646"/>
              <a:ext cx="2279306" cy="1067783"/>
            </a:xfrm>
            <a:prstGeom prst="rect">
              <a:avLst/>
            </a:prstGeom>
          </p:spPr>
        </p:pic>
      </p:gr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460726" cy="461665"/>
          </a:xfrm>
          <a:prstGeom prst="rect">
            <a:avLst/>
          </a:prstGeom>
          <a:noFill/>
        </p:spPr>
        <p:txBody>
          <a:bodyPr wrap="none" rtlCol="0">
            <a:spAutoFit/>
          </a:bodyPr>
          <a:lstStyle/>
          <a:p>
            <a:r>
              <a:rPr lang="en-GB" sz="2400" b="1" dirty="0"/>
              <a:t>These shapes are not drawn to scale.</a:t>
            </a:r>
          </a:p>
        </p:txBody>
      </p:sp>
      <p:cxnSp>
        <p:nvCxnSpPr>
          <p:cNvPr id="28" name="Straight Arrow Connector 27">
            <a:extLst>
              <a:ext uri="{FF2B5EF4-FFF2-40B4-BE49-F238E27FC236}">
                <a16:creationId xmlns:a16="http://schemas.microsoft.com/office/drawing/2014/main" id="{3BB04531-BF64-4632-AFDA-5F7C713F713A}"/>
              </a:ext>
            </a:extLst>
          </p:cNvPr>
          <p:cNvCxnSpPr>
            <a:cxnSpLocks/>
          </p:cNvCxnSpPr>
          <p:nvPr/>
        </p:nvCxnSpPr>
        <p:spPr>
          <a:xfrm>
            <a:off x="9103771" y="1793604"/>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CB64BCB-25BF-4AC4-9170-967BD9D6241D}"/>
              </a:ext>
            </a:extLst>
          </p:cNvPr>
          <p:cNvSpPr txBox="1"/>
          <p:nvPr/>
        </p:nvSpPr>
        <p:spPr>
          <a:xfrm>
            <a:off x="9883887" y="1401802"/>
            <a:ext cx="1136850" cy="369332"/>
          </a:xfrm>
          <a:prstGeom prst="rect">
            <a:avLst/>
          </a:prstGeom>
          <a:noFill/>
        </p:spPr>
        <p:txBody>
          <a:bodyPr wrap="none" rtlCol="0">
            <a:spAutoFit/>
          </a:bodyPr>
          <a:lstStyle/>
          <a:p>
            <a:r>
              <a:rPr lang="en-GB" b="1" dirty="0"/>
              <a:t>1500 </a:t>
            </a:r>
            <a:r>
              <a:rPr lang="en-GB" b="1" i="1" dirty="0"/>
              <a:t>mm</a:t>
            </a:r>
          </a:p>
        </p:txBody>
      </p:sp>
      <p:cxnSp>
        <p:nvCxnSpPr>
          <p:cNvPr id="43" name="Straight Arrow Connector 42">
            <a:extLst>
              <a:ext uri="{FF2B5EF4-FFF2-40B4-BE49-F238E27FC236}">
                <a16:creationId xmlns:a16="http://schemas.microsoft.com/office/drawing/2014/main" id="{A33886C3-4044-41C5-B666-DECE3DCD5126}"/>
              </a:ext>
            </a:extLst>
          </p:cNvPr>
          <p:cNvCxnSpPr>
            <a:cxnSpLocks/>
          </p:cNvCxnSpPr>
          <p:nvPr/>
        </p:nvCxnSpPr>
        <p:spPr>
          <a:xfrm flipV="1">
            <a:off x="11498406" y="1835903"/>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A74D8037-55DF-4A3A-92A1-3B802760A58B}"/>
              </a:ext>
            </a:extLst>
          </p:cNvPr>
          <p:cNvGrpSpPr/>
          <p:nvPr/>
        </p:nvGrpSpPr>
        <p:grpSpPr>
          <a:xfrm>
            <a:off x="280150" y="1610411"/>
            <a:ext cx="2146316" cy="1333952"/>
            <a:chOff x="459214" y="1596490"/>
            <a:chExt cx="2451645" cy="1594245"/>
          </a:xfrm>
        </p:grpSpPr>
        <p:pic>
          <p:nvPicPr>
            <p:cNvPr id="17" name="Picture 16">
              <a:extLst>
                <a:ext uri="{FF2B5EF4-FFF2-40B4-BE49-F238E27FC236}">
                  <a16:creationId xmlns:a16="http://schemas.microsoft.com/office/drawing/2014/main" id="{B4218C9F-0F44-4A03-8ED7-A974990A6CFA}"/>
                </a:ext>
              </a:extLst>
            </p:cNvPr>
            <p:cNvPicPr>
              <a:picLocks noChangeAspect="1"/>
            </p:cNvPicPr>
            <p:nvPr/>
          </p:nvPicPr>
          <p:blipFill>
            <a:blip r:embed="rId4"/>
            <a:stretch>
              <a:fillRect/>
            </a:stretch>
          </p:blipFill>
          <p:spPr>
            <a:xfrm>
              <a:off x="459214" y="2108728"/>
              <a:ext cx="1734176" cy="1082007"/>
            </a:xfrm>
            <a:prstGeom prst="rect">
              <a:avLst/>
            </a:prstGeom>
          </p:spPr>
        </p:pic>
        <p:cxnSp>
          <p:nvCxnSpPr>
            <p:cNvPr id="25" name="Straight Arrow Connector 24">
              <a:extLst>
                <a:ext uri="{FF2B5EF4-FFF2-40B4-BE49-F238E27FC236}">
                  <a16:creationId xmlns:a16="http://schemas.microsoft.com/office/drawing/2014/main" id="{A6E8C44A-360C-4C31-BE8E-269182E0AB50}"/>
                </a:ext>
              </a:extLst>
            </p:cNvPr>
            <p:cNvCxnSpPr/>
            <p:nvPr/>
          </p:nvCxnSpPr>
          <p:spPr>
            <a:xfrm>
              <a:off x="522000" y="1965822"/>
              <a:ext cx="1547072"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7D0DF161-D556-4B85-B0FB-77B0E07BFD9D}"/>
                </a:ext>
              </a:extLst>
            </p:cNvPr>
            <p:cNvSpPr txBox="1"/>
            <p:nvPr/>
          </p:nvSpPr>
          <p:spPr>
            <a:xfrm>
              <a:off x="916265" y="1596490"/>
              <a:ext cx="646724" cy="441399"/>
            </a:xfrm>
            <a:prstGeom prst="rect">
              <a:avLst/>
            </a:prstGeom>
            <a:noFill/>
          </p:spPr>
          <p:txBody>
            <a:bodyPr wrap="none" rtlCol="0">
              <a:spAutoFit/>
            </a:bodyPr>
            <a:lstStyle/>
            <a:p>
              <a:r>
                <a:rPr lang="en-GB" b="1" dirty="0"/>
                <a:t>7 </a:t>
              </a:r>
              <a:r>
                <a:rPr lang="en-GB" b="1" i="1" dirty="0"/>
                <a:t>m</a:t>
              </a:r>
            </a:p>
          </p:txBody>
        </p:sp>
        <p:cxnSp>
          <p:nvCxnSpPr>
            <p:cNvPr id="36" name="Straight Arrow Connector 35">
              <a:extLst>
                <a:ext uri="{FF2B5EF4-FFF2-40B4-BE49-F238E27FC236}">
                  <a16:creationId xmlns:a16="http://schemas.microsoft.com/office/drawing/2014/main" id="{3B61868C-E444-4CF5-8281-637027E0476E}"/>
                </a:ext>
              </a:extLst>
            </p:cNvPr>
            <p:cNvCxnSpPr>
              <a:cxnSpLocks/>
            </p:cNvCxnSpPr>
            <p:nvPr/>
          </p:nvCxnSpPr>
          <p:spPr>
            <a:xfrm flipH="1" flipV="1">
              <a:off x="2290233" y="2070361"/>
              <a:ext cx="1" cy="109454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8C18179B-9205-4040-830F-37341272CD15}"/>
                </a:ext>
              </a:extLst>
            </p:cNvPr>
            <p:cNvSpPr txBox="1"/>
            <p:nvPr/>
          </p:nvSpPr>
          <p:spPr>
            <a:xfrm>
              <a:off x="2264135" y="2432166"/>
              <a:ext cx="646724" cy="441399"/>
            </a:xfrm>
            <a:prstGeom prst="rect">
              <a:avLst/>
            </a:prstGeom>
            <a:noFill/>
          </p:spPr>
          <p:txBody>
            <a:bodyPr wrap="none" rtlCol="0">
              <a:spAutoFit/>
            </a:bodyPr>
            <a:lstStyle/>
            <a:p>
              <a:r>
                <a:rPr lang="en-GB" b="1" dirty="0"/>
                <a:t>3 </a:t>
              </a:r>
              <a:r>
                <a:rPr lang="en-GB" b="1" i="1" dirty="0"/>
                <a:t>m</a:t>
              </a:r>
            </a:p>
          </p:txBody>
        </p:sp>
      </p:grpSp>
      <p:grpSp>
        <p:nvGrpSpPr>
          <p:cNvPr id="49" name="Group 48">
            <a:extLst>
              <a:ext uri="{FF2B5EF4-FFF2-40B4-BE49-F238E27FC236}">
                <a16:creationId xmlns:a16="http://schemas.microsoft.com/office/drawing/2014/main" id="{C1655146-D2A2-4BF8-BF2B-09BDA2EF6288}"/>
              </a:ext>
            </a:extLst>
          </p:cNvPr>
          <p:cNvGrpSpPr/>
          <p:nvPr/>
        </p:nvGrpSpPr>
        <p:grpSpPr>
          <a:xfrm>
            <a:off x="2832707" y="1476624"/>
            <a:ext cx="2917324" cy="1978873"/>
            <a:chOff x="3192593" y="1579359"/>
            <a:chExt cx="3225739" cy="2147036"/>
          </a:xfrm>
        </p:grpSpPr>
        <p:pic>
          <p:nvPicPr>
            <p:cNvPr id="18" name="Picture 17">
              <a:extLst>
                <a:ext uri="{FF2B5EF4-FFF2-40B4-BE49-F238E27FC236}">
                  <a16:creationId xmlns:a16="http://schemas.microsoft.com/office/drawing/2014/main" id="{75976AE3-1FAD-49C1-A70D-FB702AB7622B}"/>
                </a:ext>
              </a:extLst>
            </p:cNvPr>
            <p:cNvPicPr>
              <a:picLocks noChangeAspect="1"/>
            </p:cNvPicPr>
            <p:nvPr/>
          </p:nvPicPr>
          <p:blipFill>
            <a:blip r:embed="rId5"/>
            <a:stretch>
              <a:fillRect/>
            </a:stretch>
          </p:blipFill>
          <p:spPr>
            <a:xfrm>
              <a:off x="3192593" y="2081972"/>
              <a:ext cx="2314373" cy="1644423"/>
            </a:xfrm>
            <a:prstGeom prst="rect">
              <a:avLst/>
            </a:prstGeom>
          </p:spPr>
        </p:pic>
        <p:cxnSp>
          <p:nvCxnSpPr>
            <p:cNvPr id="26" name="Straight Arrow Connector 25">
              <a:extLst>
                <a:ext uri="{FF2B5EF4-FFF2-40B4-BE49-F238E27FC236}">
                  <a16:creationId xmlns:a16="http://schemas.microsoft.com/office/drawing/2014/main" id="{1D0D8CC3-0B0C-4518-B94C-8F4D7488B979}"/>
                </a:ext>
              </a:extLst>
            </p:cNvPr>
            <p:cNvCxnSpPr>
              <a:cxnSpLocks/>
            </p:cNvCxnSpPr>
            <p:nvPr/>
          </p:nvCxnSpPr>
          <p:spPr>
            <a:xfrm>
              <a:off x="3192593" y="1965822"/>
              <a:ext cx="2209401"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306B0A3-F0B2-4D04-B4AB-00DBE7152DD1}"/>
                </a:ext>
              </a:extLst>
            </p:cNvPr>
            <p:cNvSpPr txBox="1"/>
            <p:nvPr/>
          </p:nvSpPr>
          <p:spPr>
            <a:xfrm>
              <a:off x="3876446" y="1579359"/>
              <a:ext cx="835188" cy="400718"/>
            </a:xfrm>
            <a:prstGeom prst="rect">
              <a:avLst/>
            </a:prstGeom>
            <a:noFill/>
          </p:spPr>
          <p:txBody>
            <a:bodyPr wrap="none" rtlCol="0">
              <a:spAutoFit/>
            </a:bodyPr>
            <a:lstStyle/>
            <a:p>
              <a:r>
                <a:rPr lang="en-GB" b="1" dirty="0"/>
                <a:t>1.2 </a:t>
              </a:r>
              <a:r>
                <a:rPr lang="en-GB" b="1" i="1" dirty="0"/>
                <a:t>m</a:t>
              </a:r>
            </a:p>
          </p:txBody>
        </p:sp>
        <p:cxnSp>
          <p:nvCxnSpPr>
            <p:cNvPr id="39" name="Straight Arrow Connector 38">
              <a:extLst>
                <a:ext uri="{FF2B5EF4-FFF2-40B4-BE49-F238E27FC236}">
                  <a16:creationId xmlns:a16="http://schemas.microsoft.com/office/drawing/2014/main" id="{2BA7D4DD-97BA-4089-BA2C-93D1595A39FD}"/>
                </a:ext>
              </a:extLst>
            </p:cNvPr>
            <p:cNvCxnSpPr>
              <a:cxnSpLocks/>
            </p:cNvCxnSpPr>
            <p:nvPr/>
          </p:nvCxnSpPr>
          <p:spPr>
            <a:xfrm flipV="1">
              <a:off x="5603809" y="2070361"/>
              <a:ext cx="0" cy="165603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564DEA2F-053E-41A9-982B-085DCBFEF0ED}"/>
                </a:ext>
              </a:extLst>
            </p:cNvPr>
            <p:cNvSpPr txBox="1"/>
            <p:nvPr/>
          </p:nvSpPr>
          <p:spPr>
            <a:xfrm>
              <a:off x="5583144" y="2737287"/>
              <a:ext cx="835188" cy="400718"/>
            </a:xfrm>
            <a:prstGeom prst="rect">
              <a:avLst/>
            </a:prstGeom>
            <a:noFill/>
          </p:spPr>
          <p:txBody>
            <a:bodyPr wrap="none" rtlCol="0">
              <a:spAutoFit/>
            </a:bodyPr>
            <a:lstStyle/>
            <a:p>
              <a:r>
                <a:rPr lang="en-GB" b="1" dirty="0"/>
                <a:t>0.8 </a:t>
              </a:r>
              <a:r>
                <a:rPr lang="en-GB" b="1" i="1" dirty="0"/>
                <a:t>m</a:t>
              </a:r>
            </a:p>
          </p:txBody>
        </p:sp>
      </p:grpSp>
      <p:grpSp>
        <p:nvGrpSpPr>
          <p:cNvPr id="50" name="Group 49">
            <a:extLst>
              <a:ext uri="{FF2B5EF4-FFF2-40B4-BE49-F238E27FC236}">
                <a16:creationId xmlns:a16="http://schemas.microsoft.com/office/drawing/2014/main" id="{B981D68A-A7D2-4DE0-B1D2-7BD1227A2A9E}"/>
              </a:ext>
            </a:extLst>
          </p:cNvPr>
          <p:cNvGrpSpPr/>
          <p:nvPr/>
        </p:nvGrpSpPr>
        <p:grpSpPr>
          <a:xfrm>
            <a:off x="5888736" y="1384979"/>
            <a:ext cx="2664604" cy="2279292"/>
            <a:chOff x="6068586" y="1384979"/>
            <a:chExt cx="2629470" cy="2349216"/>
          </a:xfrm>
        </p:grpSpPr>
        <p:pic>
          <p:nvPicPr>
            <p:cNvPr id="19" name="Picture 18">
              <a:extLst>
                <a:ext uri="{FF2B5EF4-FFF2-40B4-BE49-F238E27FC236}">
                  <a16:creationId xmlns:a16="http://schemas.microsoft.com/office/drawing/2014/main" id="{4965B2EF-DBEC-4B31-97D0-D7E851672BA6}"/>
                </a:ext>
              </a:extLst>
            </p:cNvPr>
            <p:cNvPicPr>
              <a:picLocks noChangeAspect="1"/>
            </p:cNvPicPr>
            <p:nvPr/>
          </p:nvPicPr>
          <p:blipFill>
            <a:blip r:embed="rId6"/>
            <a:stretch>
              <a:fillRect/>
            </a:stretch>
          </p:blipFill>
          <p:spPr>
            <a:xfrm>
              <a:off x="6068586" y="1857474"/>
              <a:ext cx="1822059" cy="1876721"/>
            </a:xfrm>
            <a:prstGeom prst="rect">
              <a:avLst/>
            </a:prstGeom>
          </p:spPr>
        </p:pic>
        <p:cxnSp>
          <p:nvCxnSpPr>
            <p:cNvPr id="29" name="Straight Arrow Connector 28">
              <a:extLst>
                <a:ext uri="{FF2B5EF4-FFF2-40B4-BE49-F238E27FC236}">
                  <a16:creationId xmlns:a16="http://schemas.microsoft.com/office/drawing/2014/main" id="{63C203CC-DDB3-4492-A2C1-B8688E54E9C8}"/>
                </a:ext>
              </a:extLst>
            </p:cNvPr>
            <p:cNvCxnSpPr>
              <a:cxnSpLocks/>
            </p:cNvCxnSpPr>
            <p:nvPr/>
          </p:nvCxnSpPr>
          <p:spPr>
            <a:xfrm>
              <a:off x="6068586" y="1754311"/>
              <a:ext cx="1822059"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CD5D91ED-7E9B-43F2-AB8F-9AAB42B40C35}"/>
                </a:ext>
              </a:extLst>
            </p:cNvPr>
            <p:cNvSpPr txBox="1"/>
            <p:nvPr/>
          </p:nvSpPr>
          <p:spPr>
            <a:xfrm>
              <a:off x="6586718" y="1384979"/>
              <a:ext cx="916217" cy="380662"/>
            </a:xfrm>
            <a:prstGeom prst="rect">
              <a:avLst/>
            </a:prstGeom>
            <a:noFill/>
          </p:spPr>
          <p:txBody>
            <a:bodyPr wrap="none" rtlCol="0">
              <a:spAutoFit/>
            </a:bodyPr>
            <a:lstStyle/>
            <a:p>
              <a:r>
                <a:rPr lang="en-GB" b="1" dirty="0"/>
                <a:t>130 </a:t>
              </a:r>
              <a:r>
                <a:rPr lang="en-GB" b="1" i="1" dirty="0"/>
                <a:t>cm</a:t>
              </a:r>
            </a:p>
          </p:txBody>
        </p:sp>
        <p:cxnSp>
          <p:nvCxnSpPr>
            <p:cNvPr id="41" name="Straight Arrow Connector 40">
              <a:extLst>
                <a:ext uri="{FF2B5EF4-FFF2-40B4-BE49-F238E27FC236}">
                  <a16:creationId xmlns:a16="http://schemas.microsoft.com/office/drawing/2014/main" id="{4F1D9DEF-9CDB-430B-AE4C-9EFBF84B455F}"/>
                </a:ext>
              </a:extLst>
            </p:cNvPr>
            <p:cNvCxnSpPr>
              <a:cxnSpLocks/>
            </p:cNvCxnSpPr>
            <p:nvPr/>
          </p:nvCxnSpPr>
          <p:spPr>
            <a:xfrm flipV="1">
              <a:off x="7987488" y="1755322"/>
              <a:ext cx="1" cy="197887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1A7CCF3-1672-40F1-9F9F-13E77D7A526C}"/>
                </a:ext>
              </a:extLst>
            </p:cNvPr>
            <p:cNvSpPr txBox="1"/>
            <p:nvPr/>
          </p:nvSpPr>
          <p:spPr>
            <a:xfrm>
              <a:off x="7952680" y="2496409"/>
              <a:ext cx="745376" cy="380662"/>
            </a:xfrm>
            <a:prstGeom prst="rect">
              <a:avLst/>
            </a:prstGeom>
            <a:noFill/>
          </p:spPr>
          <p:txBody>
            <a:bodyPr wrap="none" rtlCol="0">
              <a:spAutoFit/>
            </a:bodyPr>
            <a:lstStyle/>
            <a:p>
              <a:r>
                <a:rPr lang="en-GB" b="1" dirty="0"/>
                <a:t>1.2 </a:t>
              </a:r>
              <a:r>
                <a:rPr lang="en-GB" b="1" i="1" dirty="0"/>
                <a:t>m</a:t>
              </a:r>
            </a:p>
          </p:txBody>
        </p:sp>
      </p:grpSp>
      <p:sp>
        <p:nvSpPr>
          <p:cNvPr id="51" name="TextBox 50">
            <a:extLst>
              <a:ext uri="{FF2B5EF4-FFF2-40B4-BE49-F238E27FC236}">
                <a16:creationId xmlns:a16="http://schemas.microsoft.com/office/drawing/2014/main" id="{341AC1A9-DF6C-4440-9211-5BBC61FE711A}"/>
              </a:ext>
            </a:extLst>
          </p:cNvPr>
          <p:cNvSpPr txBox="1"/>
          <p:nvPr/>
        </p:nvSpPr>
        <p:spPr>
          <a:xfrm>
            <a:off x="11476425" y="2720297"/>
            <a:ext cx="755335" cy="369332"/>
          </a:xfrm>
          <a:prstGeom prst="rect">
            <a:avLst/>
          </a:prstGeom>
          <a:noFill/>
        </p:spPr>
        <p:txBody>
          <a:bodyPr wrap="none" rtlCol="0">
            <a:spAutoFit/>
          </a:bodyPr>
          <a:lstStyle/>
          <a:p>
            <a:r>
              <a:rPr lang="en-GB" b="1" dirty="0"/>
              <a:t>1.6 </a:t>
            </a:r>
            <a:r>
              <a:rPr lang="en-GB" b="1" i="1" dirty="0"/>
              <a:t>m</a:t>
            </a:r>
          </a:p>
        </p:txBody>
      </p:sp>
      <p:cxnSp>
        <p:nvCxnSpPr>
          <p:cNvPr id="52" name="Straight Arrow Connector 51">
            <a:extLst>
              <a:ext uri="{FF2B5EF4-FFF2-40B4-BE49-F238E27FC236}">
                <a16:creationId xmlns:a16="http://schemas.microsoft.com/office/drawing/2014/main" id="{F4B8EF67-CA9F-4690-BC66-63A1013E6354}"/>
              </a:ext>
            </a:extLst>
          </p:cNvPr>
          <p:cNvCxnSpPr>
            <a:cxnSpLocks/>
          </p:cNvCxnSpPr>
          <p:nvPr/>
        </p:nvCxnSpPr>
        <p:spPr>
          <a:xfrm flipV="1">
            <a:off x="10265897" y="3021372"/>
            <a:ext cx="8253" cy="112059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2F6E5DCB-BD43-43DD-90A2-A95C35B0F9B5}"/>
              </a:ext>
            </a:extLst>
          </p:cNvPr>
          <p:cNvSpPr txBox="1"/>
          <p:nvPr/>
        </p:nvSpPr>
        <p:spPr>
          <a:xfrm>
            <a:off x="9467746" y="3397003"/>
            <a:ext cx="838691" cy="369332"/>
          </a:xfrm>
          <a:prstGeom prst="rect">
            <a:avLst/>
          </a:prstGeom>
          <a:noFill/>
        </p:spPr>
        <p:txBody>
          <a:bodyPr wrap="square" rtlCol="0">
            <a:spAutoFit/>
          </a:bodyPr>
          <a:lstStyle/>
          <a:p>
            <a:r>
              <a:rPr lang="en-GB" b="1" dirty="0"/>
              <a:t>85 </a:t>
            </a:r>
            <a:r>
              <a:rPr lang="en-GB" b="1" i="1" dirty="0"/>
              <a:t>cm</a:t>
            </a:r>
          </a:p>
        </p:txBody>
      </p:sp>
      <p:cxnSp>
        <p:nvCxnSpPr>
          <p:cNvPr id="55" name="Straight Arrow Connector 54">
            <a:extLst>
              <a:ext uri="{FF2B5EF4-FFF2-40B4-BE49-F238E27FC236}">
                <a16:creationId xmlns:a16="http://schemas.microsoft.com/office/drawing/2014/main" id="{C2E2D1F4-AC3B-4B8B-8018-A4EF57398E83}"/>
              </a:ext>
            </a:extLst>
          </p:cNvPr>
          <p:cNvCxnSpPr>
            <a:cxnSpLocks/>
          </p:cNvCxnSpPr>
          <p:nvPr/>
        </p:nvCxnSpPr>
        <p:spPr>
          <a:xfrm>
            <a:off x="10418297" y="4294366"/>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8117A1F3-35AD-4E0A-8004-8A3D81A3C4F4}"/>
              </a:ext>
            </a:extLst>
          </p:cNvPr>
          <p:cNvSpPr txBox="1"/>
          <p:nvPr/>
        </p:nvSpPr>
        <p:spPr>
          <a:xfrm>
            <a:off x="10505030" y="4446767"/>
            <a:ext cx="801823" cy="369332"/>
          </a:xfrm>
          <a:prstGeom prst="rect">
            <a:avLst/>
          </a:prstGeom>
          <a:noFill/>
        </p:spPr>
        <p:txBody>
          <a:bodyPr wrap="none" rtlCol="0">
            <a:spAutoFit/>
          </a:bodyPr>
          <a:lstStyle/>
          <a:p>
            <a:r>
              <a:rPr lang="en-GB" b="1" dirty="0"/>
              <a:t>70 </a:t>
            </a:r>
            <a:r>
              <a:rPr lang="en-GB" b="1" i="1" dirty="0"/>
              <a:t>cm</a:t>
            </a:r>
          </a:p>
        </p:txBody>
      </p:sp>
    </p:spTree>
    <p:extLst>
      <p:ext uri="{BB962C8B-B14F-4D97-AF65-F5344CB8AC3E}">
        <p14:creationId xmlns:p14="http://schemas.microsoft.com/office/powerpoint/2010/main" val="1988104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FF853D3-6C14-4925-A0C6-FB4E5636D29D}"/>
                  </a:ext>
                </a:extLst>
              </p:cNvPr>
              <p:cNvSpPr txBox="1"/>
              <p:nvPr/>
            </p:nvSpPr>
            <p:spPr>
              <a:xfrm>
                <a:off x="235686" y="649304"/>
                <a:ext cx="9798067" cy="470000"/>
              </a:xfrm>
              <a:prstGeom prst="rect">
                <a:avLst/>
              </a:prstGeom>
              <a:noFill/>
            </p:spPr>
            <p:txBody>
              <a:bodyPr wrap="none" rtlCol="0">
                <a:spAutoFit/>
              </a:bodyPr>
              <a:lstStyle/>
              <a:p>
                <a:r>
                  <a:rPr lang="en-GB" sz="2400" b="1" dirty="0"/>
                  <a:t>Calculate the areas of the shapes below and give your answer in </a:t>
                </a:r>
                <a14:m>
                  <m:oMath xmlns:m="http://schemas.openxmlformats.org/officeDocument/2006/math">
                    <m:sSup>
                      <m:sSupPr>
                        <m:ctrlPr>
                          <a:rPr lang="en-GB" sz="2400" b="1" i="1">
                            <a:latin typeface="Cambria Math" panose="02040503050406030204" pitchFamily="18" charset="0"/>
                          </a:rPr>
                        </m:ctrlPr>
                      </m:sSupPr>
                      <m:e>
                        <m:r>
                          <a:rPr lang="en-GB" sz="2400" b="1" i="1">
                            <a:latin typeface="Cambria Math" panose="02040503050406030204" pitchFamily="18" charset="0"/>
                          </a:rPr>
                          <m:t>𝒎</m:t>
                        </m:r>
                      </m:e>
                      <m:sup>
                        <m:r>
                          <a:rPr lang="en-GB" sz="2400" b="1" i="1">
                            <a:latin typeface="Cambria Math" panose="02040503050406030204" pitchFamily="18" charset="0"/>
                          </a:rPr>
                          <m:t>𝟐</m:t>
                        </m:r>
                      </m:sup>
                    </m:sSup>
                  </m:oMath>
                </a14:m>
                <a:r>
                  <a:rPr lang="en-GB" sz="2400" b="1" dirty="0"/>
                  <a:t>.</a:t>
                </a:r>
              </a:p>
            </p:txBody>
          </p:sp>
        </mc:Choice>
        <mc:Fallback xmlns="">
          <p:sp>
            <p:nvSpPr>
              <p:cNvPr id="3" name="TextBox 2">
                <a:extLst>
                  <a:ext uri="{FF2B5EF4-FFF2-40B4-BE49-F238E27FC236}">
                    <a16:creationId xmlns:a16="http://schemas.microsoft.com/office/drawing/2014/main" id="{3FF853D3-6C14-4925-A0C6-FB4E5636D29D}"/>
                  </a:ext>
                </a:extLst>
              </p:cNvPr>
              <p:cNvSpPr txBox="1">
                <a:spLocks noRot="1" noChangeAspect="1" noMove="1" noResize="1" noEditPoints="1" noAdjustHandles="1" noChangeArrowheads="1" noChangeShapeType="1" noTextEdit="1"/>
              </p:cNvSpPr>
              <p:nvPr/>
            </p:nvSpPr>
            <p:spPr>
              <a:xfrm>
                <a:off x="235686" y="649304"/>
                <a:ext cx="9798067" cy="470000"/>
              </a:xfrm>
              <a:prstGeom prst="rect">
                <a:avLst/>
              </a:prstGeom>
              <a:blipFill>
                <a:blip r:embed="rId2"/>
                <a:stretch>
                  <a:fillRect l="-996" t="-7792" r="-809" b="-29870"/>
                </a:stretch>
              </a:blipFill>
            </p:spPr>
            <p:txBody>
              <a:bodyPr/>
              <a:lstStyle/>
              <a:p>
                <a:r>
                  <a:rPr lang="en-GB">
                    <a:noFill/>
                  </a:rPr>
                  <a:t> </a:t>
                </a:r>
              </a:p>
            </p:txBody>
          </p:sp>
        </mc:Fallback>
      </mc:AlternateContent>
      <p:grpSp>
        <p:nvGrpSpPr>
          <p:cNvPr id="22" name="Group 21">
            <a:extLst>
              <a:ext uri="{FF2B5EF4-FFF2-40B4-BE49-F238E27FC236}">
                <a16:creationId xmlns:a16="http://schemas.microsoft.com/office/drawing/2014/main" id="{1481CBA0-21DC-4A60-BEF2-4177650D9CE0}"/>
              </a:ext>
            </a:extLst>
          </p:cNvPr>
          <p:cNvGrpSpPr/>
          <p:nvPr/>
        </p:nvGrpSpPr>
        <p:grpSpPr>
          <a:xfrm>
            <a:off x="9103771" y="1862659"/>
            <a:ext cx="2328047" cy="2279307"/>
            <a:chOff x="9534373" y="2603884"/>
            <a:chExt cx="2328047" cy="2279307"/>
          </a:xfrm>
        </p:grpSpPr>
        <p:pic>
          <p:nvPicPr>
            <p:cNvPr id="20" name="Picture 19">
              <a:extLst>
                <a:ext uri="{FF2B5EF4-FFF2-40B4-BE49-F238E27FC236}">
                  <a16:creationId xmlns:a16="http://schemas.microsoft.com/office/drawing/2014/main" id="{05C72A7B-1544-47C2-BE8B-468179AFC60A}"/>
                </a:ext>
              </a:extLst>
            </p:cNvPr>
            <p:cNvPicPr>
              <a:picLocks noChangeAspect="1"/>
            </p:cNvPicPr>
            <p:nvPr/>
          </p:nvPicPr>
          <p:blipFill>
            <a:blip r:embed="rId3"/>
            <a:stretch>
              <a:fillRect/>
            </a:stretch>
          </p:blipFill>
          <p:spPr>
            <a:xfrm>
              <a:off x="9534373" y="2603884"/>
              <a:ext cx="2279306" cy="1067783"/>
            </a:xfrm>
            <a:prstGeom prst="rect">
              <a:avLst/>
            </a:prstGeom>
          </p:spPr>
        </p:pic>
        <p:pic>
          <p:nvPicPr>
            <p:cNvPr id="21" name="Picture 20">
              <a:extLst>
                <a:ext uri="{FF2B5EF4-FFF2-40B4-BE49-F238E27FC236}">
                  <a16:creationId xmlns:a16="http://schemas.microsoft.com/office/drawing/2014/main" id="{8A6A2BE2-9165-45DF-B8F0-04D1663F5D06}"/>
                </a:ext>
              </a:extLst>
            </p:cNvPr>
            <p:cNvPicPr>
              <a:picLocks noChangeAspect="1"/>
            </p:cNvPicPr>
            <p:nvPr/>
          </p:nvPicPr>
          <p:blipFill>
            <a:blip r:embed="rId3"/>
            <a:stretch>
              <a:fillRect/>
            </a:stretch>
          </p:blipFill>
          <p:spPr>
            <a:xfrm rot="5400000">
              <a:off x="10188876" y="3209646"/>
              <a:ext cx="2279306" cy="1067783"/>
            </a:xfrm>
            <a:prstGeom prst="rect">
              <a:avLst/>
            </a:prstGeom>
          </p:spPr>
        </p:pic>
      </p:gr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460726" cy="461665"/>
          </a:xfrm>
          <a:prstGeom prst="rect">
            <a:avLst/>
          </a:prstGeom>
          <a:noFill/>
        </p:spPr>
        <p:txBody>
          <a:bodyPr wrap="none" rtlCol="0">
            <a:spAutoFit/>
          </a:bodyPr>
          <a:lstStyle/>
          <a:p>
            <a:r>
              <a:rPr lang="en-GB" sz="2400" b="1" dirty="0"/>
              <a:t>These shapes are not drawn to scale.</a:t>
            </a:r>
          </a:p>
        </p:txBody>
      </p:sp>
      <p:cxnSp>
        <p:nvCxnSpPr>
          <p:cNvPr id="28" name="Straight Arrow Connector 27">
            <a:extLst>
              <a:ext uri="{FF2B5EF4-FFF2-40B4-BE49-F238E27FC236}">
                <a16:creationId xmlns:a16="http://schemas.microsoft.com/office/drawing/2014/main" id="{3BB04531-BF64-4632-AFDA-5F7C713F713A}"/>
              </a:ext>
            </a:extLst>
          </p:cNvPr>
          <p:cNvCxnSpPr>
            <a:cxnSpLocks/>
          </p:cNvCxnSpPr>
          <p:nvPr/>
        </p:nvCxnSpPr>
        <p:spPr>
          <a:xfrm>
            <a:off x="9103771" y="1793604"/>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CB64BCB-25BF-4AC4-9170-967BD9D6241D}"/>
              </a:ext>
            </a:extLst>
          </p:cNvPr>
          <p:cNvSpPr txBox="1"/>
          <p:nvPr/>
        </p:nvSpPr>
        <p:spPr>
          <a:xfrm>
            <a:off x="9883887" y="1401802"/>
            <a:ext cx="1136850" cy="369332"/>
          </a:xfrm>
          <a:prstGeom prst="rect">
            <a:avLst/>
          </a:prstGeom>
          <a:noFill/>
        </p:spPr>
        <p:txBody>
          <a:bodyPr wrap="none" rtlCol="0">
            <a:spAutoFit/>
          </a:bodyPr>
          <a:lstStyle/>
          <a:p>
            <a:r>
              <a:rPr lang="en-GB" b="1" dirty="0"/>
              <a:t>1500 </a:t>
            </a:r>
            <a:r>
              <a:rPr lang="en-GB" b="1" i="1" dirty="0"/>
              <a:t>mm</a:t>
            </a:r>
          </a:p>
        </p:txBody>
      </p:sp>
      <p:cxnSp>
        <p:nvCxnSpPr>
          <p:cNvPr id="43" name="Straight Arrow Connector 42">
            <a:extLst>
              <a:ext uri="{FF2B5EF4-FFF2-40B4-BE49-F238E27FC236}">
                <a16:creationId xmlns:a16="http://schemas.microsoft.com/office/drawing/2014/main" id="{A33886C3-4044-41C5-B666-DECE3DCD5126}"/>
              </a:ext>
            </a:extLst>
          </p:cNvPr>
          <p:cNvCxnSpPr>
            <a:cxnSpLocks/>
          </p:cNvCxnSpPr>
          <p:nvPr/>
        </p:nvCxnSpPr>
        <p:spPr>
          <a:xfrm flipV="1">
            <a:off x="11498406" y="1835903"/>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A74D8037-55DF-4A3A-92A1-3B802760A58B}"/>
              </a:ext>
            </a:extLst>
          </p:cNvPr>
          <p:cNvGrpSpPr/>
          <p:nvPr/>
        </p:nvGrpSpPr>
        <p:grpSpPr>
          <a:xfrm>
            <a:off x="280150" y="1610411"/>
            <a:ext cx="2146316" cy="1333952"/>
            <a:chOff x="459214" y="1596490"/>
            <a:chExt cx="2451645" cy="1594245"/>
          </a:xfrm>
        </p:grpSpPr>
        <p:pic>
          <p:nvPicPr>
            <p:cNvPr id="17" name="Picture 16">
              <a:extLst>
                <a:ext uri="{FF2B5EF4-FFF2-40B4-BE49-F238E27FC236}">
                  <a16:creationId xmlns:a16="http://schemas.microsoft.com/office/drawing/2014/main" id="{B4218C9F-0F44-4A03-8ED7-A974990A6CFA}"/>
                </a:ext>
              </a:extLst>
            </p:cNvPr>
            <p:cNvPicPr>
              <a:picLocks noChangeAspect="1"/>
            </p:cNvPicPr>
            <p:nvPr/>
          </p:nvPicPr>
          <p:blipFill>
            <a:blip r:embed="rId4"/>
            <a:stretch>
              <a:fillRect/>
            </a:stretch>
          </p:blipFill>
          <p:spPr>
            <a:xfrm>
              <a:off x="459214" y="2108728"/>
              <a:ext cx="1734176" cy="1082007"/>
            </a:xfrm>
            <a:prstGeom prst="rect">
              <a:avLst/>
            </a:prstGeom>
          </p:spPr>
        </p:pic>
        <p:cxnSp>
          <p:nvCxnSpPr>
            <p:cNvPr id="25" name="Straight Arrow Connector 24">
              <a:extLst>
                <a:ext uri="{FF2B5EF4-FFF2-40B4-BE49-F238E27FC236}">
                  <a16:creationId xmlns:a16="http://schemas.microsoft.com/office/drawing/2014/main" id="{A6E8C44A-360C-4C31-BE8E-269182E0AB50}"/>
                </a:ext>
              </a:extLst>
            </p:cNvPr>
            <p:cNvCxnSpPr/>
            <p:nvPr/>
          </p:nvCxnSpPr>
          <p:spPr>
            <a:xfrm>
              <a:off x="522000" y="1965822"/>
              <a:ext cx="1547072"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7D0DF161-D556-4B85-B0FB-77B0E07BFD9D}"/>
                </a:ext>
              </a:extLst>
            </p:cNvPr>
            <p:cNvSpPr txBox="1"/>
            <p:nvPr/>
          </p:nvSpPr>
          <p:spPr>
            <a:xfrm>
              <a:off x="916265" y="1596490"/>
              <a:ext cx="646724" cy="441399"/>
            </a:xfrm>
            <a:prstGeom prst="rect">
              <a:avLst/>
            </a:prstGeom>
            <a:noFill/>
          </p:spPr>
          <p:txBody>
            <a:bodyPr wrap="none" rtlCol="0">
              <a:spAutoFit/>
            </a:bodyPr>
            <a:lstStyle/>
            <a:p>
              <a:r>
                <a:rPr lang="en-GB" b="1" dirty="0"/>
                <a:t>7 </a:t>
              </a:r>
              <a:r>
                <a:rPr lang="en-GB" b="1" i="1" dirty="0"/>
                <a:t>m</a:t>
              </a:r>
            </a:p>
          </p:txBody>
        </p:sp>
        <p:cxnSp>
          <p:nvCxnSpPr>
            <p:cNvPr id="36" name="Straight Arrow Connector 35">
              <a:extLst>
                <a:ext uri="{FF2B5EF4-FFF2-40B4-BE49-F238E27FC236}">
                  <a16:creationId xmlns:a16="http://schemas.microsoft.com/office/drawing/2014/main" id="{3B61868C-E444-4CF5-8281-637027E0476E}"/>
                </a:ext>
              </a:extLst>
            </p:cNvPr>
            <p:cNvCxnSpPr>
              <a:cxnSpLocks/>
            </p:cNvCxnSpPr>
            <p:nvPr/>
          </p:nvCxnSpPr>
          <p:spPr>
            <a:xfrm flipH="1" flipV="1">
              <a:off x="2290233" y="2070361"/>
              <a:ext cx="1" cy="109454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8C18179B-9205-4040-830F-37341272CD15}"/>
                </a:ext>
              </a:extLst>
            </p:cNvPr>
            <p:cNvSpPr txBox="1"/>
            <p:nvPr/>
          </p:nvSpPr>
          <p:spPr>
            <a:xfrm>
              <a:off x="2264135" y="2432166"/>
              <a:ext cx="646724" cy="441399"/>
            </a:xfrm>
            <a:prstGeom prst="rect">
              <a:avLst/>
            </a:prstGeom>
            <a:noFill/>
          </p:spPr>
          <p:txBody>
            <a:bodyPr wrap="none" rtlCol="0">
              <a:spAutoFit/>
            </a:bodyPr>
            <a:lstStyle/>
            <a:p>
              <a:r>
                <a:rPr lang="en-GB" b="1" dirty="0"/>
                <a:t>3 </a:t>
              </a:r>
              <a:r>
                <a:rPr lang="en-GB" b="1" i="1" dirty="0"/>
                <a:t>m</a:t>
              </a:r>
            </a:p>
          </p:txBody>
        </p:sp>
      </p:grpSp>
      <p:grpSp>
        <p:nvGrpSpPr>
          <p:cNvPr id="49" name="Group 48">
            <a:extLst>
              <a:ext uri="{FF2B5EF4-FFF2-40B4-BE49-F238E27FC236}">
                <a16:creationId xmlns:a16="http://schemas.microsoft.com/office/drawing/2014/main" id="{C1655146-D2A2-4BF8-BF2B-09BDA2EF6288}"/>
              </a:ext>
            </a:extLst>
          </p:cNvPr>
          <p:cNvGrpSpPr/>
          <p:nvPr/>
        </p:nvGrpSpPr>
        <p:grpSpPr>
          <a:xfrm>
            <a:off x="2832707" y="1476624"/>
            <a:ext cx="2917324" cy="1978873"/>
            <a:chOff x="3192593" y="1579359"/>
            <a:chExt cx="3225739" cy="2147036"/>
          </a:xfrm>
        </p:grpSpPr>
        <p:pic>
          <p:nvPicPr>
            <p:cNvPr id="18" name="Picture 17">
              <a:extLst>
                <a:ext uri="{FF2B5EF4-FFF2-40B4-BE49-F238E27FC236}">
                  <a16:creationId xmlns:a16="http://schemas.microsoft.com/office/drawing/2014/main" id="{75976AE3-1FAD-49C1-A70D-FB702AB7622B}"/>
                </a:ext>
              </a:extLst>
            </p:cNvPr>
            <p:cNvPicPr>
              <a:picLocks noChangeAspect="1"/>
            </p:cNvPicPr>
            <p:nvPr/>
          </p:nvPicPr>
          <p:blipFill>
            <a:blip r:embed="rId5"/>
            <a:stretch>
              <a:fillRect/>
            </a:stretch>
          </p:blipFill>
          <p:spPr>
            <a:xfrm>
              <a:off x="3192593" y="2081972"/>
              <a:ext cx="2314373" cy="1644423"/>
            </a:xfrm>
            <a:prstGeom prst="rect">
              <a:avLst/>
            </a:prstGeom>
          </p:spPr>
        </p:pic>
        <p:cxnSp>
          <p:nvCxnSpPr>
            <p:cNvPr id="26" name="Straight Arrow Connector 25">
              <a:extLst>
                <a:ext uri="{FF2B5EF4-FFF2-40B4-BE49-F238E27FC236}">
                  <a16:creationId xmlns:a16="http://schemas.microsoft.com/office/drawing/2014/main" id="{1D0D8CC3-0B0C-4518-B94C-8F4D7488B979}"/>
                </a:ext>
              </a:extLst>
            </p:cNvPr>
            <p:cNvCxnSpPr>
              <a:cxnSpLocks/>
            </p:cNvCxnSpPr>
            <p:nvPr/>
          </p:nvCxnSpPr>
          <p:spPr>
            <a:xfrm>
              <a:off x="3192593" y="1965822"/>
              <a:ext cx="2209401"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306B0A3-F0B2-4D04-B4AB-00DBE7152DD1}"/>
                </a:ext>
              </a:extLst>
            </p:cNvPr>
            <p:cNvSpPr txBox="1"/>
            <p:nvPr/>
          </p:nvSpPr>
          <p:spPr>
            <a:xfrm>
              <a:off x="3876446" y="1579359"/>
              <a:ext cx="835188" cy="400718"/>
            </a:xfrm>
            <a:prstGeom prst="rect">
              <a:avLst/>
            </a:prstGeom>
            <a:noFill/>
          </p:spPr>
          <p:txBody>
            <a:bodyPr wrap="none" rtlCol="0">
              <a:spAutoFit/>
            </a:bodyPr>
            <a:lstStyle/>
            <a:p>
              <a:r>
                <a:rPr lang="en-GB" b="1" dirty="0"/>
                <a:t>1.2 </a:t>
              </a:r>
              <a:r>
                <a:rPr lang="en-GB" b="1" i="1" dirty="0"/>
                <a:t>m</a:t>
              </a:r>
            </a:p>
          </p:txBody>
        </p:sp>
        <p:cxnSp>
          <p:nvCxnSpPr>
            <p:cNvPr id="39" name="Straight Arrow Connector 38">
              <a:extLst>
                <a:ext uri="{FF2B5EF4-FFF2-40B4-BE49-F238E27FC236}">
                  <a16:creationId xmlns:a16="http://schemas.microsoft.com/office/drawing/2014/main" id="{2BA7D4DD-97BA-4089-BA2C-93D1595A39FD}"/>
                </a:ext>
              </a:extLst>
            </p:cNvPr>
            <p:cNvCxnSpPr>
              <a:cxnSpLocks/>
            </p:cNvCxnSpPr>
            <p:nvPr/>
          </p:nvCxnSpPr>
          <p:spPr>
            <a:xfrm flipV="1">
              <a:off x="5603809" y="2070361"/>
              <a:ext cx="0" cy="165603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564DEA2F-053E-41A9-982B-085DCBFEF0ED}"/>
                </a:ext>
              </a:extLst>
            </p:cNvPr>
            <p:cNvSpPr txBox="1"/>
            <p:nvPr/>
          </p:nvSpPr>
          <p:spPr>
            <a:xfrm>
              <a:off x="5583144" y="2737287"/>
              <a:ext cx="835188" cy="400718"/>
            </a:xfrm>
            <a:prstGeom prst="rect">
              <a:avLst/>
            </a:prstGeom>
            <a:noFill/>
          </p:spPr>
          <p:txBody>
            <a:bodyPr wrap="none" rtlCol="0">
              <a:spAutoFit/>
            </a:bodyPr>
            <a:lstStyle/>
            <a:p>
              <a:r>
                <a:rPr lang="en-GB" b="1" dirty="0"/>
                <a:t>0.8 </a:t>
              </a:r>
              <a:r>
                <a:rPr lang="en-GB" b="1" i="1" dirty="0"/>
                <a:t>m</a:t>
              </a:r>
            </a:p>
          </p:txBody>
        </p:sp>
      </p:grpSp>
      <p:grpSp>
        <p:nvGrpSpPr>
          <p:cNvPr id="50" name="Group 49">
            <a:extLst>
              <a:ext uri="{FF2B5EF4-FFF2-40B4-BE49-F238E27FC236}">
                <a16:creationId xmlns:a16="http://schemas.microsoft.com/office/drawing/2014/main" id="{B981D68A-A7D2-4DE0-B1D2-7BD1227A2A9E}"/>
              </a:ext>
            </a:extLst>
          </p:cNvPr>
          <p:cNvGrpSpPr/>
          <p:nvPr/>
        </p:nvGrpSpPr>
        <p:grpSpPr>
          <a:xfrm>
            <a:off x="5888736" y="1384979"/>
            <a:ext cx="2664604" cy="2279292"/>
            <a:chOff x="6068586" y="1384979"/>
            <a:chExt cx="2629470" cy="2349216"/>
          </a:xfrm>
        </p:grpSpPr>
        <p:pic>
          <p:nvPicPr>
            <p:cNvPr id="19" name="Picture 18">
              <a:extLst>
                <a:ext uri="{FF2B5EF4-FFF2-40B4-BE49-F238E27FC236}">
                  <a16:creationId xmlns:a16="http://schemas.microsoft.com/office/drawing/2014/main" id="{4965B2EF-DBEC-4B31-97D0-D7E851672BA6}"/>
                </a:ext>
              </a:extLst>
            </p:cNvPr>
            <p:cNvPicPr>
              <a:picLocks noChangeAspect="1"/>
            </p:cNvPicPr>
            <p:nvPr/>
          </p:nvPicPr>
          <p:blipFill>
            <a:blip r:embed="rId6"/>
            <a:stretch>
              <a:fillRect/>
            </a:stretch>
          </p:blipFill>
          <p:spPr>
            <a:xfrm>
              <a:off x="6068586" y="1857474"/>
              <a:ext cx="1822059" cy="1876721"/>
            </a:xfrm>
            <a:prstGeom prst="rect">
              <a:avLst/>
            </a:prstGeom>
          </p:spPr>
        </p:pic>
        <p:cxnSp>
          <p:nvCxnSpPr>
            <p:cNvPr id="29" name="Straight Arrow Connector 28">
              <a:extLst>
                <a:ext uri="{FF2B5EF4-FFF2-40B4-BE49-F238E27FC236}">
                  <a16:creationId xmlns:a16="http://schemas.microsoft.com/office/drawing/2014/main" id="{63C203CC-DDB3-4492-A2C1-B8688E54E9C8}"/>
                </a:ext>
              </a:extLst>
            </p:cNvPr>
            <p:cNvCxnSpPr>
              <a:cxnSpLocks/>
            </p:cNvCxnSpPr>
            <p:nvPr/>
          </p:nvCxnSpPr>
          <p:spPr>
            <a:xfrm>
              <a:off x="6068586" y="1754311"/>
              <a:ext cx="1822059"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CD5D91ED-7E9B-43F2-AB8F-9AAB42B40C35}"/>
                </a:ext>
              </a:extLst>
            </p:cNvPr>
            <p:cNvSpPr txBox="1"/>
            <p:nvPr/>
          </p:nvSpPr>
          <p:spPr>
            <a:xfrm>
              <a:off x="6586718" y="1384979"/>
              <a:ext cx="916217" cy="380662"/>
            </a:xfrm>
            <a:prstGeom prst="rect">
              <a:avLst/>
            </a:prstGeom>
            <a:noFill/>
          </p:spPr>
          <p:txBody>
            <a:bodyPr wrap="none" rtlCol="0">
              <a:spAutoFit/>
            </a:bodyPr>
            <a:lstStyle/>
            <a:p>
              <a:r>
                <a:rPr lang="en-GB" b="1" dirty="0"/>
                <a:t>130 </a:t>
              </a:r>
              <a:r>
                <a:rPr lang="en-GB" b="1" i="1" dirty="0"/>
                <a:t>cm</a:t>
              </a:r>
            </a:p>
          </p:txBody>
        </p:sp>
        <p:cxnSp>
          <p:nvCxnSpPr>
            <p:cNvPr id="41" name="Straight Arrow Connector 40">
              <a:extLst>
                <a:ext uri="{FF2B5EF4-FFF2-40B4-BE49-F238E27FC236}">
                  <a16:creationId xmlns:a16="http://schemas.microsoft.com/office/drawing/2014/main" id="{4F1D9DEF-9CDB-430B-AE4C-9EFBF84B455F}"/>
                </a:ext>
              </a:extLst>
            </p:cNvPr>
            <p:cNvCxnSpPr>
              <a:cxnSpLocks/>
            </p:cNvCxnSpPr>
            <p:nvPr/>
          </p:nvCxnSpPr>
          <p:spPr>
            <a:xfrm flipV="1">
              <a:off x="7987488" y="1755322"/>
              <a:ext cx="1" cy="197887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1A7CCF3-1672-40F1-9F9F-13E77D7A526C}"/>
                </a:ext>
              </a:extLst>
            </p:cNvPr>
            <p:cNvSpPr txBox="1"/>
            <p:nvPr/>
          </p:nvSpPr>
          <p:spPr>
            <a:xfrm>
              <a:off x="7952680" y="2496409"/>
              <a:ext cx="745376" cy="380662"/>
            </a:xfrm>
            <a:prstGeom prst="rect">
              <a:avLst/>
            </a:prstGeom>
            <a:noFill/>
          </p:spPr>
          <p:txBody>
            <a:bodyPr wrap="none" rtlCol="0">
              <a:spAutoFit/>
            </a:bodyPr>
            <a:lstStyle/>
            <a:p>
              <a:r>
                <a:rPr lang="en-GB" b="1" dirty="0"/>
                <a:t>1.2 </a:t>
              </a:r>
              <a:r>
                <a:rPr lang="en-GB" b="1" i="1" dirty="0"/>
                <a:t>m</a:t>
              </a:r>
            </a:p>
          </p:txBody>
        </p:sp>
      </p:grpSp>
      <p:sp>
        <p:nvSpPr>
          <p:cNvPr id="51" name="TextBox 50">
            <a:extLst>
              <a:ext uri="{FF2B5EF4-FFF2-40B4-BE49-F238E27FC236}">
                <a16:creationId xmlns:a16="http://schemas.microsoft.com/office/drawing/2014/main" id="{341AC1A9-DF6C-4440-9211-5BBC61FE711A}"/>
              </a:ext>
            </a:extLst>
          </p:cNvPr>
          <p:cNvSpPr txBox="1"/>
          <p:nvPr/>
        </p:nvSpPr>
        <p:spPr>
          <a:xfrm>
            <a:off x="11476425" y="2720297"/>
            <a:ext cx="755335" cy="369332"/>
          </a:xfrm>
          <a:prstGeom prst="rect">
            <a:avLst/>
          </a:prstGeom>
          <a:noFill/>
        </p:spPr>
        <p:txBody>
          <a:bodyPr wrap="none" rtlCol="0">
            <a:spAutoFit/>
          </a:bodyPr>
          <a:lstStyle/>
          <a:p>
            <a:r>
              <a:rPr lang="en-GB" b="1" dirty="0"/>
              <a:t>1.6 </a:t>
            </a:r>
            <a:r>
              <a:rPr lang="en-GB" b="1" i="1" dirty="0"/>
              <a:t>m</a:t>
            </a:r>
          </a:p>
        </p:txBody>
      </p:sp>
      <p:cxnSp>
        <p:nvCxnSpPr>
          <p:cNvPr id="52" name="Straight Arrow Connector 51">
            <a:extLst>
              <a:ext uri="{FF2B5EF4-FFF2-40B4-BE49-F238E27FC236}">
                <a16:creationId xmlns:a16="http://schemas.microsoft.com/office/drawing/2014/main" id="{F4B8EF67-CA9F-4690-BC66-63A1013E6354}"/>
              </a:ext>
            </a:extLst>
          </p:cNvPr>
          <p:cNvCxnSpPr>
            <a:cxnSpLocks/>
          </p:cNvCxnSpPr>
          <p:nvPr/>
        </p:nvCxnSpPr>
        <p:spPr>
          <a:xfrm flipV="1">
            <a:off x="10265897" y="3021372"/>
            <a:ext cx="8253" cy="112059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2F6E5DCB-BD43-43DD-90A2-A95C35B0F9B5}"/>
              </a:ext>
            </a:extLst>
          </p:cNvPr>
          <p:cNvSpPr txBox="1"/>
          <p:nvPr/>
        </p:nvSpPr>
        <p:spPr>
          <a:xfrm>
            <a:off x="9467746" y="3397003"/>
            <a:ext cx="838691" cy="369332"/>
          </a:xfrm>
          <a:prstGeom prst="rect">
            <a:avLst/>
          </a:prstGeom>
          <a:noFill/>
        </p:spPr>
        <p:txBody>
          <a:bodyPr wrap="square" rtlCol="0">
            <a:spAutoFit/>
          </a:bodyPr>
          <a:lstStyle/>
          <a:p>
            <a:r>
              <a:rPr lang="en-GB" b="1" dirty="0"/>
              <a:t>85 </a:t>
            </a:r>
            <a:r>
              <a:rPr lang="en-GB" b="1" i="1" dirty="0"/>
              <a:t>cm</a:t>
            </a:r>
          </a:p>
        </p:txBody>
      </p:sp>
      <p:cxnSp>
        <p:nvCxnSpPr>
          <p:cNvPr id="55" name="Straight Arrow Connector 54">
            <a:extLst>
              <a:ext uri="{FF2B5EF4-FFF2-40B4-BE49-F238E27FC236}">
                <a16:creationId xmlns:a16="http://schemas.microsoft.com/office/drawing/2014/main" id="{C2E2D1F4-AC3B-4B8B-8018-A4EF57398E83}"/>
              </a:ext>
            </a:extLst>
          </p:cNvPr>
          <p:cNvCxnSpPr>
            <a:cxnSpLocks/>
          </p:cNvCxnSpPr>
          <p:nvPr/>
        </p:nvCxnSpPr>
        <p:spPr>
          <a:xfrm>
            <a:off x="10418297" y="4294366"/>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8117A1F3-35AD-4E0A-8004-8A3D81A3C4F4}"/>
              </a:ext>
            </a:extLst>
          </p:cNvPr>
          <p:cNvSpPr txBox="1"/>
          <p:nvPr/>
        </p:nvSpPr>
        <p:spPr>
          <a:xfrm>
            <a:off x="10505030" y="4446767"/>
            <a:ext cx="801823" cy="369332"/>
          </a:xfrm>
          <a:prstGeom prst="rect">
            <a:avLst/>
          </a:prstGeom>
          <a:noFill/>
        </p:spPr>
        <p:txBody>
          <a:bodyPr wrap="none" rtlCol="0">
            <a:spAutoFit/>
          </a:bodyPr>
          <a:lstStyle/>
          <a:p>
            <a:r>
              <a:rPr lang="en-GB" b="1" dirty="0"/>
              <a:t>70 </a:t>
            </a:r>
            <a:r>
              <a:rPr lang="en-GB" b="1" i="1" dirty="0"/>
              <a:t>cm</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82124D3-7AD4-4954-ABA3-A5A781377F00}"/>
                  </a:ext>
                </a:extLst>
              </p:cNvPr>
              <p:cNvSpPr txBox="1"/>
              <p:nvPr/>
            </p:nvSpPr>
            <p:spPr>
              <a:xfrm>
                <a:off x="280150" y="3624910"/>
                <a:ext cx="1561261" cy="2832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1" i="1" smtClean="0">
                          <a:solidFill>
                            <a:srgbClr val="FF0000"/>
                          </a:solidFill>
                          <a:latin typeface="Cambria Math" panose="02040503050406030204" pitchFamily="18" charset="0"/>
                        </a:rPr>
                        <m:t>𝟕</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𝟑</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𝟐𝟏</m:t>
                      </m:r>
                      <m:sSup>
                        <m:sSupPr>
                          <m:ctrlPr>
                            <a:rPr lang="en-GB" b="1" i="1" smtClean="0">
                              <a:solidFill>
                                <a:srgbClr val="FF0000"/>
                              </a:solidFill>
                              <a:latin typeface="Cambria Math" panose="02040503050406030204" pitchFamily="18" charset="0"/>
                              <a:ea typeface="Cambria Math" panose="02040503050406030204" pitchFamily="18" charset="0"/>
                            </a:rPr>
                          </m:ctrlPr>
                        </m:sSupPr>
                        <m:e>
                          <m:r>
                            <a:rPr lang="en-GB" b="1" i="1" smtClean="0">
                              <a:solidFill>
                                <a:srgbClr val="FF0000"/>
                              </a:solidFill>
                              <a:latin typeface="Cambria Math" panose="02040503050406030204" pitchFamily="18" charset="0"/>
                              <a:ea typeface="Cambria Math" panose="02040503050406030204" pitchFamily="18" charset="0"/>
                            </a:rPr>
                            <m:t> </m:t>
                          </m:r>
                          <m:r>
                            <a:rPr lang="en-GB" b="1" i="1" smtClean="0">
                              <a:solidFill>
                                <a:srgbClr val="FF0000"/>
                              </a:solidFill>
                              <a:latin typeface="Cambria Math" panose="02040503050406030204" pitchFamily="18" charset="0"/>
                              <a:ea typeface="Cambria Math" panose="02040503050406030204" pitchFamily="18" charset="0"/>
                            </a:rPr>
                            <m:t>𝒎</m:t>
                          </m:r>
                        </m:e>
                        <m:sup>
                          <m:r>
                            <a:rPr lang="en-GB" b="1" i="1" smtClean="0">
                              <a:solidFill>
                                <a:srgbClr val="FF0000"/>
                              </a:solidFill>
                              <a:latin typeface="Cambria Math" panose="02040503050406030204" pitchFamily="18" charset="0"/>
                              <a:ea typeface="Cambria Math" panose="02040503050406030204" pitchFamily="18" charset="0"/>
                            </a:rPr>
                            <m:t>𝟐</m:t>
                          </m:r>
                        </m:sup>
                      </m:sSup>
                    </m:oMath>
                  </m:oMathPara>
                </a14:m>
                <a:endParaRPr lang="en-GB" b="1" dirty="0">
                  <a:solidFill>
                    <a:srgbClr val="FF0000"/>
                  </a:solidFill>
                </a:endParaRPr>
              </a:p>
            </p:txBody>
          </p:sp>
        </mc:Choice>
        <mc:Fallback xmlns="">
          <p:sp>
            <p:nvSpPr>
              <p:cNvPr id="4" name="TextBox 3">
                <a:extLst>
                  <a:ext uri="{FF2B5EF4-FFF2-40B4-BE49-F238E27FC236}">
                    <a16:creationId xmlns:a16="http://schemas.microsoft.com/office/drawing/2014/main" id="{E82124D3-7AD4-4954-ABA3-A5A781377F00}"/>
                  </a:ext>
                </a:extLst>
              </p:cNvPr>
              <p:cNvSpPr txBox="1">
                <a:spLocks noRot="1" noChangeAspect="1" noMove="1" noResize="1" noEditPoints="1" noAdjustHandles="1" noChangeArrowheads="1" noChangeShapeType="1" noTextEdit="1"/>
              </p:cNvSpPr>
              <p:nvPr/>
            </p:nvSpPr>
            <p:spPr>
              <a:xfrm>
                <a:off x="280150" y="3624910"/>
                <a:ext cx="1561261" cy="283219"/>
              </a:xfrm>
              <a:prstGeom prst="rect">
                <a:avLst/>
              </a:prstGeom>
              <a:blipFill>
                <a:blip r:embed="rId7"/>
                <a:stretch>
                  <a:fillRect l="-3125" t="-4348" r="-1172" b="-86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348F7335-469D-4B82-A565-FD5419B3CDA3}"/>
                  </a:ext>
                </a:extLst>
              </p:cNvPr>
              <p:cNvSpPr txBox="1"/>
              <p:nvPr/>
            </p:nvSpPr>
            <p:spPr>
              <a:xfrm>
                <a:off x="2629512" y="4226731"/>
                <a:ext cx="2234521" cy="2832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1" i="1" smtClean="0">
                          <a:solidFill>
                            <a:srgbClr val="FF0000"/>
                          </a:solidFill>
                          <a:latin typeface="Cambria Math" panose="02040503050406030204" pitchFamily="18" charset="0"/>
                        </a:rPr>
                        <m:t>𝟏</m:t>
                      </m:r>
                      <m:r>
                        <a:rPr lang="en-GB" b="1" i="1" smtClean="0">
                          <a:solidFill>
                            <a:srgbClr val="FF0000"/>
                          </a:solidFill>
                          <a:latin typeface="Cambria Math" panose="02040503050406030204" pitchFamily="18" charset="0"/>
                        </a:rPr>
                        <m:t>.</m:t>
                      </m:r>
                      <m:r>
                        <a:rPr lang="en-GB" b="1" i="1" smtClean="0">
                          <a:solidFill>
                            <a:srgbClr val="FF0000"/>
                          </a:solidFill>
                          <a:latin typeface="Cambria Math" panose="02040503050406030204" pitchFamily="18" charset="0"/>
                        </a:rPr>
                        <m:t>𝟐</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𝟎</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𝟖</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𝟎</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𝟗𝟔</m:t>
                      </m:r>
                      <m:sSup>
                        <m:sSupPr>
                          <m:ctrlPr>
                            <a:rPr lang="en-GB" b="1" i="1" smtClean="0">
                              <a:solidFill>
                                <a:srgbClr val="FF0000"/>
                              </a:solidFill>
                              <a:latin typeface="Cambria Math" panose="02040503050406030204" pitchFamily="18" charset="0"/>
                              <a:ea typeface="Cambria Math" panose="02040503050406030204" pitchFamily="18" charset="0"/>
                            </a:rPr>
                          </m:ctrlPr>
                        </m:sSupPr>
                        <m:e>
                          <m:r>
                            <a:rPr lang="en-GB" b="1" i="1" smtClean="0">
                              <a:solidFill>
                                <a:srgbClr val="FF0000"/>
                              </a:solidFill>
                              <a:latin typeface="Cambria Math" panose="02040503050406030204" pitchFamily="18" charset="0"/>
                              <a:ea typeface="Cambria Math" panose="02040503050406030204" pitchFamily="18" charset="0"/>
                            </a:rPr>
                            <m:t> </m:t>
                          </m:r>
                          <m:r>
                            <a:rPr lang="en-GB" b="1" i="1" smtClean="0">
                              <a:solidFill>
                                <a:srgbClr val="FF0000"/>
                              </a:solidFill>
                              <a:latin typeface="Cambria Math" panose="02040503050406030204" pitchFamily="18" charset="0"/>
                              <a:ea typeface="Cambria Math" panose="02040503050406030204" pitchFamily="18" charset="0"/>
                            </a:rPr>
                            <m:t>𝒎</m:t>
                          </m:r>
                        </m:e>
                        <m:sup>
                          <m:r>
                            <a:rPr lang="en-GB" b="1" i="1" smtClean="0">
                              <a:solidFill>
                                <a:srgbClr val="FF0000"/>
                              </a:solidFill>
                              <a:latin typeface="Cambria Math" panose="02040503050406030204" pitchFamily="18" charset="0"/>
                              <a:ea typeface="Cambria Math" panose="02040503050406030204" pitchFamily="18" charset="0"/>
                            </a:rPr>
                            <m:t>𝟐</m:t>
                          </m:r>
                        </m:sup>
                      </m:sSup>
                    </m:oMath>
                  </m:oMathPara>
                </a14:m>
                <a:endParaRPr lang="en-GB" b="1" dirty="0">
                  <a:solidFill>
                    <a:srgbClr val="FF0000"/>
                  </a:solidFill>
                </a:endParaRPr>
              </a:p>
            </p:txBody>
          </p:sp>
        </mc:Choice>
        <mc:Fallback xmlns="">
          <p:sp>
            <p:nvSpPr>
              <p:cNvPr id="37" name="TextBox 36">
                <a:extLst>
                  <a:ext uri="{FF2B5EF4-FFF2-40B4-BE49-F238E27FC236}">
                    <a16:creationId xmlns:a16="http://schemas.microsoft.com/office/drawing/2014/main" id="{348F7335-469D-4B82-A565-FD5419B3CDA3}"/>
                  </a:ext>
                </a:extLst>
              </p:cNvPr>
              <p:cNvSpPr txBox="1">
                <a:spLocks noRot="1" noChangeAspect="1" noMove="1" noResize="1" noEditPoints="1" noAdjustHandles="1" noChangeArrowheads="1" noChangeShapeType="1" noTextEdit="1"/>
              </p:cNvSpPr>
              <p:nvPr/>
            </p:nvSpPr>
            <p:spPr>
              <a:xfrm>
                <a:off x="2629512" y="4226731"/>
                <a:ext cx="2234521" cy="283219"/>
              </a:xfrm>
              <a:prstGeom prst="rect">
                <a:avLst/>
              </a:prstGeom>
              <a:blipFill>
                <a:blip r:embed="rId8"/>
                <a:stretch>
                  <a:fillRect l="-1635" t="-2128" r="-545" b="-8511"/>
                </a:stretch>
              </a:blipFill>
            </p:spPr>
            <p:txBody>
              <a:bodyPr/>
              <a:lstStyle/>
              <a:p>
                <a:r>
                  <a:rPr lang="en-GB">
                    <a:noFill/>
                  </a:rPr>
                  <a:t> </a:t>
                </a:r>
              </a:p>
            </p:txBody>
          </p:sp>
        </mc:Fallback>
      </mc:AlternateContent>
      <p:sp>
        <p:nvSpPr>
          <p:cNvPr id="5" name="TextBox 4">
            <a:extLst>
              <a:ext uri="{FF2B5EF4-FFF2-40B4-BE49-F238E27FC236}">
                <a16:creationId xmlns:a16="http://schemas.microsoft.com/office/drawing/2014/main" id="{D3709BFE-6722-4392-B218-2D12712C5AA6}"/>
              </a:ext>
            </a:extLst>
          </p:cNvPr>
          <p:cNvSpPr txBox="1"/>
          <p:nvPr/>
        </p:nvSpPr>
        <p:spPr>
          <a:xfrm>
            <a:off x="7781845" y="2810074"/>
            <a:ext cx="873957" cy="369332"/>
          </a:xfrm>
          <a:prstGeom prst="rect">
            <a:avLst/>
          </a:prstGeom>
          <a:noFill/>
        </p:spPr>
        <p:txBody>
          <a:bodyPr wrap="none" rtlCol="0">
            <a:spAutoFit/>
          </a:bodyPr>
          <a:lstStyle/>
          <a:p>
            <a:r>
              <a:rPr lang="en-GB" dirty="0">
                <a:solidFill>
                  <a:srgbClr val="FF0000"/>
                </a:solidFill>
              </a:rPr>
              <a:t>120 </a:t>
            </a:r>
            <a:r>
              <a:rPr lang="en-GB" i="1" dirty="0">
                <a:solidFill>
                  <a:srgbClr val="FF0000"/>
                </a:solidFill>
              </a:rPr>
              <a:t>cm</a:t>
            </a:r>
          </a:p>
        </p:txBody>
      </p:sp>
      <p:sp>
        <p:nvSpPr>
          <p:cNvPr id="38" name="TextBox 37">
            <a:extLst>
              <a:ext uri="{FF2B5EF4-FFF2-40B4-BE49-F238E27FC236}">
                <a16:creationId xmlns:a16="http://schemas.microsoft.com/office/drawing/2014/main" id="{6F88922C-6A8D-4FC0-B11E-4B38E5B317B7}"/>
              </a:ext>
            </a:extLst>
          </p:cNvPr>
          <p:cNvSpPr txBox="1"/>
          <p:nvPr/>
        </p:nvSpPr>
        <p:spPr>
          <a:xfrm>
            <a:off x="6441041" y="1032470"/>
            <a:ext cx="702436" cy="369332"/>
          </a:xfrm>
          <a:prstGeom prst="rect">
            <a:avLst/>
          </a:prstGeom>
          <a:noFill/>
        </p:spPr>
        <p:txBody>
          <a:bodyPr wrap="none" rtlCol="0">
            <a:spAutoFit/>
          </a:bodyPr>
          <a:lstStyle/>
          <a:p>
            <a:r>
              <a:rPr lang="en-GB" dirty="0">
                <a:solidFill>
                  <a:srgbClr val="FF0000"/>
                </a:solidFill>
              </a:rPr>
              <a:t>1.3 </a:t>
            </a:r>
            <a:r>
              <a:rPr lang="en-GB" i="1" dirty="0">
                <a:solidFill>
                  <a:srgbClr val="FF0000"/>
                </a:solidFill>
              </a:rPr>
              <a:t>m</a:t>
            </a: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EF798F9A-4665-4799-8334-AE2442275174}"/>
                  </a:ext>
                </a:extLst>
              </p:cNvPr>
              <p:cNvSpPr txBox="1"/>
              <p:nvPr/>
            </p:nvSpPr>
            <p:spPr>
              <a:xfrm>
                <a:off x="5674998" y="4216718"/>
                <a:ext cx="2234522" cy="2832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1" i="1" smtClean="0">
                          <a:solidFill>
                            <a:srgbClr val="FF0000"/>
                          </a:solidFill>
                          <a:latin typeface="Cambria Math" panose="02040503050406030204" pitchFamily="18" charset="0"/>
                        </a:rPr>
                        <m:t>𝟏</m:t>
                      </m:r>
                      <m:r>
                        <a:rPr lang="en-GB" b="1" i="1" smtClean="0">
                          <a:solidFill>
                            <a:srgbClr val="FF0000"/>
                          </a:solidFill>
                          <a:latin typeface="Cambria Math" panose="02040503050406030204" pitchFamily="18" charset="0"/>
                        </a:rPr>
                        <m:t>.</m:t>
                      </m:r>
                      <m:r>
                        <a:rPr lang="en-GB" b="1" i="1" smtClean="0">
                          <a:solidFill>
                            <a:srgbClr val="FF0000"/>
                          </a:solidFill>
                          <a:latin typeface="Cambria Math" panose="02040503050406030204" pitchFamily="18" charset="0"/>
                        </a:rPr>
                        <m:t>𝟑</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𝟏</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𝟐</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𝟏</m:t>
                      </m:r>
                      <m:r>
                        <a:rPr lang="en-GB" b="1" i="1" smtClean="0">
                          <a:solidFill>
                            <a:srgbClr val="FF0000"/>
                          </a:solidFill>
                          <a:latin typeface="Cambria Math" panose="02040503050406030204" pitchFamily="18" charset="0"/>
                          <a:ea typeface="Cambria Math" panose="02040503050406030204" pitchFamily="18" charset="0"/>
                        </a:rPr>
                        <m:t>.</m:t>
                      </m:r>
                      <m:r>
                        <a:rPr lang="en-GB" b="1" i="1" smtClean="0">
                          <a:solidFill>
                            <a:srgbClr val="FF0000"/>
                          </a:solidFill>
                          <a:latin typeface="Cambria Math" panose="02040503050406030204" pitchFamily="18" charset="0"/>
                          <a:ea typeface="Cambria Math" panose="02040503050406030204" pitchFamily="18" charset="0"/>
                        </a:rPr>
                        <m:t>𝟓𝟔</m:t>
                      </m:r>
                      <m:sSup>
                        <m:sSupPr>
                          <m:ctrlPr>
                            <a:rPr lang="en-GB" b="1" i="1" smtClean="0">
                              <a:solidFill>
                                <a:srgbClr val="FF0000"/>
                              </a:solidFill>
                              <a:latin typeface="Cambria Math" panose="02040503050406030204" pitchFamily="18" charset="0"/>
                              <a:ea typeface="Cambria Math" panose="02040503050406030204" pitchFamily="18" charset="0"/>
                            </a:rPr>
                          </m:ctrlPr>
                        </m:sSupPr>
                        <m:e>
                          <m:r>
                            <a:rPr lang="en-GB" b="1" i="1" smtClean="0">
                              <a:solidFill>
                                <a:srgbClr val="FF0000"/>
                              </a:solidFill>
                              <a:latin typeface="Cambria Math" panose="02040503050406030204" pitchFamily="18" charset="0"/>
                              <a:ea typeface="Cambria Math" panose="02040503050406030204" pitchFamily="18" charset="0"/>
                            </a:rPr>
                            <m:t> </m:t>
                          </m:r>
                          <m:r>
                            <a:rPr lang="en-GB" b="1" i="1" smtClean="0">
                              <a:solidFill>
                                <a:srgbClr val="FF0000"/>
                              </a:solidFill>
                              <a:latin typeface="Cambria Math" panose="02040503050406030204" pitchFamily="18" charset="0"/>
                              <a:ea typeface="Cambria Math" panose="02040503050406030204" pitchFamily="18" charset="0"/>
                            </a:rPr>
                            <m:t>𝒎</m:t>
                          </m:r>
                        </m:e>
                        <m:sup>
                          <m:r>
                            <a:rPr lang="en-GB" b="1" i="1" smtClean="0">
                              <a:solidFill>
                                <a:srgbClr val="FF0000"/>
                              </a:solidFill>
                              <a:latin typeface="Cambria Math" panose="02040503050406030204" pitchFamily="18" charset="0"/>
                              <a:ea typeface="Cambria Math" panose="02040503050406030204" pitchFamily="18" charset="0"/>
                            </a:rPr>
                            <m:t>𝟐</m:t>
                          </m:r>
                        </m:sup>
                      </m:sSup>
                    </m:oMath>
                  </m:oMathPara>
                </a14:m>
                <a:endParaRPr lang="en-GB" b="1" dirty="0">
                  <a:solidFill>
                    <a:srgbClr val="FF0000"/>
                  </a:solidFill>
                </a:endParaRPr>
              </a:p>
            </p:txBody>
          </p:sp>
        </mc:Choice>
        <mc:Fallback xmlns="">
          <p:sp>
            <p:nvSpPr>
              <p:cNvPr id="40" name="TextBox 39">
                <a:extLst>
                  <a:ext uri="{FF2B5EF4-FFF2-40B4-BE49-F238E27FC236}">
                    <a16:creationId xmlns:a16="http://schemas.microsoft.com/office/drawing/2014/main" id="{EF798F9A-4665-4799-8334-AE2442275174}"/>
                  </a:ext>
                </a:extLst>
              </p:cNvPr>
              <p:cNvSpPr txBox="1">
                <a:spLocks noRot="1" noChangeAspect="1" noMove="1" noResize="1" noEditPoints="1" noAdjustHandles="1" noChangeArrowheads="1" noChangeShapeType="1" noTextEdit="1"/>
              </p:cNvSpPr>
              <p:nvPr/>
            </p:nvSpPr>
            <p:spPr>
              <a:xfrm>
                <a:off x="5674998" y="4216718"/>
                <a:ext cx="2234522" cy="283219"/>
              </a:xfrm>
              <a:prstGeom prst="rect">
                <a:avLst/>
              </a:prstGeom>
              <a:blipFill>
                <a:blip r:embed="rId9"/>
                <a:stretch>
                  <a:fillRect l="-1913" t="-4348" r="-820" b="-10870"/>
                </a:stretch>
              </a:blipFill>
            </p:spPr>
            <p:txBody>
              <a:bodyPr/>
              <a:lstStyle/>
              <a:p>
                <a:r>
                  <a:rPr lang="en-GB">
                    <a:noFill/>
                  </a:rPr>
                  <a:t> </a:t>
                </a:r>
              </a:p>
            </p:txBody>
          </p:sp>
        </mc:Fallback>
      </mc:AlternateContent>
    </p:spTree>
    <p:extLst>
      <p:ext uri="{BB962C8B-B14F-4D97-AF65-F5344CB8AC3E}">
        <p14:creationId xmlns:p14="http://schemas.microsoft.com/office/powerpoint/2010/main" val="448900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7" grpId="0"/>
      <p:bldP spid="4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p:grpSp>
        <p:nvGrpSpPr>
          <p:cNvPr id="22" name="Group 21">
            <a:extLst>
              <a:ext uri="{FF2B5EF4-FFF2-40B4-BE49-F238E27FC236}">
                <a16:creationId xmlns:a16="http://schemas.microsoft.com/office/drawing/2014/main" id="{1481CBA0-21DC-4A60-BEF2-4177650D9CE0}"/>
              </a:ext>
            </a:extLst>
          </p:cNvPr>
          <p:cNvGrpSpPr/>
          <p:nvPr/>
        </p:nvGrpSpPr>
        <p:grpSpPr>
          <a:xfrm>
            <a:off x="565827" y="1286930"/>
            <a:ext cx="2328047" cy="2279307"/>
            <a:chOff x="9534373" y="2603884"/>
            <a:chExt cx="2328047" cy="2279307"/>
          </a:xfrm>
        </p:grpSpPr>
        <p:pic>
          <p:nvPicPr>
            <p:cNvPr id="20" name="Picture 19">
              <a:extLst>
                <a:ext uri="{FF2B5EF4-FFF2-40B4-BE49-F238E27FC236}">
                  <a16:creationId xmlns:a16="http://schemas.microsoft.com/office/drawing/2014/main" id="{05C72A7B-1544-47C2-BE8B-468179AFC60A}"/>
                </a:ext>
              </a:extLst>
            </p:cNvPr>
            <p:cNvPicPr>
              <a:picLocks noChangeAspect="1"/>
            </p:cNvPicPr>
            <p:nvPr/>
          </p:nvPicPr>
          <p:blipFill>
            <a:blip r:embed="rId2"/>
            <a:stretch>
              <a:fillRect/>
            </a:stretch>
          </p:blipFill>
          <p:spPr>
            <a:xfrm>
              <a:off x="9534373" y="2603884"/>
              <a:ext cx="2279306" cy="1067783"/>
            </a:xfrm>
            <a:prstGeom prst="rect">
              <a:avLst/>
            </a:prstGeom>
          </p:spPr>
        </p:pic>
        <p:pic>
          <p:nvPicPr>
            <p:cNvPr id="21" name="Picture 20">
              <a:extLst>
                <a:ext uri="{FF2B5EF4-FFF2-40B4-BE49-F238E27FC236}">
                  <a16:creationId xmlns:a16="http://schemas.microsoft.com/office/drawing/2014/main" id="{8A6A2BE2-9165-45DF-B8F0-04D1663F5D06}"/>
                </a:ext>
              </a:extLst>
            </p:cNvPr>
            <p:cNvPicPr>
              <a:picLocks noChangeAspect="1"/>
            </p:cNvPicPr>
            <p:nvPr/>
          </p:nvPicPr>
          <p:blipFill>
            <a:blip r:embed="rId2"/>
            <a:stretch>
              <a:fillRect/>
            </a:stretch>
          </p:blipFill>
          <p:spPr>
            <a:xfrm rot="5400000">
              <a:off x="10188876" y="3209646"/>
              <a:ext cx="2279306" cy="1067783"/>
            </a:xfrm>
            <a:prstGeom prst="rect">
              <a:avLst/>
            </a:prstGeom>
          </p:spPr>
        </p:pic>
      </p:gr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460726" cy="461665"/>
          </a:xfrm>
          <a:prstGeom prst="rect">
            <a:avLst/>
          </a:prstGeom>
          <a:noFill/>
        </p:spPr>
        <p:txBody>
          <a:bodyPr wrap="none" rtlCol="0">
            <a:spAutoFit/>
          </a:bodyPr>
          <a:lstStyle/>
          <a:p>
            <a:r>
              <a:rPr lang="en-GB" sz="2400" b="1" dirty="0"/>
              <a:t>These shapes are not drawn to scale.</a:t>
            </a:r>
          </a:p>
        </p:txBody>
      </p:sp>
      <p:cxnSp>
        <p:nvCxnSpPr>
          <p:cNvPr id="28" name="Straight Arrow Connector 27">
            <a:extLst>
              <a:ext uri="{FF2B5EF4-FFF2-40B4-BE49-F238E27FC236}">
                <a16:creationId xmlns:a16="http://schemas.microsoft.com/office/drawing/2014/main" id="{3BB04531-BF64-4632-AFDA-5F7C713F713A}"/>
              </a:ext>
            </a:extLst>
          </p:cNvPr>
          <p:cNvCxnSpPr>
            <a:cxnSpLocks/>
          </p:cNvCxnSpPr>
          <p:nvPr/>
        </p:nvCxnSpPr>
        <p:spPr>
          <a:xfrm>
            <a:off x="565827" y="1217875"/>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CB64BCB-25BF-4AC4-9170-967BD9D6241D}"/>
              </a:ext>
            </a:extLst>
          </p:cNvPr>
          <p:cNvSpPr txBox="1"/>
          <p:nvPr/>
        </p:nvSpPr>
        <p:spPr>
          <a:xfrm>
            <a:off x="1345943" y="826073"/>
            <a:ext cx="1136850" cy="369332"/>
          </a:xfrm>
          <a:prstGeom prst="rect">
            <a:avLst/>
          </a:prstGeom>
          <a:noFill/>
        </p:spPr>
        <p:txBody>
          <a:bodyPr wrap="none" rtlCol="0">
            <a:spAutoFit/>
          </a:bodyPr>
          <a:lstStyle/>
          <a:p>
            <a:r>
              <a:rPr lang="en-GB" b="1" dirty="0"/>
              <a:t>1500 </a:t>
            </a:r>
            <a:r>
              <a:rPr lang="en-GB" b="1" i="1" dirty="0"/>
              <a:t>mm</a:t>
            </a:r>
          </a:p>
        </p:txBody>
      </p:sp>
      <p:cxnSp>
        <p:nvCxnSpPr>
          <p:cNvPr id="43" name="Straight Arrow Connector 42">
            <a:extLst>
              <a:ext uri="{FF2B5EF4-FFF2-40B4-BE49-F238E27FC236}">
                <a16:creationId xmlns:a16="http://schemas.microsoft.com/office/drawing/2014/main" id="{A33886C3-4044-41C5-B666-DECE3DCD5126}"/>
              </a:ext>
            </a:extLst>
          </p:cNvPr>
          <p:cNvCxnSpPr>
            <a:cxnSpLocks/>
          </p:cNvCxnSpPr>
          <p:nvPr/>
        </p:nvCxnSpPr>
        <p:spPr>
          <a:xfrm flipV="1">
            <a:off x="2960462" y="1260174"/>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341AC1A9-DF6C-4440-9211-5BBC61FE711A}"/>
              </a:ext>
            </a:extLst>
          </p:cNvPr>
          <p:cNvSpPr txBox="1"/>
          <p:nvPr/>
        </p:nvSpPr>
        <p:spPr>
          <a:xfrm>
            <a:off x="2921333" y="2170047"/>
            <a:ext cx="755335" cy="369332"/>
          </a:xfrm>
          <a:prstGeom prst="rect">
            <a:avLst/>
          </a:prstGeom>
          <a:noFill/>
        </p:spPr>
        <p:txBody>
          <a:bodyPr wrap="none" rtlCol="0">
            <a:spAutoFit/>
          </a:bodyPr>
          <a:lstStyle/>
          <a:p>
            <a:r>
              <a:rPr lang="en-GB" b="1" dirty="0"/>
              <a:t>1.6 </a:t>
            </a:r>
            <a:r>
              <a:rPr lang="en-GB" b="1" i="1" dirty="0"/>
              <a:t>m</a:t>
            </a:r>
          </a:p>
        </p:txBody>
      </p:sp>
      <p:cxnSp>
        <p:nvCxnSpPr>
          <p:cNvPr id="52" name="Straight Arrow Connector 51">
            <a:extLst>
              <a:ext uri="{FF2B5EF4-FFF2-40B4-BE49-F238E27FC236}">
                <a16:creationId xmlns:a16="http://schemas.microsoft.com/office/drawing/2014/main" id="{F4B8EF67-CA9F-4690-BC66-63A1013E6354}"/>
              </a:ext>
            </a:extLst>
          </p:cNvPr>
          <p:cNvCxnSpPr>
            <a:cxnSpLocks/>
          </p:cNvCxnSpPr>
          <p:nvPr/>
        </p:nvCxnSpPr>
        <p:spPr>
          <a:xfrm flipV="1">
            <a:off x="1727953" y="2445643"/>
            <a:ext cx="8253" cy="112059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2F6E5DCB-BD43-43DD-90A2-A95C35B0F9B5}"/>
              </a:ext>
            </a:extLst>
          </p:cNvPr>
          <p:cNvSpPr txBox="1"/>
          <p:nvPr/>
        </p:nvSpPr>
        <p:spPr>
          <a:xfrm>
            <a:off x="929802" y="2821274"/>
            <a:ext cx="838691" cy="369332"/>
          </a:xfrm>
          <a:prstGeom prst="rect">
            <a:avLst/>
          </a:prstGeom>
          <a:noFill/>
        </p:spPr>
        <p:txBody>
          <a:bodyPr wrap="square" rtlCol="0">
            <a:spAutoFit/>
          </a:bodyPr>
          <a:lstStyle/>
          <a:p>
            <a:r>
              <a:rPr lang="en-GB" b="1" dirty="0"/>
              <a:t>85 </a:t>
            </a:r>
            <a:r>
              <a:rPr lang="en-GB" b="1" i="1" dirty="0"/>
              <a:t>cm</a:t>
            </a:r>
          </a:p>
        </p:txBody>
      </p:sp>
      <p:cxnSp>
        <p:nvCxnSpPr>
          <p:cNvPr id="55" name="Straight Arrow Connector 54">
            <a:extLst>
              <a:ext uri="{FF2B5EF4-FFF2-40B4-BE49-F238E27FC236}">
                <a16:creationId xmlns:a16="http://schemas.microsoft.com/office/drawing/2014/main" id="{C2E2D1F4-AC3B-4B8B-8018-A4EF57398E83}"/>
              </a:ext>
            </a:extLst>
          </p:cNvPr>
          <p:cNvCxnSpPr>
            <a:cxnSpLocks/>
          </p:cNvCxnSpPr>
          <p:nvPr/>
        </p:nvCxnSpPr>
        <p:spPr>
          <a:xfrm>
            <a:off x="1880353" y="3718637"/>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8117A1F3-35AD-4E0A-8004-8A3D81A3C4F4}"/>
              </a:ext>
            </a:extLst>
          </p:cNvPr>
          <p:cNvSpPr txBox="1"/>
          <p:nvPr/>
        </p:nvSpPr>
        <p:spPr>
          <a:xfrm>
            <a:off x="1967086" y="3871038"/>
            <a:ext cx="801823" cy="369332"/>
          </a:xfrm>
          <a:prstGeom prst="rect">
            <a:avLst/>
          </a:prstGeom>
          <a:noFill/>
        </p:spPr>
        <p:txBody>
          <a:bodyPr wrap="none" rtlCol="0">
            <a:spAutoFit/>
          </a:bodyPr>
          <a:lstStyle/>
          <a:p>
            <a:r>
              <a:rPr lang="en-GB" b="1" dirty="0"/>
              <a:t>70 </a:t>
            </a:r>
            <a:r>
              <a:rPr lang="en-GB" b="1" i="1" dirty="0"/>
              <a:t>cm</a:t>
            </a:r>
          </a:p>
        </p:txBody>
      </p:sp>
      <p:cxnSp>
        <p:nvCxnSpPr>
          <p:cNvPr id="44" name="Straight Arrow Connector 43">
            <a:extLst>
              <a:ext uri="{FF2B5EF4-FFF2-40B4-BE49-F238E27FC236}">
                <a16:creationId xmlns:a16="http://schemas.microsoft.com/office/drawing/2014/main" id="{BD561DDB-FFC6-427A-8C29-072D3332D845}"/>
              </a:ext>
            </a:extLst>
          </p:cNvPr>
          <p:cNvCxnSpPr>
            <a:cxnSpLocks/>
          </p:cNvCxnSpPr>
          <p:nvPr/>
        </p:nvCxnSpPr>
        <p:spPr>
          <a:xfrm>
            <a:off x="3816694" y="2362679"/>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75AA618-98D8-46C0-A80C-E9A579C24A91}"/>
              </a:ext>
            </a:extLst>
          </p:cNvPr>
          <p:cNvSpPr/>
          <p:nvPr/>
        </p:nvSpPr>
        <p:spPr>
          <a:xfrm>
            <a:off x="1448423" y="592442"/>
            <a:ext cx="755335" cy="369332"/>
          </a:xfrm>
          <a:prstGeom prst="rect">
            <a:avLst/>
          </a:prstGeom>
        </p:spPr>
        <p:txBody>
          <a:bodyPr wrap="none">
            <a:spAutoFit/>
          </a:bodyPr>
          <a:lstStyle/>
          <a:p>
            <a:r>
              <a:rPr lang="en-GB" b="1" dirty="0">
                <a:solidFill>
                  <a:srgbClr val="FF0000"/>
                </a:solidFill>
              </a:rPr>
              <a:t>1.5 </a:t>
            </a:r>
            <a:r>
              <a:rPr lang="en-GB" b="1" i="1" dirty="0">
                <a:solidFill>
                  <a:srgbClr val="FF0000"/>
                </a:solidFill>
              </a:rPr>
              <a:t>m</a:t>
            </a:r>
          </a:p>
        </p:txBody>
      </p:sp>
      <p:sp>
        <p:nvSpPr>
          <p:cNvPr id="7" name="Rectangle 6">
            <a:extLst>
              <a:ext uri="{FF2B5EF4-FFF2-40B4-BE49-F238E27FC236}">
                <a16:creationId xmlns:a16="http://schemas.microsoft.com/office/drawing/2014/main" id="{D4127280-8916-4416-B5FB-5E4BDF2FE38D}"/>
              </a:ext>
            </a:extLst>
          </p:cNvPr>
          <p:cNvSpPr/>
          <p:nvPr/>
        </p:nvSpPr>
        <p:spPr>
          <a:xfrm>
            <a:off x="1967086" y="4055704"/>
            <a:ext cx="755335" cy="369332"/>
          </a:xfrm>
          <a:prstGeom prst="rect">
            <a:avLst/>
          </a:prstGeom>
        </p:spPr>
        <p:txBody>
          <a:bodyPr wrap="none">
            <a:spAutoFit/>
          </a:bodyPr>
          <a:lstStyle/>
          <a:p>
            <a:r>
              <a:rPr lang="en-GB" b="1" dirty="0">
                <a:solidFill>
                  <a:srgbClr val="FF0000"/>
                </a:solidFill>
              </a:rPr>
              <a:t>0.7 </a:t>
            </a:r>
            <a:r>
              <a:rPr lang="en-GB" b="1" i="1" dirty="0">
                <a:solidFill>
                  <a:srgbClr val="FF0000"/>
                </a:solidFill>
              </a:rPr>
              <a:t>m</a:t>
            </a:r>
          </a:p>
        </p:txBody>
      </p:sp>
      <p:sp>
        <p:nvSpPr>
          <p:cNvPr id="53" name="TextBox 52">
            <a:extLst>
              <a:ext uri="{FF2B5EF4-FFF2-40B4-BE49-F238E27FC236}">
                <a16:creationId xmlns:a16="http://schemas.microsoft.com/office/drawing/2014/main" id="{8E783A9A-575D-4C98-9640-AF50519AA6D3}"/>
              </a:ext>
            </a:extLst>
          </p:cNvPr>
          <p:cNvSpPr txBox="1"/>
          <p:nvPr/>
        </p:nvSpPr>
        <p:spPr>
          <a:xfrm>
            <a:off x="700710" y="3059668"/>
            <a:ext cx="1067784" cy="369332"/>
          </a:xfrm>
          <a:prstGeom prst="rect">
            <a:avLst/>
          </a:prstGeom>
          <a:noFill/>
        </p:spPr>
        <p:txBody>
          <a:bodyPr wrap="square" rtlCol="0">
            <a:spAutoFit/>
          </a:bodyPr>
          <a:lstStyle/>
          <a:p>
            <a:r>
              <a:rPr lang="en-GB" b="1" dirty="0">
                <a:solidFill>
                  <a:srgbClr val="FF0000"/>
                </a:solidFill>
              </a:rPr>
              <a:t>0.85 </a:t>
            </a:r>
            <a:r>
              <a:rPr lang="en-GB" b="1" i="1" dirty="0">
                <a:solidFill>
                  <a:srgbClr val="FF0000"/>
                </a:solidFill>
              </a:rPr>
              <a:t>m</a:t>
            </a:r>
          </a:p>
        </p:txBody>
      </p:sp>
      <p:cxnSp>
        <p:nvCxnSpPr>
          <p:cNvPr id="56" name="Straight Arrow Connector 55">
            <a:extLst>
              <a:ext uri="{FF2B5EF4-FFF2-40B4-BE49-F238E27FC236}">
                <a16:creationId xmlns:a16="http://schemas.microsoft.com/office/drawing/2014/main" id="{DF7A16FC-2B66-4810-86A6-FD9DE22EF282}"/>
              </a:ext>
            </a:extLst>
          </p:cNvPr>
          <p:cNvCxnSpPr>
            <a:cxnSpLocks/>
          </p:cNvCxnSpPr>
          <p:nvPr/>
        </p:nvCxnSpPr>
        <p:spPr>
          <a:xfrm>
            <a:off x="3816694" y="1286930"/>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CCFD224F-B242-4087-8C14-0574A81703F4}"/>
              </a:ext>
            </a:extLst>
          </p:cNvPr>
          <p:cNvSpPr/>
          <p:nvPr/>
        </p:nvSpPr>
        <p:spPr>
          <a:xfrm>
            <a:off x="4578679" y="884570"/>
            <a:ext cx="755335" cy="369332"/>
          </a:xfrm>
          <a:prstGeom prst="rect">
            <a:avLst/>
          </a:prstGeom>
        </p:spPr>
        <p:txBody>
          <a:bodyPr wrap="none">
            <a:spAutoFit/>
          </a:bodyPr>
          <a:lstStyle/>
          <a:p>
            <a:r>
              <a:rPr lang="en-GB" b="1" dirty="0">
                <a:solidFill>
                  <a:srgbClr val="FF0000"/>
                </a:solidFill>
              </a:rPr>
              <a:t>1.5 </a:t>
            </a:r>
            <a:r>
              <a:rPr lang="en-GB" b="1" i="1" dirty="0">
                <a:solidFill>
                  <a:srgbClr val="FF0000"/>
                </a:solidFill>
              </a:rPr>
              <a:t>m</a:t>
            </a:r>
          </a:p>
        </p:txBody>
      </p:sp>
      <p:cxnSp>
        <p:nvCxnSpPr>
          <p:cNvPr id="59" name="Straight Arrow Connector 58">
            <a:extLst>
              <a:ext uri="{FF2B5EF4-FFF2-40B4-BE49-F238E27FC236}">
                <a16:creationId xmlns:a16="http://schemas.microsoft.com/office/drawing/2014/main" id="{FE78DB7A-D7E8-4DFA-9132-EE26845F61ED}"/>
              </a:ext>
            </a:extLst>
          </p:cNvPr>
          <p:cNvCxnSpPr>
            <a:cxnSpLocks/>
          </p:cNvCxnSpPr>
          <p:nvPr/>
        </p:nvCxnSpPr>
        <p:spPr>
          <a:xfrm>
            <a:off x="4781474" y="3716233"/>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763FF585-6B5C-4BAF-BAE7-CA68168284A1}"/>
              </a:ext>
            </a:extLst>
          </p:cNvPr>
          <p:cNvSpPr/>
          <p:nvPr/>
        </p:nvSpPr>
        <p:spPr>
          <a:xfrm>
            <a:off x="4886196" y="3752492"/>
            <a:ext cx="755335" cy="369332"/>
          </a:xfrm>
          <a:prstGeom prst="rect">
            <a:avLst/>
          </a:prstGeom>
        </p:spPr>
        <p:txBody>
          <a:bodyPr wrap="none">
            <a:spAutoFit/>
          </a:bodyPr>
          <a:lstStyle/>
          <a:p>
            <a:r>
              <a:rPr lang="en-GB" b="1" dirty="0">
                <a:solidFill>
                  <a:srgbClr val="FF0000"/>
                </a:solidFill>
              </a:rPr>
              <a:t>0.7 </a:t>
            </a:r>
            <a:r>
              <a:rPr lang="en-GB" b="1" i="1" dirty="0">
                <a:solidFill>
                  <a:srgbClr val="FF0000"/>
                </a:solidFill>
              </a:rPr>
              <a:t>m</a:t>
            </a:r>
          </a:p>
        </p:txBody>
      </p:sp>
      <p:cxnSp>
        <p:nvCxnSpPr>
          <p:cNvPr id="61" name="Straight Arrow Connector 60">
            <a:extLst>
              <a:ext uri="{FF2B5EF4-FFF2-40B4-BE49-F238E27FC236}">
                <a16:creationId xmlns:a16="http://schemas.microsoft.com/office/drawing/2014/main" id="{F8C6406C-D9CA-49C9-86C0-C6E12C82F048}"/>
              </a:ext>
            </a:extLst>
          </p:cNvPr>
          <p:cNvCxnSpPr>
            <a:cxnSpLocks/>
          </p:cNvCxnSpPr>
          <p:nvPr/>
        </p:nvCxnSpPr>
        <p:spPr>
          <a:xfrm>
            <a:off x="624610" y="2472474"/>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F3B860CF-B70E-41E8-9BC1-71952FD304BB}"/>
              </a:ext>
            </a:extLst>
          </p:cNvPr>
          <p:cNvSpPr/>
          <p:nvPr/>
        </p:nvSpPr>
        <p:spPr>
          <a:xfrm>
            <a:off x="3921416" y="2418279"/>
            <a:ext cx="755335" cy="369332"/>
          </a:xfrm>
          <a:prstGeom prst="rect">
            <a:avLst/>
          </a:prstGeom>
        </p:spPr>
        <p:txBody>
          <a:bodyPr wrap="none">
            <a:spAutoFit/>
          </a:bodyPr>
          <a:lstStyle/>
          <a:p>
            <a:r>
              <a:rPr lang="en-GB" b="1" dirty="0">
                <a:solidFill>
                  <a:srgbClr val="FF0000"/>
                </a:solidFill>
              </a:rPr>
              <a:t>0.8 </a:t>
            </a:r>
            <a:r>
              <a:rPr lang="en-GB" b="1" i="1" dirty="0">
                <a:solidFill>
                  <a:srgbClr val="FF0000"/>
                </a:solidFill>
              </a:rPr>
              <a:t>m</a:t>
            </a:r>
          </a:p>
        </p:txBody>
      </p:sp>
      <p:sp>
        <p:nvSpPr>
          <p:cNvPr id="63" name="Rectangle 62">
            <a:extLst>
              <a:ext uri="{FF2B5EF4-FFF2-40B4-BE49-F238E27FC236}">
                <a16:creationId xmlns:a16="http://schemas.microsoft.com/office/drawing/2014/main" id="{CDBC1FFB-8A4D-4054-9DA3-F70ACF32764E}"/>
              </a:ext>
            </a:extLst>
          </p:cNvPr>
          <p:cNvSpPr/>
          <p:nvPr/>
        </p:nvSpPr>
        <p:spPr>
          <a:xfrm>
            <a:off x="700710" y="2436637"/>
            <a:ext cx="755335" cy="369332"/>
          </a:xfrm>
          <a:prstGeom prst="rect">
            <a:avLst/>
          </a:prstGeom>
        </p:spPr>
        <p:txBody>
          <a:bodyPr wrap="none">
            <a:spAutoFit/>
          </a:bodyPr>
          <a:lstStyle/>
          <a:p>
            <a:r>
              <a:rPr lang="en-GB" b="1" dirty="0">
                <a:solidFill>
                  <a:srgbClr val="FF0000"/>
                </a:solidFill>
              </a:rPr>
              <a:t>0.8 </a:t>
            </a:r>
            <a:r>
              <a:rPr lang="en-GB" b="1" i="1" dirty="0">
                <a:solidFill>
                  <a:srgbClr val="FF0000"/>
                </a:solidFill>
              </a:rPr>
              <a:t>m</a:t>
            </a:r>
          </a:p>
        </p:txBody>
      </p:sp>
      <p:cxnSp>
        <p:nvCxnSpPr>
          <p:cNvPr id="64" name="Straight Arrow Connector 63">
            <a:extLst>
              <a:ext uri="{FF2B5EF4-FFF2-40B4-BE49-F238E27FC236}">
                <a16:creationId xmlns:a16="http://schemas.microsoft.com/office/drawing/2014/main" id="{80005708-EC97-4C1F-BC8A-EBFDD6FBF70C}"/>
              </a:ext>
            </a:extLst>
          </p:cNvPr>
          <p:cNvCxnSpPr>
            <a:cxnSpLocks/>
          </p:cNvCxnSpPr>
          <p:nvPr/>
        </p:nvCxnSpPr>
        <p:spPr>
          <a:xfrm flipV="1">
            <a:off x="459214" y="1296379"/>
            <a:ext cx="0" cy="10663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A965784A-2C63-400F-B965-C4ECA8945F05}"/>
              </a:ext>
            </a:extLst>
          </p:cNvPr>
          <p:cNvCxnSpPr>
            <a:cxnSpLocks/>
          </p:cNvCxnSpPr>
          <p:nvPr/>
        </p:nvCxnSpPr>
        <p:spPr>
          <a:xfrm flipV="1">
            <a:off x="10304402" y="1269901"/>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B9E32CF0-D3E0-4A0A-8184-61DB9E41557F}"/>
              </a:ext>
            </a:extLst>
          </p:cNvPr>
          <p:cNvSpPr txBox="1"/>
          <p:nvPr/>
        </p:nvSpPr>
        <p:spPr>
          <a:xfrm>
            <a:off x="10313798" y="2248299"/>
            <a:ext cx="755335" cy="369332"/>
          </a:xfrm>
          <a:prstGeom prst="rect">
            <a:avLst/>
          </a:prstGeom>
          <a:noFill/>
        </p:spPr>
        <p:txBody>
          <a:bodyPr wrap="none" rtlCol="0">
            <a:spAutoFit/>
          </a:bodyPr>
          <a:lstStyle/>
          <a:p>
            <a:r>
              <a:rPr lang="en-GB" b="1" dirty="0"/>
              <a:t>1.6 </a:t>
            </a:r>
            <a:r>
              <a:rPr lang="en-GB" b="1" i="1" dirty="0"/>
              <a:t>m</a:t>
            </a:r>
          </a:p>
        </p:txBody>
      </p:sp>
      <p:cxnSp>
        <p:nvCxnSpPr>
          <p:cNvPr id="67" name="Straight Arrow Connector 66">
            <a:extLst>
              <a:ext uri="{FF2B5EF4-FFF2-40B4-BE49-F238E27FC236}">
                <a16:creationId xmlns:a16="http://schemas.microsoft.com/office/drawing/2014/main" id="{D293419D-DDF2-475A-AF1A-B7B8A5AB6FE6}"/>
              </a:ext>
            </a:extLst>
          </p:cNvPr>
          <p:cNvCxnSpPr>
            <a:cxnSpLocks/>
          </p:cNvCxnSpPr>
          <p:nvPr/>
        </p:nvCxnSpPr>
        <p:spPr>
          <a:xfrm flipV="1">
            <a:off x="9112432" y="2472474"/>
            <a:ext cx="8253" cy="112059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A2542BF9-4C20-46B5-B83D-15B565B34AB5}"/>
              </a:ext>
            </a:extLst>
          </p:cNvPr>
          <p:cNvSpPr txBox="1"/>
          <p:nvPr/>
        </p:nvSpPr>
        <p:spPr>
          <a:xfrm>
            <a:off x="8163830" y="2810486"/>
            <a:ext cx="1067784" cy="369332"/>
          </a:xfrm>
          <a:prstGeom prst="rect">
            <a:avLst/>
          </a:prstGeom>
          <a:noFill/>
        </p:spPr>
        <p:txBody>
          <a:bodyPr wrap="square" rtlCol="0">
            <a:spAutoFit/>
          </a:bodyPr>
          <a:lstStyle/>
          <a:p>
            <a:r>
              <a:rPr lang="en-GB" b="1" dirty="0">
                <a:solidFill>
                  <a:srgbClr val="FF0000"/>
                </a:solidFill>
              </a:rPr>
              <a:t>0.85 </a:t>
            </a:r>
            <a:r>
              <a:rPr lang="en-GB" b="1" i="1" dirty="0">
                <a:solidFill>
                  <a:srgbClr val="FF0000"/>
                </a:solidFill>
              </a:rPr>
              <a:t>m</a:t>
            </a:r>
          </a:p>
        </p:txBody>
      </p:sp>
      <p:cxnSp>
        <p:nvCxnSpPr>
          <p:cNvPr id="69" name="Straight Arrow Connector 68">
            <a:extLst>
              <a:ext uri="{FF2B5EF4-FFF2-40B4-BE49-F238E27FC236}">
                <a16:creationId xmlns:a16="http://schemas.microsoft.com/office/drawing/2014/main" id="{165FDB47-7B43-455E-9623-B9550F505FFE}"/>
              </a:ext>
            </a:extLst>
          </p:cNvPr>
          <p:cNvCxnSpPr>
            <a:cxnSpLocks/>
          </p:cNvCxnSpPr>
          <p:nvPr/>
        </p:nvCxnSpPr>
        <p:spPr>
          <a:xfrm flipV="1">
            <a:off x="8163830" y="1296379"/>
            <a:ext cx="0" cy="10663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D317EA2B-24B4-4F54-8B5F-A8C395F634D8}"/>
              </a:ext>
            </a:extLst>
          </p:cNvPr>
          <p:cNvSpPr txBox="1"/>
          <p:nvPr/>
        </p:nvSpPr>
        <p:spPr>
          <a:xfrm>
            <a:off x="7325630" y="1636155"/>
            <a:ext cx="1067784" cy="369332"/>
          </a:xfrm>
          <a:prstGeom prst="rect">
            <a:avLst/>
          </a:prstGeom>
          <a:noFill/>
        </p:spPr>
        <p:txBody>
          <a:bodyPr wrap="square" rtlCol="0">
            <a:spAutoFit/>
          </a:bodyPr>
          <a:lstStyle/>
          <a:p>
            <a:r>
              <a:rPr lang="en-GB" b="1" dirty="0">
                <a:solidFill>
                  <a:srgbClr val="FF0000"/>
                </a:solidFill>
              </a:rPr>
              <a:t>0.75 </a:t>
            </a:r>
            <a:r>
              <a:rPr lang="en-GB" b="1" i="1" dirty="0">
                <a:solidFill>
                  <a:srgbClr val="FF0000"/>
                </a:solidFill>
              </a:rPr>
              <a:t>m</a:t>
            </a:r>
          </a:p>
        </p:txBody>
      </p:sp>
      <p:sp>
        <p:nvSpPr>
          <p:cNvPr id="71" name="TextBox 70">
            <a:extLst>
              <a:ext uri="{FF2B5EF4-FFF2-40B4-BE49-F238E27FC236}">
                <a16:creationId xmlns:a16="http://schemas.microsoft.com/office/drawing/2014/main" id="{699E1C3D-DBF3-4FD0-AFC3-B92036C8D999}"/>
              </a:ext>
            </a:extLst>
          </p:cNvPr>
          <p:cNvSpPr txBox="1"/>
          <p:nvPr/>
        </p:nvSpPr>
        <p:spPr>
          <a:xfrm>
            <a:off x="-109710" y="1702014"/>
            <a:ext cx="820945" cy="307777"/>
          </a:xfrm>
          <a:prstGeom prst="rect">
            <a:avLst/>
          </a:prstGeom>
          <a:noFill/>
        </p:spPr>
        <p:txBody>
          <a:bodyPr wrap="square" rtlCol="0">
            <a:spAutoFit/>
          </a:bodyPr>
          <a:lstStyle/>
          <a:p>
            <a:r>
              <a:rPr lang="en-GB" sz="1400" b="1" dirty="0">
                <a:solidFill>
                  <a:srgbClr val="FF0000"/>
                </a:solidFill>
              </a:rPr>
              <a:t>0.75 </a:t>
            </a:r>
            <a:r>
              <a:rPr lang="en-GB" sz="1400" b="1" i="1" dirty="0">
                <a:solidFill>
                  <a:srgbClr val="FF0000"/>
                </a:solidFill>
              </a:rPr>
              <a:t>m</a:t>
            </a:r>
          </a:p>
        </p:txBody>
      </p:sp>
    </p:spTree>
    <p:extLst>
      <p:ext uri="{BB962C8B-B14F-4D97-AF65-F5344CB8AC3E}">
        <p14:creationId xmlns:p14="http://schemas.microsoft.com/office/powerpoint/2010/main" val="305065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57"/>
                                        </p:tgtEl>
                                      </p:cBhvr>
                                    </p:animEffect>
                                    <p:set>
                                      <p:cBhvr>
                                        <p:cTn id="16" dur="1" fill="hold">
                                          <p:stCondLst>
                                            <p:cond delay="499"/>
                                          </p:stCondLst>
                                        </p:cTn>
                                        <p:tgtEl>
                                          <p:spTgt spid="5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54"/>
                                        </p:tgtEl>
                                      </p:cBhvr>
                                    </p:animEffect>
                                    <p:set>
                                      <p:cBhvr>
                                        <p:cTn id="25" dur="1" fill="hold">
                                          <p:stCondLst>
                                            <p:cond delay="499"/>
                                          </p:stCondLst>
                                        </p:cTn>
                                        <p:tgtEl>
                                          <p:spTgt spid="54"/>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6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5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5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5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60"/>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44"/>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6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63"/>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64"/>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65"/>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66"/>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67"/>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68"/>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69"/>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70"/>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54" grpId="0"/>
      <p:bldP spid="57" grpId="0"/>
      <p:bldP spid="6" grpId="0"/>
      <p:bldP spid="7" grpId="0"/>
      <p:bldP spid="53" grpId="0"/>
      <p:bldP spid="58" grpId="0"/>
      <p:bldP spid="60" grpId="0"/>
      <p:bldP spid="62" grpId="0"/>
      <p:bldP spid="63" grpId="0"/>
      <p:bldP spid="66" grpId="0"/>
      <p:bldP spid="68" grpId="0"/>
      <p:bldP spid="70" grpId="0"/>
      <p:bldP spid="7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61588" y="11051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p:grpSp>
        <p:nvGrpSpPr>
          <p:cNvPr id="22" name="Group 21">
            <a:extLst>
              <a:ext uri="{FF2B5EF4-FFF2-40B4-BE49-F238E27FC236}">
                <a16:creationId xmlns:a16="http://schemas.microsoft.com/office/drawing/2014/main" id="{1481CBA0-21DC-4A60-BEF2-4177650D9CE0}"/>
              </a:ext>
            </a:extLst>
          </p:cNvPr>
          <p:cNvGrpSpPr/>
          <p:nvPr/>
        </p:nvGrpSpPr>
        <p:grpSpPr>
          <a:xfrm>
            <a:off x="3885970" y="1691316"/>
            <a:ext cx="2328047" cy="2279307"/>
            <a:chOff x="9534373" y="2603884"/>
            <a:chExt cx="2328047" cy="2279307"/>
          </a:xfrm>
        </p:grpSpPr>
        <p:pic>
          <p:nvPicPr>
            <p:cNvPr id="20" name="Picture 19">
              <a:extLst>
                <a:ext uri="{FF2B5EF4-FFF2-40B4-BE49-F238E27FC236}">
                  <a16:creationId xmlns:a16="http://schemas.microsoft.com/office/drawing/2014/main" id="{05C72A7B-1544-47C2-BE8B-468179AFC60A}"/>
                </a:ext>
              </a:extLst>
            </p:cNvPr>
            <p:cNvPicPr>
              <a:picLocks noChangeAspect="1"/>
            </p:cNvPicPr>
            <p:nvPr/>
          </p:nvPicPr>
          <p:blipFill>
            <a:blip r:embed="rId2"/>
            <a:stretch>
              <a:fillRect/>
            </a:stretch>
          </p:blipFill>
          <p:spPr>
            <a:xfrm>
              <a:off x="9534373" y="2603884"/>
              <a:ext cx="2279306" cy="1067783"/>
            </a:xfrm>
            <a:prstGeom prst="rect">
              <a:avLst/>
            </a:prstGeom>
          </p:spPr>
        </p:pic>
        <p:pic>
          <p:nvPicPr>
            <p:cNvPr id="21" name="Picture 20">
              <a:extLst>
                <a:ext uri="{FF2B5EF4-FFF2-40B4-BE49-F238E27FC236}">
                  <a16:creationId xmlns:a16="http://schemas.microsoft.com/office/drawing/2014/main" id="{8A6A2BE2-9165-45DF-B8F0-04D1663F5D06}"/>
                </a:ext>
              </a:extLst>
            </p:cNvPr>
            <p:cNvPicPr>
              <a:picLocks noChangeAspect="1"/>
            </p:cNvPicPr>
            <p:nvPr/>
          </p:nvPicPr>
          <p:blipFill>
            <a:blip r:embed="rId2"/>
            <a:stretch>
              <a:fillRect/>
            </a:stretch>
          </p:blipFill>
          <p:spPr>
            <a:xfrm rot="5400000">
              <a:off x="10188876" y="3209646"/>
              <a:ext cx="2279306" cy="1067783"/>
            </a:xfrm>
            <a:prstGeom prst="rect">
              <a:avLst/>
            </a:prstGeom>
          </p:spPr>
        </p:pic>
      </p:grpSp>
      <p:sp>
        <p:nvSpPr>
          <p:cNvPr id="23" name="TextBox 22">
            <a:extLst>
              <a:ext uri="{FF2B5EF4-FFF2-40B4-BE49-F238E27FC236}">
                <a16:creationId xmlns:a16="http://schemas.microsoft.com/office/drawing/2014/main" id="{F839EC5B-8FD4-42D4-B255-A56DD1525CE6}"/>
              </a:ext>
            </a:extLst>
          </p:cNvPr>
          <p:cNvSpPr txBox="1"/>
          <p:nvPr/>
        </p:nvSpPr>
        <p:spPr>
          <a:xfrm>
            <a:off x="459214" y="5429251"/>
            <a:ext cx="5460726" cy="461665"/>
          </a:xfrm>
          <a:prstGeom prst="rect">
            <a:avLst/>
          </a:prstGeom>
          <a:noFill/>
        </p:spPr>
        <p:txBody>
          <a:bodyPr wrap="none" rtlCol="0">
            <a:spAutoFit/>
          </a:bodyPr>
          <a:lstStyle/>
          <a:p>
            <a:r>
              <a:rPr lang="en-GB" sz="2400" b="1" dirty="0"/>
              <a:t>These shapes are not drawn to scale.</a:t>
            </a:r>
          </a:p>
        </p:txBody>
      </p:sp>
      <p:cxnSp>
        <p:nvCxnSpPr>
          <p:cNvPr id="28" name="Straight Arrow Connector 27">
            <a:extLst>
              <a:ext uri="{FF2B5EF4-FFF2-40B4-BE49-F238E27FC236}">
                <a16:creationId xmlns:a16="http://schemas.microsoft.com/office/drawing/2014/main" id="{3BB04531-BF64-4632-AFDA-5F7C713F713A}"/>
              </a:ext>
            </a:extLst>
          </p:cNvPr>
          <p:cNvCxnSpPr>
            <a:cxnSpLocks/>
          </p:cNvCxnSpPr>
          <p:nvPr/>
        </p:nvCxnSpPr>
        <p:spPr>
          <a:xfrm>
            <a:off x="3885970" y="1622261"/>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33886C3-4044-41C5-B666-DECE3DCD5126}"/>
              </a:ext>
            </a:extLst>
          </p:cNvPr>
          <p:cNvCxnSpPr>
            <a:cxnSpLocks/>
          </p:cNvCxnSpPr>
          <p:nvPr/>
        </p:nvCxnSpPr>
        <p:spPr>
          <a:xfrm flipV="1">
            <a:off x="6280605" y="1664560"/>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341AC1A9-DF6C-4440-9211-5BBC61FE711A}"/>
              </a:ext>
            </a:extLst>
          </p:cNvPr>
          <p:cNvSpPr txBox="1"/>
          <p:nvPr/>
        </p:nvSpPr>
        <p:spPr>
          <a:xfrm>
            <a:off x="6241476" y="2574433"/>
            <a:ext cx="755335" cy="369332"/>
          </a:xfrm>
          <a:prstGeom prst="rect">
            <a:avLst/>
          </a:prstGeom>
          <a:noFill/>
        </p:spPr>
        <p:txBody>
          <a:bodyPr wrap="none" rtlCol="0">
            <a:spAutoFit/>
          </a:bodyPr>
          <a:lstStyle/>
          <a:p>
            <a:r>
              <a:rPr lang="en-GB" b="1" dirty="0">
                <a:solidFill>
                  <a:srgbClr val="FF0000"/>
                </a:solidFill>
              </a:rPr>
              <a:t>1.6 </a:t>
            </a:r>
            <a:r>
              <a:rPr lang="en-GB" b="1" i="1" dirty="0">
                <a:solidFill>
                  <a:srgbClr val="FF0000"/>
                </a:solidFill>
              </a:rPr>
              <a:t>m</a:t>
            </a:r>
          </a:p>
        </p:txBody>
      </p:sp>
      <p:cxnSp>
        <p:nvCxnSpPr>
          <p:cNvPr id="52" name="Straight Arrow Connector 51">
            <a:extLst>
              <a:ext uri="{FF2B5EF4-FFF2-40B4-BE49-F238E27FC236}">
                <a16:creationId xmlns:a16="http://schemas.microsoft.com/office/drawing/2014/main" id="{F4B8EF67-CA9F-4690-BC66-63A1013E6354}"/>
              </a:ext>
            </a:extLst>
          </p:cNvPr>
          <p:cNvCxnSpPr>
            <a:cxnSpLocks/>
          </p:cNvCxnSpPr>
          <p:nvPr/>
        </p:nvCxnSpPr>
        <p:spPr>
          <a:xfrm flipV="1">
            <a:off x="5048096" y="2850029"/>
            <a:ext cx="8253" cy="112059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C2E2D1F4-AC3B-4B8B-8018-A4EF57398E83}"/>
              </a:ext>
            </a:extLst>
          </p:cNvPr>
          <p:cNvCxnSpPr>
            <a:cxnSpLocks/>
          </p:cNvCxnSpPr>
          <p:nvPr/>
        </p:nvCxnSpPr>
        <p:spPr>
          <a:xfrm>
            <a:off x="5200496" y="4123023"/>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75AA618-98D8-46C0-A80C-E9A579C24A91}"/>
              </a:ext>
            </a:extLst>
          </p:cNvPr>
          <p:cNvSpPr/>
          <p:nvPr/>
        </p:nvSpPr>
        <p:spPr>
          <a:xfrm>
            <a:off x="4729417" y="1213414"/>
            <a:ext cx="755335" cy="369332"/>
          </a:xfrm>
          <a:prstGeom prst="rect">
            <a:avLst/>
          </a:prstGeom>
        </p:spPr>
        <p:txBody>
          <a:bodyPr wrap="none">
            <a:spAutoFit/>
          </a:bodyPr>
          <a:lstStyle/>
          <a:p>
            <a:r>
              <a:rPr lang="en-GB" b="1" dirty="0">
                <a:solidFill>
                  <a:srgbClr val="FF0000"/>
                </a:solidFill>
              </a:rPr>
              <a:t>1.5 </a:t>
            </a:r>
            <a:r>
              <a:rPr lang="en-GB" b="1" i="1" dirty="0">
                <a:solidFill>
                  <a:srgbClr val="FF0000"/>
                </a:solidFill>
              </a:rPr>
              <a:t>m</a:t>
            </a:r>
          </a:p>
        </p:txBody>
      </p:sp>
      <p:sp>
        <p:nvSpPr>
          <p:cNvPr id="7" name="Rectangle 6">
            <a:extLst>
              <a:ext uri="{FF2B5EF4-FFF2-40B4-BE49-F238E27FC236}">
                <a16:creationId xmlns:a16="http://schemas.microsoft.com/office/drawing/2014/main" id="{D4127280-8916-4416-B5FB-5E4BDF2FE38D}"/>
              </a:ext>
            </a:extLst>
          </p:cNvPr>
          <p:cNvSpPr/>
          <p:nvPr/>
        </p:nvSpPr>
        <p:spPr>
          <a:xfrm>
            <a:off x="5302458" y="4145939"/>
            <a:ext cx="755335" cy="369332"/>
          </a:xfrm>
          <a:prstGeom prst="rect">
            <a:avLst/>
          </a:prstGeom>
        </p:spPr>
        <p:txBody>
          <a:bodyPr wrap="none">
            <a:spAutoFit/>
          </a:bodyPr>
          <a:lstStyle/>
          <a:p>
            <a:r>
              <a:rPr lang="en-GB" b="1" dirty="0">
                <a:solidFill>
                  <a:srgbClr val="FF0000"/>
                </a:solidFill>
              </a:rPr>
              <a:t>0.7 </a:t>
            </a:r>
            <a:r>
              <a:rPr lang="en-GB" b="1" i="1" dirty="0">
                <a:solidFill>
                  <a:srgbClr val="FF0000"/>
                </a:solidFill>
              </a:rPr>
              <a:t>m</a:t>
            </a:r>
          </a:p>
        </p:txBody>
      </p:sp>
      <p:sp>
        <p:nvSpPr>
          <p:cNvPr id="53" name="TextBox 52">
            <a:extLst>
              <a:ext uri="{FF2B5EF4-FFF2-40B4-BE49-F238E27FC236}">
                <a16:creationId xmlns:a16="http://schemas.microsoft.com/office/drawing/2014/main" id="{8E783A9A-575D-4C98-9640-AF50519AA6D3}"/>
              </a:ext>
            </a:extLst>
          </p:cNvPr>
          <p:cNvSpPr txBox="1"/>
          <p:nvPr/>
        </p:nvSpPr>
        <p:spPr>
          <a:xfrm>
            <a:off x="4195525" y="3246192"/>
            <a:ext cx="1067784" cy="369332"/>
          </a:xfrm>
          <a:prstGeom prst="rect">
            <a:avLst/>
          </a:prstGeom>
          <a:noFill/>
        </p:spPr>
        <p:txBody>
          <a:bodyPr wrap="square" rtlCol="0">
            <a:spAutoFit/>
          </a:bodyPr>
          <a:lstStyle/>
          <a:p>
            <a:r>
              <a:rPr lang="en-GB" b="1" dirty="0">
                <a:solidFill>
                  <a:srgbClr val="FF0000"/>
                </a:solidFill>
              </a:rPr>
              <a:t>0.85 </a:t>
            </a:r>
            <a:r>
              <a:rPr lang="en-GB" b="1" i="1" dirty="0">
                <a:solidFill>
                  <a:srgbClr val="FF0000"/>
                </a:solidFill>
              </a:rPr>
              <a:t>m</a:t>
            </a:r>
          </a:p>
        </p:txBody>
      </p:sp>
      <p:cxnSp>
        <p:nvCxnSpPr>
          <p:cNvPr id="61" name="Straight Arrow Connector 60">
            <a:extLst>
              <a:ext uri="{FF2B5EF4-FFF2-40B4-BE49-F238E27FC236}">
                <a16:creationId xmlns:a16="http://schemas.microsoft.com/office/drawing/2014/main" id="{F8C6406C-D9CA-49C9-86C0-C6E12C82F048}"/>
              </a:ext>
            </a:extLst>
          </p:cNvPr>
          <p:cNvCxnSpPr>
            <a:cxnSpLocks/>
          </p:cNvCxnSpPr>
          <p:nvPr/>
        </p:nvCxnSpPr>
        <p:spPr>
          <a:xfrm>
            <a:off x="3944753" y="2876860"/>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CDBC1FFB-8A4D-4054-9DA3-F70ACF32764E}"/>
              </a:ext>
            </a:extLst>
          </p:cNvPr>
          <p:cNvSpPr/>
          <p:nvPr/>
        </p:nvSpPr>
        <p:spPr>
          <a:xfrm>
            <a:off x="4020853" y="2841023"/>
            <a:ext cx="755335" cy="369332"/>
          </a:xfrm>
          <a:prstGeom prst="rect">
            <a:avLst/>
          </a:prstGeom>
        </p:spPr>
        <p:txBody>
          <a:bodyPr wrap="none">
            <a:spAutoFit/>
          </a:bodyPr>
          <a:lstStyle/>
          <a:p>
            <a:r>
              <a:rPr lang="en-GB" b="1" dirty="0">
                <a:solidFill>
                  <a:srgbClr val="FF0000"/>
                </a:solidFill>
              </a:rPr>
              <a:t>0.8 </a:t>
            </a:r>
            <a:r>
              <a:rPr lang="en-GB" b="1" i="1" dirty="0">
                <a:solidFill>
                  <a:srgbClr val="FF0000"/>
                </a:solidFill>
              </a:rPr>
              <a:t>m</a:t>
            </a:r>
          </a:p>
        </p:txBody>
      </p:sp>
      <p:cxnSp>
        <p:nvCxnSpPr>
          <p:cNvPr id="64" name="Straight Arrow Connector 63">
            <a:extLst>
              <a:ext uri="{FF2B5EF4-FFF2-40B4-BE49-F238E27FC236}">
                <a16:creationId xmlns:a16="http://schemas.microsoft.com/office/drawing/2014/main" id="{80005708-EC97-4C1F-BC8A-EBFDD6FBF70C}"/>
              </a:ext>
            </a:extLst>
          </p:cNvPr>
          <p:cNvCxnSpPr>
            <a:cxnSpLocks/>
          </p:cNvCxnSpPr>
          <p:nvPr/>
        </p:nvCxnSpPr>
        <p:spPr>
          <a:xfrm flipV="1">
            <a:off x="3779357" y="1700765"/>
            <a:ext cx="0" cy="10663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699E1C3D-DBF3-4FD0-AFC3-B92036C8D999}"/>
              </a:ext>
            </a:extLst>
          </p:cNvPr>
          <p:cNvSpPr txBox="1"/>
          <p:nvPr/>
        </p:nvSpPr>
        <p:spPr>
          <a:xfrm>
            <a:off x="2890652" y="1962880"/>
            <a:ext cx="1022412" cy="369332"/>
          </a:xfrm>
          <a:prstGeom prst="rect">
            <a:avLst/>
          </a:prstGeom>
          <a:noFill/>
        </p:spPr>
        <p:txBody>
          <a:bodyPr wrap="square" rtlCol="0">
            <a:spAutoFit/>
          </a:bodyPr>
          <a:lstStyle/>
          <a:p>
            <a:r>
              <a:rPr lang="en-GB" b="1" dirty="0">
                <a:solidFill>
                  <a:srgbClr val="FF0000"/>
                </a:solidFill>
              </a:rPr>
              <a:t>0.75 </a:t>
            </a:r>
            <a:r>
              <a:rPr lang="en-GB" b="1" i="1" dirty="0">
                <a:solidFill>
                  <a:srgbClr val="FF0000"/>
                </a:solidFill>
              </a:rPr>
              <a:t>m</a:t>
            </a:r>
          </a:p>
        </p:txBody>
      </p:sp>
      <p:cxnSp>
        <p:nvCxnSpPr>
          <p:cNvPr id="4" name="Straight Connector 3">
            <a:extLst>
              <a:ext uri="{FF2B5EF4-FFF2-40B4-BE49-F238E27FC236}">
                <a16:creationId xmlns:a16="http://schemas.microsoft.com/office/drawing/2014/main" id="{2D4D8EC7-0015-496B-A131-CC6E5F8EEE7F}"/>
              </a:ext>
            </a:extLst>
          </p:cNvPr>
          <p:cNvCxnSpPr>
            <a:cxnSpLocks/>
            <a:endCxn id="51" idx="1"/>
          </p:cNvCxnSpPr>
          <p:nvPr/>
        </p:nvCxnSpPr>
        <p:spPr>
          <a:xfrm>
            <a:off x="5172661" y="2756012"/>
            <a:ext cx="1068815" cy="3087"/>
          </a:xfrm>
          <a:prstGeom prst="line">
            <a:avLst/>
          </a:prstGeom>
          <a:ln w="571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8A51BFA-ADCC-4968-A017-3D863C0AA097}"/>
                  </a:ext>
                </a:extLst>
              </p:cNvPr>
              <p:cNvSpPr txBox="1"/>
              <p:nvPr/>
            </p:nvSpPr>
            <p:spPr>
              <a:xfrm>
                <a:off x="7782407" y="1824380"/>
                <a:ext cx="2115964"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1.5</m:t>
                      </m:r>
                      <m:r>
                        <a:rPr lang="en-GB" b="0" i="1" smtClean="0">
                          <a:latin typeface="Cambria Math" panose="02040503050406030204" pitchFamily="18" charset="0"/>
                          <a:ea typeface="Cambria Math" panose="02040503050406030204" pitchFamily="18" charset="0"/>
                        </a:rPr>
                        <m:t>×0.75=1.125</m:t>
                      </m:r>
                    </m:oMath>
                  </m:oMathPara>
                </a14:m>
                <a:endParaRPr lang="en-GB" b="0" dirty="0">
                  <a:ea typeface="Cambria Math" panose="02040503050406030204" pitchFamily="18" charset="0"/>
                </a:endParaRPr>
              </a:p>
              <a:p>
                <a:r>
                  <a:rPr lang="en-GB" dirty="0"/>
                  <a:t> </a:t>
                </a:r>
                <a14:m>
                  <m:oMath xmlns:m="http://schemas.openxmlformats.org/officeDocument/2006/math">
                    <m:r>
                      <a:rPr lang="en-GB" b="0" i="0" smtClean="0">
                        <a:latin typeface="Cambria Math" panose="02040503050406030204" pitchFamily="18" charset="0"/>
                        <a:ea typeface="Cambria Math" panose="02040503050406030204" pitchFamily="18" charset="0"/>
                      </a:rPr>
                      <m:t>0.85</m:t>
                    </m:r>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0.7 =0.595</m:t>
                    </m:r>
                  </m:oMath>
                </a14:m>
                <a:endParaRPr lang="en-GB" dirty="0"/>
              </a:p>
            </p:txBody>
          </p:sp>
        </mc:Choice>
        <mc:Fallback xmlns="">
          <p:sp>
            <p:nvSpPr>
              <p:cNvPr id="10" name="TextBox 9">
                <a:extLst>
                  <a:ext uri="{FF2B5EF4-FFF2-40B4-BE49-F238E27FC236}">
                    <a16:creationId xmlns:a16="http://schemas.microsoft.com/office/drawing/2014/main" id="{B8A51BFA-ADCC-4968-A017-3D863C0AA097}"/>
                  </a:ext>
                </a:extLst>
              </p:cNvPr>
              <p:cNvSpPr txBox="1">
                <a:spLocks noRot="1" noChangeAspect="1" noMove="1" noResize="1" noEditPoints="1" noAdjustHandles="1" noChangeArrowheads="1" noChangeShapeType="1" noTextEdit="1"/>
              </p:cNvSpPr>
              <p:nvPr/>
            </p:nvSpPr>
            <p:spPr>
              <a:xfrm>
                <a:off x="7782407" y="1824380"/>
                <a:ext cx="2115964" cy="553998"/>
              </a:xfrm>
              <a:prstGeom prst="rect">
                <a:avLst/>
              </a:prstGeom>
              <a:blipFill>
                <a:blip r:embed="rId3"/>
                <a:stretch>
                  <a:fillRect l="-1153" b="-43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C6DC87D-C87B-4CC8-A854-70C4C42D509B}"/>
                  </a:ext>
                </a:extLst>
              </p:cNvPr>
              <p:cNvSpPr txBox="1"/>
              <p:nvPr/>
            </p:nvSpPr>
            <p:spPr>
              <a:xfrm>
                <a:off x="7979079" y="2841023"/>
                <a:ext cx="4042966" cy="375552"/>
              </a:xfrm>
              <a:prstGeom prst="rect">
                <a:avLst/>
              </a:prstGeom>
              <a:noFill/>
            </p:spPr>
            <p:txBody>
              <a:bodyPr wrap="none" rtlCol="0">
                <a:spAutoFit/>
              </a:bodyPr>
              <a:lstStyle/>
              <a:p>
                <a:r>
                  <a:rPr lang="en-GB" b="1" dirty="0">
                    <a:solidFill>
                      <a:srgbClr val="FF0000"/>
                    </a:solidFill>
                  </a:rPr>
                  <a:t>Total Area = 1.125 + 0.595 = 1.72</a:t>
                </a:r>
                <a14:m>
                  <m:oMath xmlns:m="http://schemas.openxmlformats.org/officeDocument/2006/math">
                    <m:sSup>
                      <m:sSupPr>
                        <m:ctrlPr>
                          <a:rPr lang="en-GB" b="1" i="1" smtClean="0">
                            <a:solidFill>
                              <a:srgbClr val="FF0000"/>
                            </a:solidFill>
                            <a:latin typeface="Cambria Math" panose="02040503050406030204" pitchFamily="18" charset="0"/>
                          </a:rPr>
                        </m:ctrlPr>
                      </m:sSupPr>
                      <m:e>
                        <m:r>
                          <a:rPr lang="en-GB" b="1" i="1" smtClean="0">
                            <a:solidFill>
                              <a:srgbClr val="FF0000"/>
                            </a:solidFill>
                            <a:latin typeface="Cambria Math" panose="02040503050406030204" pitchFamily="18" charset="0"/>
                          </a:rPr>
                          <m:t> </m:t>
                        </m:r>
                        <m:r>
                          <a:rPr lang="en-GB" b="1" i="1" smtClean="0">
                            <a:solidFill>
                              <a:srgbClr val="FF0000"/>
                            </a:solidFill>
                            <a:latin typeface="Cambria Math" panose="02040503050406030204" pitchFamily="18" charset="0"/>
                          </a:rPr>
                          <m:t>𝒎</m:t>
                        </m:r>
                      </m:e>
                      <m:sup>
                        <m:r>
                          <a:rPr lang="en-GB" b="1" i="1" smtClean="0">
                            <a:solidFill>
                              <a:srgbClr val="FF0000"/>
                            </a:solidFill>
                            <a:latin typeface="Cambria Math" panose="02040503050406030204" pitchFamily="18" charset="0"/>
                          </a:rPr>
                          <m:t>𝟐</m:t>
                        </m:r>
                      </m:sup>
                    </m:sSup>
                  </m:oMath>
                </a14:m>
                <a:endParaRPr lang="en-GB" b="1" dirty="0">
                  <a:solidFill>
                    <a:srgbClr val="FF0000"/>
                  </a:solidFill>
                </a:endParaRPr>
              </a:p>
            </p:txBody>
          </p:sp>
        </mc:Choice>
        <mc:Fallback xmlns="">
          <p:sp>
            <p:nvSpPr>
              <p:cNvPr id="13" name="TextBox 12">
                <a:extLst>
                  <a:ext uri="{FF2B5EF4-FFF2-40B4-BE49-F238E27FC236}">
                    <a16:creationId xmlns:a16="http://schemas.microsoft.com/office/drawing/2014/main" id="{AC6DC87D-C87B-4CC8-A854-70C4C42D509B}"/>
                  </a:ext>
                </a:extLst>
              </p:cNvPr>
              <p:cNvSpPr txBox="1">
                <a:spLocks noRot="1" noChangeAspect="1" noMove="1" noResize="1" noEditPoints="1" noAdjustHandles="1" noChangeArrowheads="1" noChangeShapeType="1" noTextEdit="1"/>
              </p:cNvSpPr>
              <p:nvPr/>
            </p:nvSpPr>
            <p:spPr>
              <a:xfrm>
                <a:off x="7979079" y="2841023"/>
                <a:ext cx="4042966" cy="375552"/>
              </a:xfrm>
              <a:prstGeom prst="rect">
                <a:avLst/>
              </a:prstGeom>
              <a:blipFill>
                <a:blip r:embed="rId4"/>
                <a:stretch>
                  <a:fillRect l="-1357" t="-6452" b="-24194"/>
                </a:stretch>
              </a:blipFill>
            </p:spPr>
            <p:txBody>
              <a:bodyPr/>
              <a:lstStyle/>
              <a:p>
                <a:r>
                  <a:rPr lang="en-GB">
                    <a:noFill/>
                  </a:rPr>
                  <a:t> </a:t>
                </a:r>
              </a:p>
            </p:txBody>
          </p:sp>
        </mc:Fallback>
      </mc:AlternateContent>
    </p:spTree>
    <p:extLst>
      <p:ext uri="{BB962C8B-B14F-4D97-AF65-F5344CB8AC3E}">
        <p14:creationId xmlns:p14="http://schemas.microsoft.com/office/powerpoint/2010/main" val="202061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E063E63-2355-4C3C-844E-95D9A44D9924}"/>
              </a:ext>
            </a:extLst>
          </p:cNvPr>
          <p:cNvSpPr>
            <a:spLocks noGrp="1"/>
          </p:cNvSpPr>
          <p:nvPr>
            <p:ph type="ctrTitle"/>
          </p:nvPr>
        </p:nvSpPr>
        <p:spPr>
          <a:xfrm>
            <a:off x="3888770" y="1902228"/>
            <a:ext cx="8637073" cy="2541431"/>
          </a:xfrm>
        </p:spPr>
        <p:txBody>
          <a:bodyPr/>
          <a:lstStyle/>
          <a:p>
            <a:r>
              <a:rPr lang="en-GB" dirty="0"/>
              <a:t>History</a:t>
            </a:r>
            <a:br>
              <a:rPr lang="en-GB" dirty="0"/>
            </a:br>
            <a:endParaRPr lang="en-GB" dirty="0"/>
          </a:p>
        </p:txBody>
      </p:sp>
      <p:sp>
        <p:nvSpPr>
          <p:cNvPr id="9" name="Rectangle 8">
            <a:extLst>
              <a:ext uri="{FF2B5EF4-FFF2-40B4-BE49-F238E27FC236}">
                <a16:creationId xmlns:a16="http://schemas.microsoft.com/office/drawing/2014/main" id="{2C6D34BC-DD8B-45FD-ADEE-563EE53D3636}"/>
              </a:ext>
            </a:extLst>
          </p:cNvPr>
          <p:cNvSpPr/>
          <p:nvPr/>
        </p:nvSpPr>
        <p:spPr>
          <a:xfrm>
            <a:off x="546280" y="3626559"/>
            <a:ext cx="11155389" cy="1477328"/>
          </a:xfrm>
          <a:prstGeom prst="rect">
            <a:avLst/>
          </a:prstGeom>
        </p:spPr>
        <p:txBody>
          <a:bodyPr wrap="square">
            <a:spAutoFit/>
          </a:bodyPr>
          <a:lstStyle/>
          <a:p>
            <a:r>
              <a:rPr lang="en-GB" dirty="0">
                <a:latin typeface="Roboto"/>
              </a:rPr>
              <a:t>Granite House began in Preston, 2005. They are now in their 18th year with 1000s of satisfied clients and completed projects. They are still delivering the best bespoke worktops and services both nationwide and throughout their local area of Preston. They offer a range of service options to suit everyone's needs and preferences. This includes a complete template and installs service or supply only; whereby working to client-supplied template or drawing.</a:t>
            </a:r>
            <a:endParaRPr lang="en-GB" dirty="0"/>
          </a:p>
        </p:txBody>
      </p:sp>
      <p:pic>
        <p:nvPicPr>
          <p:cNvPr id="10" name="Picture 9">
            <a:extLst>
              <a:ext uri="{FF2B5EF4-FFF2-40B4-BE49-F238E27FC236}">
                <a16:creationId xmlns:a16="http://schemas.microsoft.com/office/drawing/2014/main" id="{47FEAD35-D80B-4D64-91E2-56AC615D577F}"/>
              </a:ext>
            </a:extLst>
          </p:cNvPr>
          <p:cNvPicPr>
            <a:picLocks noChangeAspect="1"/>
          </p:cNvPicPr>
          <p:nvPr/>
        </p:nvPicPr>
        <p:blipFill>
          <a:blip r:embed="rId2"/>
          <a:stretch>
            <a:fillRect/>
          </a:stretch>
        </p:blipFill>
        <p:spPr>
          <a:xfrm rot="20549295">
            <a:off x="298895" y="532149"/>
            <a:ext cx="3429486" cy="2254296"/>
          </a:xfrm>
          <a:prstGeom prst="rect">
            <a:avLst/>
          </a:prstGeom>
        </p:spPr>
      </p:pic>
      <p:pic>
        <p:nvPicPr>
          <p:cNvPr id="11" name="Picture 10">
            <a:extLst>
              <a:ext uri="{FF2B5EF4-FFF2-40B4-BE49-F238E27FC236}">
                <a16:creationId xmlns:a16="http://schemas.microsoft.com/office/drawing/2014/main" id="{AF182029-955E-4629-A746-D5B50255AE4B}"/>
              </a:ext>
            </a:extLst>
          </p:cNvPr>
          <p:cNvPicPr>
            <a:picLocks noChangeAspect="1"/>
          </p:cNvPicPr>
          <p:nvPr/>
        </p:nvPicPr>
        <p:blipFill>
          <a:blip r:embed="rId3"/>
          <a:stretch>
            <a:fillRect/>
          </a:stretch>
        </p:blipFill>
        <p:spPr>
          <a:xfrm rot="830939">
            <a:off x="7746415" y="473549"/>
            <a:ext cx="3889259" cy="2371499"/>
          </a:xfrm>
          <a:prstGeom prst="rect">
            <a:avLst/>
          </a:prstGeom>
        </p:spPr>
      </p:pic>
    </p:spTree>
    <p:extLst>
      <p:ext uri="{BB962C8B-B14F-4D97-AF65-F5344CB8AC3E}">
        <p14:creationId xmlns:p14="http://schemas.microsoft.com/office/powerpoint/2010/main" val="846948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61588" y="11051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p:grpSp>
        <p:nvGrpSpPr>
          <p:cNvPr id="22" name="Group 21">
            <a:extLst>
              <a:ext uri="{FF2B5EF4-FFF2-40B4-BE49-F238E27FC236}">
                <a16:creationId xmlns:a16="http://schemas.microsoft.com/office/drawing/2014/main" id="{1481CBA0-21DC-4A60-BEF2-4177650D9CE0}"/>
              </a:ext>
            </a:extLst>
          </p:cNvPr>
          <p:cNvGrpSpPr/>
          <p:nvPr/>
        </p:nvGrpSpPr>
        <p:grpSpPr>
          <a:xfrm>
            <a:off x="3885970" y="1691316"/>
            <a:ext cx="2328047" cy="2279307"/>
            <a:chOff x="9534373" y="2603884"/>
            <a:chExt cx="2328047" cy="2279307"/>
          </a:xfrm>
        </p:grpSpPr>
        <p:pic>
          <p:nvPicPr>
            <p:cNvPr id="20" name="Picture 19">
              <a:extLst>
                <a:ext uri="{FF2B5EF4-FFF2-40B4-BE49-F238E27FC236}">
                  <a16:creationId xmlns:a16="http://schemas.microsoft.com/office/drawing/2014/main" id="{05C72A7B-1544-47C2-BE8B-468179AFC60A}"/>
                </a:ext>
              </a:extLst>
            </p:cNvPr>
            <p:cNvPicPr>
              <a:picLocks noChangeAspect="1"/>
            </p:cNvPicPr>
            <p:nvPr/>
          </p:nvPicPr>
          <p:blipFill>
            <a:blip r:embed="rId2"/>
            <a:stretch>
              <a:fillRect/>
            </a:stretch>
          </p:blipFill>
          <p:spPr>
            <a:xfrm>
              <a:off x="9534373" y="2603884"/>
              <a:ext cx="2279306" cy="1067783"/>
            </a:xfrm>
            <a:prstGeom prst="rect">
              <a:avLst/>
            </a:prstGeom>
          </p:spPr>
        </p:pic>
        <p:pic>
          <p:nvPicPr>
            <p:cNvPr id="21" name="Picture 20">
              <a:extLst>
                <a:ext uri="{FF2B5EF4-FFF2-40B4-BE49-F238E27FC236}">
                  <a16:creationId xmlns:a16="http://schemas.microsoft.com/office/drawing/2014/main" id="{8A6A2BE2-9165-45DF-B8F0-04D1663F5D06}"/>
                </a:ext>
              </a:extLst>
            </p:cNvPr>
            <p:cNvPicPr>
              <a:picLocks noChangeAspect="1"/>
            </p:cNvPicPr>
            <p:nvPr/>
          </p:nvPicPr>
          <p:blipFill>
            <a:blip r:embed="rId2"/>
            <a:stretch>
              <a:fillRect/>
            </a:stretch>
          </p:blipFill>
          <p:spPr>
            <a:xfrm rot="5400000">
              <a:off x="10188876" y="3209646"/>
              <a:ext cx="2279306" cy="1067783"/>
            </a:xfrm>
            <a:prstGeom prst="rect">
              <a:avLst/>
            </a:prstGeom>
          </p:spPr>
        </p:pic>
      </p:grpSp>
      <p:sp>
        <p:nvSpPr>
          <p:cNvPr id="23" name="TextBox 22">
            <a:extLst>
              <a:ext uri="{FF2B5EF4-FFF2-40B4-BE49-F238E27FC236}">
                <a16:creationId xmlns:a16="http://schemas.microsoft.com/office/drawing/2014/main" id="{F839EC5B-8FD4-42D4-B255-A56DD1525CE6}"/>
              </a:ext>
            </a:extLst>
          </p:cNvPr>
          <p:cNvSpPr txBox="1"/>
          <p:nvPr/>
        </p:nvSpPr>
        <p:spPr>
          <a:xfrm>
            <a:off x="459214" y="5429251"/>
            <a:ext cx="5460726" cy="461665"/>
          </a:xfrm>
          <a:prstGeom prst="rect">
            <a:avLst/>
          </a:prstGeom>
          <a:noFill/>
        </p:spPr>
        <p:txBody>
          <a:bodyPr wrap="none" rtlCol="0">
            <a:spAutoFit/>
          </a:bodyPr>
          <a:lstStyle/>
          <a:p>
            <a:r>
              <a:rPr lang="en-GB" sz="2400" b="1" dirty="0"/>
              <a:t>These shapes are not drawn to scale.</a:t>
            </a:r>
          </a:p>
        </p:txBody>
      </p:sp>
      <p:cxnSp>
        <p:nvCxnSpPr>
          <p:cNvPr id="28" name="Straight Arrow Connector 27">
            <a:extLst>
              <a:ext uri="{FF2B5EF4-FFF2-40B4-BE49-F238E27FC236}">
                <a16:creationId xmlns:a16="http://schemas.microsoft.com/office/drawing/2014/main" id="{3BB04531-BF64-4632-AFDA-5F7C713F713A}"/>
              </a:ext>
            </a:extLst>
          </p:cNvPr>
          <p:cNvCxnSpPr>
            <a:cxnSpLocks/>
          </p:cNvCxnSpPr>
          <p:nvPr/>
        </p:nvCxnSpPr>
        <p:spPr>
          <a:xfrm>
            <a:off x="3885970" y="1622261"/>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33886C3-4044-41C5-B666-DECE3DCD5126}"/>
              </a:ext>
            </a:extLst>
          </p:cNvPr>
          <p:cNvCxnSpPr>
            <a:cxnSpLocks/>
          </p:cNvCxnSpPr>
          <p:nvPr/>
        </p:nvCxnSpPr>
        <p:spPr>
          <a:xfrm flipV="1">
            <a:off x="6280605" y="1664560"/>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341AC1A9-DF6C-4440-9211-5BBC61FE711A}"/>
              </a:ext>
            </a:extLst>
          </p:cNvPr>
          <p:cNvSpPr txBox="1"/>
          <p:nvPr/>
        </p:nvSpPr>
        <p:spPr>
          <a:xfrm>
            <a:off x="6241476" y="2574433"/>
            <a:ext cx="755335" cy="369332"/>
          </a:xfrm>
          <a:prstGeom prst="rect">
            <a:avLst/>
          </a:prstGeom>
          <a:noFill/>
        </p:spPr>
        <p:txBody>
          <a:bodyPr wrap="none" rtlCol="0">
            <a:spAutoFit/>
          </a:bodyPr>
          <a:lstStyle/>
          <a:p>
            <a:r>
              <a:rPr lang="en-GB" b="1" dirty="0">
                <a:solidFill>
                  <a:srgbClr val="FF0000"/>
                </a:solidFill>
              </a:rPr>
              <a:t>1.6 </a:t>
            </a:r>
            <a:r>
              <a:rPr lang="en-GB" b="1" i="1" dirty="0">
                <a:solidFill>
                  <a:srgbClr val="FF0000"/>
                </a:solidFill>
              </a:rPr>
              <a:t>m</a:t>
            </a:r>
          </a:p>
        </p:txBody>
      </p:sp>
      <p:cxnSp>
        <p:nvCxnSpPr>
          <p:cNvPr id="52" name="Straight Arrow Connector 51">
            <a:extLst>
              <a:ext uri="{FF2B5EF4-FFF2-40B4-BE49-F238E27FC236}">
                <a16:creationId xmlns:a16="http://schemas.microsoft.com/office/drawing/2014/main" id="{F4B8EF67-CA9F-4690-BC66-63A1013E6354}"/>
              </a:ext>
            </a:extLst>
          </p:cNvPr>
          <p:cNvCxnSpPr>
            <a:cxnSpLocks/>
          </p:cNvCxnSpPr>
          <p:nvPr/>
        </p:nvCxnSpPr>
        <p:spPr>
          <a:xfrm flipV="1">
            <a:off x="5048096" y="2850029"/>
            <a:ext cx="8253" cy="112059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C2E2D1F4-AC3B-4B8B-8018-A4EF57398E83}"/>
              </a:ext>
            </a:extLst>
          </p:cNvPr>
          <p:cNvCxnSpPr>
            <a:cxnSpLocks/>
          </p:cNvCxnSpPr>
          <p:nvPr/>
        </p:nvCxnSpPr>
        <p:spPr>
          <a:xfrm>
            <a:off x="5200496" y="4123023"/>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75AA618-98D8-46C0-A80C-E9A579C24A91}"/>
              </a:ext>
            </a:extLst>
          </p:cNvPr>
          <p:cNvSpPr/>
          <p:nvPr/>
        </p:nvSpPr>
        <p:spPr>
          <a:xfrm>
            <a:off x="4729417" y="1213414"/>
            <a:ext cx="755335" cy="369332"/>
          </a:xfrm>
          <a:prstGeom prst="rect">
            <a:avLst/>
          </a:prstGeom>
        </p:spPr>
        <p:txBody>
          <a:bodyPr wrap="none">
            <a:spAutoFit/>
          </a:bodyPr>
          <a:lstStyle/>
          <a:p>
            <a:r>
              <a:rPr lang="en-GB" b="1" dirty="0">
                <a:solidFill>
                  <a:srgbClr val="FF0000"/>
                </a:solidFill>
              </a:rPr>
              <a:t>1.5 </a:t>
            </a:r>
            <a:r>
              <a:rPr lang="en-GB" b="1" i="1" dirty="0">
                <a:solidFill>
                  <a:srgbClr val="FF0000"/>
                </a:solidFill>
              </a:rPr>
              <a:t>m</a:t>
            </a:r>
          </a:p>
        </p:txBody>
      </p:sp>
      <p:sp>
        <p:nvSpPr>
          <p:cNvPr id="7" name="Rectangle 6">
            <a:extLst>
              <a:ext uri="{FF2B5EF4-FFF2-40B4-BE49-F238E27FC236}">
                <a16:creationId xmlns:a16="http://schemas.microsoft.com/office/drawing/2014/main" id="{D4127280-8916-4416-B5FB-5E4BDF2FE38D}"/>
              </a:ext>
            </a:extLst>
          </p:cNvPr>
          <p:cNvSpPr/>
          <p:nvPr/>
        </p:nvSpPr>
        <p:spPr>
          <a:xfrm>
            <a:off x="5302458" y="4145939"/>
            <a:ext cx="755335" cy="369332"/>
          </a:xfrm>
          <a:prstGeom prst="rect">
            <a:avLst/>
          </a:prstGeom>
        </p:spPr>
        <p:txBody>
          <a:bodyPr wrap="none">
            <a:spAutoFit/>
          </a:bodyPr>
          <a:lstStyle/>
          <a:p>
            <a:r>
              <a:rPr lang="en-GB" b="1" dirty="0">
                <a:solidFill>
                  <a:srgbClr val="FF0000"/>
                </a:solidFill>
              </a:rPr>
              <a:t>0.7 </a:t>
            </a:r>
            <a:r>
              <a:rPr lang="en-GB" b="1" i="1" dirty="0">
                <a:solidFill>
                  <a:srgbClr val="FF0000"/>
                </a:solidFill>
              </a:rPr>
              <a:t>m</a:t>
            </a:r>
          </a:p>
        </p:txBody>
      </p:sp>
      <p:sp>
        <p:nvSpPr>
          <p:cNvPr id="53" name="TextBox 52">
            <a:extLst>
              <a:ext uri="{FF2B5EF4-FFF2-40B4-BE49-F238E27FC236}">
                <a16:creationId xmlns:a16="http://schemas.microsoft.com/office/drawing/2014/main" id="{8E783A9A-575D-4C98-9640-AF50519AA6D3}"/>
              </a:ext>
            </a:extLst>
          </p:cNvPr>
          <p:cNvSpPr txBox="1"/>
          <p:nvPr/>
        </p:nvSpPr>
        <p:spPr>
          <a:xfrm>
            <a:off x="4195525" y="3246192"/>
            <a:ext cx="1067784" cy="369332"/>
          </a:xfrm>
          <a:prstGeom prst="rect">
            <a:avLst/>
          </a:prstGeom>
          <a:noFill/>
        </p:spPr>
        <p:txBody>
          <a:bodyPr wrap="square" rtlCol="0">
            <a:spAutoFit/>
          </a:bodyPr>
          <a:lstStyle/>
          <a:p>
            <a:r>
              <a:rPr lang="en-GB" b="1" dirty="0">
                <a:solidFill>
                  <a:srgbClr val="FF0000"/>
                </a:solidFill>
              </a:rPr>
              <a:t>0.85 </a:t>
            </a:r>
            <a:r>
              <a:rPr lang="en-GB" b="1" i="1" dirty="0">
                <a:solidFill>
                  <a:srgbClr val="FF0000"/>
                </a:solidFill>
              </a:rPr>
              <a:t>m</a:t>
            </a:r>
          </a:p>
        </p:txBody>
      </p:sp>
      <p:cxnSp>
        <p:nvCxnSpPr>
          <p:cNvPr id="61" name="Straight Arrow Connector 60">
            <a:extLst>
              <a:ext uri="{FF2B5EF4-FFF2-40B4-BE49-F238E27FC236}">
                <a16:creationId xmlns:a16="http://schemas.microsoft.com/office/drawing/2014/main" id="{F8C6406C-D9CA-49C9-86C0-C6E12C82F048}"/>
              </a:ext>
            </a:extLst>
          </p:cNvPr>
          <p:cNvCxnSpPr>
            <a:cxnSpLocks/>
          </p:cNvCxnSpPr>
          <p:nvPr/>
        </p:nvCxnSpPr>
        <p:spPr>
          <a:xfrm>
            <a:off x="3944753" y="2876860"/>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CDBC1FFB-8A4D-4054-9DA3-F70ACF32764E}"/>
              </a:ext>
            </a:extLst>
          </p:cNvPr>
          <p:cNvSpPr/>
          <p:nvPr/>
        </p:nvSpPr>
        <p:spPr>
          <a:xfrm>
            <a:off x="4020853" y="2841023"/>
            <a:ext cx="755335" cy="369332"/>
          </a:xfrm>
          <a:prstGeom prst="rect">
            <a:avLst/>
          </a:prstGeom>
        </p:spPr>
        <p:txBody>
          <a:bodyPr wrap="none">
            <a:spAutoFit/>
          </a:bodyPr>
          <a:lstStyle/>
          <a:p>
            <a:r>
              <a:rPr lang="en-GB" b="1" dirty="0">
                <a:solidFill>
                  <a:srgbClr val="FF0000"/>
                </a:solidFill>
              </a:rPr>
              <a:t>0.8 </a:t>
            </a:r>
            <a:r>
              <a:rPr lang="en-GB" b="1" i="1" dirty="0">
                <a:solidFill>
                  <a:srgbClr val="FF0000"/>
                </a:solidFill>
              </a:rPr>
              <a:t>m</a:t>
            </a:r>
          </a:p>
        </p:txBody>
      </p:sp>
      <p:cxnSp>
        <p:nvCxnSpPr>
          <p:cNvPr id="64" name="Straight Arrow Connector 63">
            <a:extLst>
              <a:ext uri="{FF2B5EF4-FFF2-40B4-BE49-F238E27FC236}">
                <a16:creationId xmlns:a16="http://schemas.microsoft.com/office/drawing/2014/main" id="{80005708-EC97-4C1F-BC8A-EBFDD6FBF70C}"/>
              </a:ext>
            </a:extLst>
          </p:cNvPr>
          <p:cNvCxnSpPr>
            <a:cxnSpLocks/>
          </p:cNvCxnSpPr>
          <p:nvPr/>
        </p:nvCxnSpPr>
        <p:spPr>
          <a:xfrm flipV="1">
            <a:off x="3779357" y="1700765"/>
            <a:ext cx="0" cy="10663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699E1C3D-DBF3-4FD0-AFC3-B92036C8D999}"/>
              </a:ext>
            </a:extLst>
          </p:cNvPr>
          <p:cNvSpPr txBox="1"/>
          <p:nvPr/>
        </p:nvSpPr>
        <p:spPr>
          <a:xfrm>
            <a:off x="2890652" y="1962880"/>
            <a:ext cx="1022412" cy="369332"/>
          </a:xfrm>
          <a:prstGeom prst="rect">
            <a:avLst/>
          </a:prstGeom>
          <a:noFill/>
        </p:spPr>
        <p:txBody>
          <a:bodyPr wrap="square" rtlCol="0">
            <a:spAutoFit/>
          </a:bodyPr>
          <a:lstStyle/>
          <a:p>
            <a:r>
              <a:rPr lang="en-GB" b="1" dirty="0">
                <a:solidFill>
                  <a:srgbClr val="FF0000"/>
                </a:solidFill>
              </a:rPr>
              <a:t>0.75 </a:t>
            </a:r>
            <a:r>
              <a:rPr lang="en-GB" b="1" i="1" dirty="0">
                <a:solidFill>
                  <a:srgbClr val="FF0000"/>
                </a:solidFill>
              </a:rPr>
              <a:t>m</a:t>
            </a:r>
          </a:p>
        </p:txBody>
      </p:sp>
      <p:cxnSp>
        <p:nvCxnSpPr>
          <p:cNvPr id="4" name="Straight Connector 3">
            <a:extLst>
              <a:ext uri="{FF2B5EF4-FFF2-40B4-BE49-F238E27FC236}">
                <a16:creationId xmlns:a16="http://schemas.microsoft.com/office/drawing/2014/main" id="{2D4D8EC7-0015-496B-A131-CC6E5F8EEE7F}"/>
              </a:ext>
            </a:extLst>
          </p:cNvPr>
          <p:cNvCxnSpPr>
            <a:cxnSpLocks/>
          </p:cNvCxnSpPr>
          <p:nvPr/>
        </p:nvCxnSpPr>
        <p:spPr>
          <a:xfrm flipV="1">
            <a:off x="5172661" y="1700765"/>
            <a:ext cx="27835" cy="1055247"/>
          </a:xfrm>
          <a:prstGeom prst="line">
            <a:avLst/>
          </a:prstGeom>
          <a:ln w="571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8A51BFA-ADCC-4968-A017-3D863C0AA097}"/>
                  </a:ext>
                </a:extLst>
              </p:cNvPr>
              <p:cNvSpPr txBox="1"/>
              <p:nvPr/>
            </p:nvSpPr>
            <p:spPr>
              <a:xfrm>
                <a:off x="7782407" y="1824380"/>
                <a:ext cx="1857047"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0.8</m:t>
                      </m:r>
                      <m:r>
                        <a:rPr lang="en-GB" b="0" i="1" smtClean="0">
                          <a:latin typeface="Cambria Math" panose="02040503050406030204" pitchFamily="18" charset="0"/>
                          <a:ea typeface="Cambria Math" panose="02040503050406030204" pitchFamily="18" charset="0"/>
                        </a:rPr>
                        <m:t>×0.75=0.6</m:t>
                      </m:r>
                    </m:oMath>
                  </m:oMathPara>
                </a14:m>
                <a:endParaRPr lang="en-GB" b="0" dirty="0">
                  <a:ea typeface="Cambria Math" panose="02040503050406030204" pitchFamily="18" charset="0"/>
                </a:endParaRPr>
              </a:p>
              <a:p>
                <a:r>
                  <a:rPr lang="en-GB" dirty="0"/>
                  <a:t> </a:t>
                </a:r>
                <a14:m>
                  <m:oMath xmlns:m="http://schemas.openxmlformats.org/officeDocument/2006/math">
                    <m:r>
                      <a:rPr lang="en-GB" b="0" i="0" smtClean="0">
                        <a:latin typeface="Cambria Math" panose="02040503050406030204" pitchFamily="18" charset="0"/>
                        <a:ea typeface="Cambria Math" panose="02040503050406030204" pitchFamily="18" charset="0"/>
                      </a:rPr>
                      <m:t>1.6</m:t>
                    </m:r>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0.7=1.12</m:t>
                    </m:r>
                  </m:oMath>
                </a14:m>
                <a:endParaRPr lang="en-GB" dirty="0"/>
              </a:p>
            </p:txBody>
          </p:sp>
        </mc:Choice>
        <mc:Fallback xmlns="">
          <p:sp>
            <p:nvSpPr>
              <p:cNvPr id="10" name="TextBox 9">
                <a:extLst>
                  <a:ext uri="{FF2B5EF4-FFF2-40B4-BE49-F238E27FC236}">
                    <a16:creationId xmlns:a16="http://schemas.microsoft.com/office/drawing/2014/main" id="{B8A51BFA-ADCC-4968-A017-3D863C0AA097}"/>
                  </a:ext>
                </a:extLst>
              </p:cNvPr>
              <p:cNvSpPr txBox="1">
                <a:spLocks noRot="1" noChangeAspect="1" noMove="1" noResize="1" noEditPoints="1" noAdjustHandles="1" noChangeArrowheads="1" noChangeShapeType="1" noTextEdit="1"/>
              </p:cNvSpPr>
              <p:nvPr/>
            </p:nvSpPr>
            <p:spPr>
              <a:xfrm>
                <a:off x="7782407" y="1824380"/>
                <a:ext cx="1857047" cy="553998"/>
              </a:xfrm>
              <a:prstGeom prst="rect">
                <a:avLst/>
              </a:prstGeom>
              <a:blipFill>
                <a:blip r:embed="rId3"/>
                <a:stretch>
                  <a:fillRect l="-1316" b="-43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C6DC87D-C87B-4CC8-A854-70C4C42D509B}"/>
                  </a:ext>
                </a:extLst>
              </p:cNvPr>
              <p:cNvSpPr txBox="1"/>
              <p:nvPr/>
            </p:nvSpPr>
            <p:spPr>
              <a:xfrm>
                <a:off x="7979079" y="2841023"/>
                <a:ext cx="3663054" cy="375552"/>
              </a:xfrm>
              <a:prstGeom prst="rect">
                <a:avLst/>
              </a:prstGeom>
              <a:noFill/>
            </p:spPr>
            <p:txBody>
              <a:bodyPr wrap="none" rtlCol="0">
                <a:spAutoFit/>
              </a:bodyPr>
              <a:lstStyle/>
              <a:p>
                <a:r>
                  <a:rPr lang="en-GB" b="1" dirty="0">
                    <a:solidFill>
                      <a:srgbClr val="FF0000"/>
                    </a:solidFill>
                  </a:rPr>
                  <a:t>Total Area = 1.12 + 0.6 = 1.72</a:t>
                </a:r>
                <a14:m>
                  <m:oMath xmlns:m="http://schemas.openxmlformats.org/officeDocument/2006/math">
                    <m:sSup>
                      <m:sSupPr>
                        <m:ctrlPr>
                          <a:rPr lang="en-GB" b="1" i="1" smtClean="0">
                            <a:solidFill>
                              <a:srgbClr val="FF0000"/>
                            </a:solidFill>
                            <a:latin typeface="Cambria Math" panose="02040503050406030204" pitchFamily="18" charset="0"/>
                          </a:rPr>
                        </m:ctrlPr>
                      </m:sSupPr>
                      <m:e>
                        <m:r>
                          <a:rPr lang="en-GB" b="1" i="1" smtClean="0">
                            <a:solidFill>
                              <a:srgbClr val="FF0000"/>
                            </a:solidFill>
                            <a:latin typeface="Cambria Math" panose="02040503050406030204" pitchFamily="18" charset="0"/>
                          </a:rPr>
                          <m:t> </m:t>
                        </m:r>
                        <m:r>
                          <a:rPr lang="en-GB" b="1" i="1" smtClean="0">
                            <a:solidFill>
                              <a:srgbClr val="FF0000"/>
                            </a:solidFill>
                            <a:latin typeface="Cambria Math" panose="02040503050406030204" pitchFamily="18" charset="0"/>
                          </a:rPr>
                          <m:t>𝒎</m:t>
                        </m:r>
                      </m:e>
                      <m:sup>
                        <m:r>
                          <a:rPr lang="en-GB" b="1" i="1" smtClean="0">
                            <a:solidFill>
                              <a:srgbClr val="FF0000"/>
                            </a:solidFill>
                            <a:latin typeface="Cambria Math" panose="02040503050406030204" pitchFamily="18" charset="0"/>
                          </a:rPr>
                          <m:t>𝟐</m:t>
                        </m:r>
                      </m:sup>
                    </m:sSup>
                  </m:oMath>
                </a14:m>
                <a:endParaRPr lang="en-GB" b="1" dirty="0">
                  <a:solidFill>
                    <a:srgbClr val="FF0000"/>
                  </a:solidFill>
                </a:endParaRPr>
              </a:p>
            </p:txBody>
          </p:sp>
        </mc:Choice>
        <mc:Fallback xmlns="">
          <p:sp>
            <p:nvSpPr>
              <p:cNvPr id="13" name="TextBox 12">
                <a:extLst>
                  <a:ext uri="{FF2B5EF4-FFF2-40B4-BE49-F238E27FC236}">
                    <a16:creationId xmlns:a16="http://schemas.microsoft.com/office/drawing/2014/main" id="{AC6DC87D-C87B-4CC8-A854-70C4C42D509B}"/>
                  </a:ext>
                </a:extLst>
              </p:cNvPr>
              <p:cNvSpPr txBox="1">
                <a:spLocks noRot="1" noChangeAspect="1" noMove="1" noResize="1" noEditPoints="1" noAdjustHandles="1" noChangeArrowheads="1" noChangeShapeType="1" noTextEdit="1"/>
              </p:cNvSpPr>
              <p:nvPr/>
            </p:nvSpPr>
            <p:spPr>
              <a:xfrm>
                <a:off x="7979079" y="2841023"/>
                <a:ext cx="3663054" cy="375552"/>
              </a:xfrm>
              <a:prstGeom prst="rect">
                <a:avLst/>
              </a:prstGeom>
              <a:blipFill>
                <a:blip r:embed="rId4"/>
                <a:stretch>
                  <a:fillRect l="-1498" t="-6452" b="-24194"/>
                </a:stretch>
              </a:blipFill>
            </p:spPr>
            <p:txBody>
              <a:bodyPr/>
              <a:lstStyle/>
              <a:p>
                <a:r>
                  <a:rPr lang="en-GB">
                    <a:noFill/>
                  </a:rPr>
                  <a:t> </a:t>
                </a:r>
              </a:p>
            </p:txBody>
          </p:sp>
        </mc:Fallback>
      </mc:AlternateContent>
    </p:spTree>
    <p:extLst>
      <p:ext uri="{BB962C8B-B14F-4D97-AF65-F5344CB8AC3E}">
        <p14:creationId xmlns:p14="http://schemas.microsoft.com/office/powerpoint/2010/main" val="2728457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61588" y="11051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p:grpSp>
        <p:nvGrpSpPr>
          <p:cNvPr id="22" name="Group 21">
            <a:extLst>
              <a:ext uri="{FF2B5EF4-FFF2-40B4-BE49-F238E27FC236}">
                <a16:creationId xmlns:a16="http://schemas.microsoft.com/office/drawing/2014/main" id="{1481CBA0-21DC-4A60-BEF2-4177650D9CE0}"/>
              </a:ext>
            </a:extLst>
          </p:cNvPr>
          <p:cNvGrpSpPr/>
          <p:nvPr/>
        </p:nvGrpSpPr>
        <p:grpSpPr>
          <a:xfrm>
            <a:off x="3885970" y="1691316"/>
            <a:ext cx="2328047" cy="2279307"/>
            <a:chOff x="9534373" y="2603884"/>
            <a:chExt cx="2328047" cy="2279307"/>
          </a:xfrm>
        </p:grpSpPr>
        <p:pic>
          <p:nvPicPr>
            <p:cNvPr id="20" name="Picture 19">
              <a:extLst>
                <a:ext uri="{FF2B5EF4-FFF2-40B4-BE49-F238E27FC236}">
                  <a16:creationId xmlns:a16="http://schemas.microsoft.com/office/drawing/2014/main" id="{05C72A7B-1544-47C2-BE8B-468179AFC60A}"/>
                </a:ext>
              </a:extLst>
            </p:cNvPr>
            <p:cNvPicPr>
              <a:picLocks noChangeAspect="1"/>
            </p:cNvPicPr>
            <p:nvPr/>
          </p:nvPicPr>
          <p:blipFill>
            <a:blip r:embed="rId2"/>
            <a:stretch>
              <a:fillRect/>
            </a:stretch>
          </p:blipFill>
          <p:spPr>
            <a:xfrm>
              <a:off x="9534373" y="2603884"/>
              <a:ext cx="2279306" cy="1067783"/>
            </a:xfrm>
            <a:prstGeom prst="rect">
              <a:avLst/>
            </a:prstGeom>
          </p:spPr>
        </p:pic>
        <p:pic>
          <p:nvPicPr>
            <p:cNvPr id="21" name="Picture 20">
              <a:extLst>
                <a:ext uri="{FF2B5EF4-FFF2-40B4-BE49-F238E27FC236}">
                  <a16:creationId xmlns:a16="http://schemas.microsoft.com/office/drawing/2014/main" id="{8A6A2BE2-9165-45DF-B8F0-04D1663F5D06}"/>
                </a:ext>
              </a:extLst>
            </p:cNvPr>
            <p:cNvPicPr>
              <a:picLocks noChangeAspect="1"/>
            </p:cNvPicPr>
            <p:nvPr/>
          </p:nvPicPr>
          <p:blipFill>
            <a:blip r:embed="rId2"/>
            <a:stretch>
              <a:fillRect/>
            </a:stretch>
          </p:blipFill>
          <p:spPr>
            <a:xfrm rot="5400000">
              <a:off x="10188876" y="3209646"/>
              <a:ext cx="2279306" cy="1067783"/>
            </a:xfrm>
            <a:prstGeom prst="rect">
              <a:avLst/>
            </a:prstGeom>
          </p:spPr>
        </p:pic>
      </p:grpSp>
      <p:sp>
        <p:nvSpPr>
          <p:cNvPr id="23" name="TextBox 22">
            <a:extLst>
              <a:ext uri="{FF2B5EF4-FFF2-40B4-BE49-F238E27FC236}">
                <a16:creationId xmlns:a16="http://schemas.microsoft.com/office/drawing/2014/main" id="{F839EC5B-8FD4-42D4-B255-A56DD1525CE6}"/>
              </a:ext>
            </a:extLst>
          </p:cNvPr>
          <p:cNvSpPr txBox="1"/>
          <p:nvPr/>
        </p:nvSpPr>
        <p:spPr>
          <a:xfrm>
            <a:off x="459214" y="5429251"/>
            <a:ext cx="5460726" cy="461665"/>
          </a:xfrm>
          <a:prstGeom prst="rect">
            <a:avLst/>
          </a:prstGeom>
          <a:noFill/>
        </p:spPr>
        <p:txBody>
          <a:bodyPr wrap="none" rtlCol="0">
            <a:spAutoFit/>
          </a:bodyPr>
          <a:lstStyle/>
          <a:p>
            <a:r>
              <a:rPr lang="en-GB" sz="2400" b="1" dirty="0"/>
              <a:t>These shapes are not drawn to scale.</a:t>
            </a:r>
          </a:p>
        </p:txBody>
      </p:sp>
      <p:cxnSp>
        <p:nvCxnSpPr>
          <p:cNvPr id="28" name="Straight Arrow Connector 27">
            <a:extLst>
              <a:ext uri="{FF2B5EF4-FFF2-40B4-BE49-F238E27FC236}">
                <a16:creationId xmlns:a16="http://schemas.microsoft.com/office/drawing/2014/main" id="{3BB04531-BF64-4632-AFDA-5F7C713F713A}"/>
              </a:ext>
            </a:extLst>
          </p:cNvPr>
          <p:cNvCxnSpPr>
            <a:cxnSpLocks/>
          </p:cNvCxnSpPr>
          <p:nvPr/>
        </p:nvCxnSpPr>
        <p:spPr>
          <a:xfrm>
            <a:off x="3885970" y="1622261"/>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33886C3-4044-41C5-B666-DECE3DCD5126}"/>
              </a:ext>
            </a:extLst>
          </p:cNvPr>
          <p:cNvCxnSpPr>
            <a:cxnSpLocks/>
          </p:cNvCxnSpPr>
          <p:nvPr/>
        </p:nvCxnSpPr>
        <p:spPr>
          <a:xfrm flipV="1">
            <a:off x="6280605" y="1664560"/>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341AC1A9-DF6C-4440-9211-5BBC61FE711A}"/>
              </a:ext>
            </a:extLst>
          </p:cNvPr>
          <p:cNvSpPr txBox="1"/>
          <p:nvPr/>
        </p:nvSpPr>
        <p:spPr>
          <a:xfrm>
            <a:off x="6241476" y="2574433"/>
            <a:ext cx="755335" cy="369332"/>
          </a:xfrm>
          <a:prstGeom prst="rect">
            <a:avLst/>
          </a:prstGeom>
          <a:noFill/>
        </p:spPr>
        <p:txBody>
          <a:bodyPr wrap="none" rtlCol="0">
            <a:spAutoFit/>
          </a:bodyPr>
          <a:lstStyle/>
          <a:p>
            <a:r>
              <a:rPr lang="en-GB" b="1" dirty="0">
                <a:solidFill>
                  <a:srgbClr val="FF0000"/>
                </a:solidFill>
              </a:rPr>
              <a:t>1.6 </a:t>
            </a:r>
            <a:r>
              <a:rPr lang="en-GB" b="1" i="1" dirty="0">
                <a:solidFill>
                  <a:srgbClr val="FF0000"/>
                </a:solidFill>
              </a:rPr>
              <a:t>m</a:t>
            </a:r>
          </a:p>
        </p:txBody>
      </p:sp>
      <p:cxnSp>
        <p:nvCxnSpPr>
          <p:cNvPr id="52" name="Straight Arrow Connector 51">
            <a:extLst>
              <a:ext uri="{FF2B5EF4-FFF2-40B4-BE49-F238E27FC236}">
                <a16:creationId xmlns:a16="http://schemas.microsoft.com/office/drawing/2014/main" id="{F4B8EF67-CA9F-4690-BC66-63A1013E6354}"/>
              </a:ext>
            </a:extLst>
          </p:cNvPr>
          <p:cNvCxnSpPr>
            <a:cxnSpLocks/>
          </p:cNvCxnSpPr>
          <p:nvPr/>
        </p:nvCxnSpPr>
        <p:spPr>
          <a:xfrm flipV="1">
            <a:off x="5048096" y="2850029"/>
            <a:ext cx="8253" cy="112059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C2E2D1F4-AC3B-4B8B-8018-A4EF57398E83}"/>
              </a:ext>
            </a:extLst>
          </p:cNvPr>
          <p:cNvCxnSpPr>
            <a:cxnSpLocks/>
          </p:cNvCxnSpPr>
          <p:nvPr/>
        </p:nvCxnSpPr>
        <p:spPr>
          <a:xfrm>
            <a:off x="5200496" y="4123023"/>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75AA618-98D8-46C0-A80C-E9A579C24A91}"/>
              </a:ext>
            </a:extLst>
          </p:cNvPr>
          <p:cNvSpPr/>
          <p:nvPr/>
        </p:nvSpPr>
        <p:spPr>
          <a:xfrm>
            <a:off x="4729417" y="1213414"/>
            <a:ext cx="755335" cy="369332"/>
          </a:xfrm>
          <a:prstGeom prst="rect">
            <a:avLst/>
          </a:prstGeom>
        </p:spPr>
        <p:txBody>
          <a:bodyPr wrap="none">
            <a:spAutoFit/>
          </a:bodyPr>
          <a:lstStyle/>
          <a:p>
            <a:r>
              <a:rPr lang="en-GB" b="1" dirty="0">
                <a:solidFill>
                  <a:srgbClr val="FF0000"/>
                </a:solidFill>
              </a:rPr>
              <a:t>1.5 </a:t>
            </a:r>
            <a:r>
              <a:rPr lang="en-GB" b="1" i="1" dirty="0">
                <a:solidFill>
                  <a:srgbClr val="FF0000"/>
                </a:solidFill>
              </a:rPr>
              <a:t>m</a:t>
            </a:r>
          </a:p>
        </p:txBody>
      </p:sp>
      <p:sp>
        <p:nvSpPr>
          <p:cNvPr id="7" name="Rectangle 6">
            <a:extLst>
              <a:ext uri="{FF2B5EF4-FFF2-40B4-BE49-F238E27FC236}">
                <a16:creationId xmlns:a16="http://schemas.microsoft.com/office/drawing/2014/main" id="{D4127280-8916-4416-B5FB-5E4BDF2FE38D}"/>
              </a:ext>
            </a:extLst>
          </p:cNvPr>
          <p:cNvSpPr/>
          <p:nvPr/>
        </p:nvSpPr>
        <p:spPr>
          <a:xfrm>
            <a:off x="5302458" y="4145939"/>
            <a:ext cx="755335" cy="369332"/>
          </a:xfrm>
          <a:prstGeom prst="rect">
            <a:avLst/>
          </a:prstGeom>
        </p:spPr>
        <p:txBody>
          <a:bodyPr wrap="none">
            <a:spAutoFit/>
          </a:bodyPr>
          <a:lstStyle/>
          <a:p>
            <a:r>
              <a:rPr lang="en-GB" b="1" dirty="0">
                <a:solidFill>
                  <a:srgbClr val="FF0000"/>
                </a:solidFill>
              </a:rPr>
              <a:t>0.7 </a:t>
            </a:r>
            <a:r>
              <a:rPr lang="en-GB" b="1" i="1" dirty="0">
                <a:solidFill>
                  <a:srgbClr val="FF0000"/>
                </a:solidFill>
              </a:rPr>
              <a:t>m</a:t>
            </a:r>
          </a:p>
        </p:txBody>
      </p:sp>
      <p:sp>
        <p:nvSpPr>
          <p:cNvPr id="53" name="TextBox 52">
            <a:extLst>
              <a:ext uri="{FF2B5EF4-FFF2-40B4-BE49-F238E27FC236}">
                <a16:creationId xmlns:a16="http://schemas.microsoft.com/office/drawing/2014/main" id="{8E783A9A-575D-4C98-9640-AF50519AA6D3}"/>
              </a:ext>
            </a:extLst>
          </p:cNvPr>
          <p:cNvSpPr txBox="1"/>
          <p:nvPr/>
        </p:nvSpPr>
        <p:spPr>
          <a:xfrm>
            <a:off x="4195525" y="3246192"/>
            <a:ext cx="1067784" cy="369332"/>
          </a:xfrm>
          <a:prstGeom prst="rect">
            <a:avLst/>
          </a:prstGeom>
          <a:noFill/>
        </p:spPr>
        <p:txBody>
          <a:bodyPr wrap="square" rtlCol="0">
            <a:spAutoFit/>
          </a:bodyPr>
          <a:lstStyle/>
          <a:p>
            <a:r>
              <a:rPr lang="en-GB" b="1" dirty="0">
                <a:solidFill>
                  <a:srgbClr val="FF0000"/>
                </a:solidFill>
              </a:rPr>
              <a:t>0.85 </a:t>
            </a:r>
            <a:r>
              <a:rPr lang="en-GB" b="1" i="1" dirty="0">
                <a:solidFill>
                  <a:srgbClr val="FF0000"/>
                </a:solidFill>
              </a:rPr>
              <a:t>m</a:t>
            </a:r>
          </a:p>
        </p:txBody>
      </p:sp>
      <p:cxnSp>
        <p:nvCxnSpPr>
          <p:cNvPr id="61" name="Straight Arrow Connector 60">
            <a:extLst>
              <a:ext uri="{FF2B5EF4-FFF2-40B4-BE49-F238E27FC236}">
                <a16:creationId xmlns:a16="http://schemas.microsoft.com/office/drawing/2014/main" id="{F8C6406C-D9CA-49C9-86C0-C6E12C82F048}"/>
              </a:ext>
            </a:extLst>
          </p:cNvPr>
          <p:cNvCxnSpPr>
            <a:cxnSpLocks/>
          </p:cNvCxnSpPr>
          <p:nvPr/>
        </p:nvCxnSpPr>
        <p:spPr>
          <a:xfrm>
            <a:off x="3944753" y="2876860"/>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CDBC1FFB-8A4D-4054-9DA3-F70ACF32764E}"/>
              </a:ext>
            </a:extLst>
          </p:cNvPr>
          <p:cNvSpPr/>
          <p:nvPr/>
        </p:nvSpPr>
        <p:spPr>
          <a:xfrm>
            <a:off x="4020853" y="2841023"/>
            <a:ext cx="755335" cy="369332"/>
          </a:xfrm>
          <a:prstGeom prst="rect">
            <a:avLst/>
          </a:prstGeom>
        </p:spPr>
        <p:txBody>
          <a:bodyPr wrap="none">
            <a:spAutoFit/>
          </a:bodyPr>
          <a:lstStyle/>
          <a:p>
            <a:r>
              <a:rPr lang="en-GB" b="1" dirty="0">
                <a:solidFill>
                  <a:srgbClr val="FF0000"/>
                </a:solidFill>
              </a:rPr>
              <a:t>0.8 </a:t>
            </a:r>
            <a:r>
              <a:rPr lang="en-GB" b="1" i="1" dirty="0">
                <a:solidFill>
                  <a:srgbClr val="FF0000"/>
                </a:solidFill>
              </a:rPr>
              <a:t>m</a:t>
            </a:r>
          </a:p>
        </p:txBody>
      </p:sp>
      <p:cxnSp>
        <p:nvCxnSpPr>
          <p:cNvPr id="64" name="Straight Arrow Connector 63">
            <a:extLst>
              <a:ext uri="{FF2B5EF4-FFF2-40B4-BE49-F238E27FC236}">
                <a16:creationId xmlns:a16="http://schemas.microsoft.com/office/drawing/2014/main" id="{80005708-EC97-4C1F-BC8A-EBFDD6FBF70C}"/>
              </a:ext>
            </a:extLst>
          </p:cNvPr>
          <p:cNvCxnSpPr>
            <a:cxnSpLocks/>
          </p:cNvCxnSpPr>
          <p:nvPr/>
        </p:nvCxnSpPr>
        <p:spPr>
          <a:xfrm flipV="1">
            <a:off x="3779357" y="1700765"/>
            <a:ext cx="0" cy="10663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699E1C3D-DBF3-4FD0-AFC3-B92036C8D999}"/>
              </a:ext>
            </a:extLst>
          </p:cNvPr>
          <p:cNvSpPr txBox="1"/>
          <p:nvPr/>
        </p:nvSpPr>
        <p:spPr>
          <a:xfrm>
            <a:off x="2890652" y="1962880"/>
            <a:ext cx="1022412" cy="369332"/>
          </a:xfrm>
          <a:prstGeom prst="rect">
            <a:avLst/>
          </a:prstGeom>
          <a:noFill/>
        </p:spPr>
        <p:txBody>
          <a:bodyPr wrap="square" rtlCol="0">
            <a:spAutoFit/>
          </a:bodyPr>
          <a:lstStyle/>
          <a:p>
            <a:r>
              <a:rPr lang="en-GB" b="1" dirty="0">
                <a:solidFill>
                  <a:srgbClr val="FF0000"/>
                </a:solidFill>
              </a:rPr>
              <a:t>0.75 </a:t>
            </a:r>
            <a:r>
              <a:rPr lang="en-GB" b="1" i="1" dirty="0">
                <a:solidFill>
                  <a:srgbClr val="FF0000"/>
                </a:solidFill>
              </a:rPr>
              <a:t>m</a:t>
            </a:r>
          </a:p>
        </p:txBody>
      </p:sp>
      <p:cxnSp>
        <p:nvCxnSpPr>
          <p:cNvPr id="4" name="Straight Connector 3">
            <a:extLst>
              <a:ext uri="{FF2B5EF4-FFF2-40B4-BE49-F238E27FC236}">
                <a16:creationId xmlns:a16="http://schemas.microsoft.com/office/drawing/2014/main" id="{2D4D8EC7-0015-496B-A131-CC6E5F8EEE7F}"/>
              </a:ext>
            </a:extLst>
          </p:cNvPr>
          <p:cNvCxnSpPr>
            <a:cxnSpLocks/>
          </p:cNvCxnSpPr>
          <p:nvPr/>
        </p:nvCxnSpPr>
        <p:spPr>
          <a:xfrm flipH="1" flipV="1">
            <a:off x="3925188" y="2813336"/>
            <a:ext cx="19565" cy="1157287"/>
          </a:xfrm>
          <a:prstGeom prst="line">
            <a:avLst/>
          </a:prstGeom>
          <a:ln w="571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8A51BFA-ADCC-4968-A017-3D863C0AA097}"/>
                  </a:ext>
                </a:extLst>
              </p:cNvPr>
              <p:cNvSpPr txBox="1"/>
              <p:nvPr/>
            </p:nvSpPr>
            <p:spPr>
              <a:xfrm>
                <a:off x="7782407" y="1824380"/>
                <a:ext cx="1803379"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ea typeface="Cambria Math" panose="02040503050406030204" pitchFamily="18" charset="0"/>
                        </a:rPr>
                        <m:t>1.5×1.6=2.4</m:t>
                      </m:r>
                    </m:oMath>
                  </m:oMathPara>
                </a14:m>
                <a:endParaRPr lang="en-GB" b="0" dirty="0">
                  <a:ea typeface="Cambria Math" panose="02040503050406030204" pitchFamily="18" charset="0"/>
                </a:endParaRPr>
              </a:p>
              <a:p>
                <a:r>
                  <a:rPr lang="en-GB" dirty="0"/>
                  <a:t> </a:t>
                </a:r>
                <a14:m>
                  <m:oMath xmlns:m="http://schemas.openxmlformats.org/officeDocument/2006/math">
                    <m:r>
                      <a:rPr lang="en-GB" b="0" i="0" smtClean="0">
                        <a:latin typeface="Cambria Math" panose="02040503050406030204" pitchFamily="18" charset="0"/>
                        <a:ea typeface="Cambria Math" panose="02040503050406030204" pitchFamily="18" charset="0"/>
                      </a:rPr>
                      <m:t>0.8</m:t>
                    </m:r>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0.85=0.68</m:t>
                    </m:r>
                  </m:oMath>
                </a14:m>
                <a:endParaRPr lang="en-GB" dirty="0"/>
              </a:p>
            </p:txBody>
          </p:sp>
        </mc:Choice>
        <mc:Fallback xmlns="">
          <p:sp>
            <p:nvSpPr>
              <p:cNvPr id="10" name="TextBox 9">
                <a:extLst>
                  <a:ext uri="{FF2B5EF4-FFF2-40B4-BE49-F238E27FC236}">
                    <a16:creationId xmlns:a16="http://schemas.microsoft.com/office/drawing/2014/main" id="{B8A51BFA-ADCC-4968-A017-3D863C0AA097}"/>
                  </a:ext>
                </a:extLst>
              </p:cNvPr>
              <p:cNvSpPr txBox="1">
                <a:spLocks noRot="1" noChangeAspect="1" noMove="1" noResize="1" noEditPoints="1" noAdjustHandles="1" noChangeArrowheads="1" noChangeShapeType="1" noTextEdit="1"/>
              </p:cNvSpPr>
              <p:nvPr/>
            </p:nvSpPr>
            <p:spPr>
              <a:xfrm>
                <a:off x="7782407" y="1824380"/>
                <a:ext cx="1803379" cy="553998"/>
              </a:xfrm>
              <a:prstGeom prst="rect">
                <a:avLst/>
              </a:prstGeom>
              <a:blipFill>
                <a:blip r:embed="rId3"/>
                <a:stretch>
                  <a:fillRect l="-1356" r="-4068" b="-43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C6DC87D-C87B-4CC8-A854-70C4C42D509B}"/>
                  </a:ext>
                </a:extLst>
              </p:cNvPr>
              <p:cNvSpPr txBox="1"/>
              <p:nvPr/>
            </p:nvSpPr>
            <p:spPr>
              <a:xfrm>
                <a:off x="7979079" y="2841023"/>
                <a:ext cx="3605346" cy="375552"/>
              </a:xfrm>
              <a:prstGeom prst="rect">
                <a:avLst/>
              </a:prstGeom>
              <a:noFill/>
            </p:spPr>
            <p:txBody>
              <a:bodyPr wrap="none" rtlCol="0">
                <a:spAutoFit/>
              </a:bodyPr>
              <a:lstStyle/>
              <a:p>
                <a:r>
                  <a:rPr lang="en-GB" b="1" dirty="0">
                    <a:solidFill>
                      <a:srgbClr val="FF0000"/>
                    </a:solidFill>
                  </a:rPr>
                  <a:t>Total Area = 2.4 - 0.68 = 1.72</a:t>
                </a:r>
                <a14:m>
                  <m:oMath xmlns:m="http://schemas.openxmlformats.org/officeDocument/2006/math">
                    <m:sSup>
                      <m:sSupPr>
                        <m:ctrlPr>
                          <a:rPr lang="en-GB" b="1" i="1" smtClean="0">
                            <a:solidFill>
                              <a:srgbClr val="FF0000"/>
                            </a:solidFill>
                            <a:latin typeface="Cambria Math" panose="02040503050406030204" pitchFamily="18" charset="0"/>
                          </a:rPr>
                        </m:ctrlPr>
                      </m:sSupPr>
                      <m:e>
                        <m:r>
                          <a:rPr lang="en-GB" b="1" i="1" smtClean="0">
                            <a:solidFill>
                              <a:srgbClr val="FF0000"/>
                            </a:solidFill>
                            <a:latin typeface="Cambria Math" panose="02040503050406030204" pitchFamily="18" charset="0"/>
                          </a:rPr>
                          <m:t> </m:t>
                        </m:r>
                        <m:r>
                          <a:rPr lang="en-GB" b="1" i="1" smtClean="0">
                            <a:solidFill>
                              <a:srgbClr val="FF0000"/>
                            </a:solidFill>
                            <a:latin typeface="Cambria Math" panose="02040503050406030204" pitchFamily="18" charset="0"/>
                          </a:rPr>
                          <m:t>𝒎</m:t>
                        </m:r>
                      </m:e>
                      <m:sup>
                        <m:r>
                          <a:rPr lang="en-GB" b="1" i="1" smtClean="0">
                            <a:solidFill>
                              <a:srgbClr val="FF0000"/>
                            </a:solidFill>
                            <a:latin typeface="Cambria Math" panose="02040503050406030204" pitchFamily="18" charset="0"/>
                          </a:rPr>
                          <m:t>𝟐</m:t>
                        </m:r>
                      </m:sup>
                    </m:sSup>
                  </m:oMath>
                </a14:m>
                <a:endParaRPr lang="en-GB" b="1" dirty="0">
                  <a:solidFill>
                    <a:srgbClr val="FF0000"/>
                  </a:solidFill>
                </a:endParaRPr>
              </a:p>
            </p:txBody>
          </p:sp>
        </mc:Choice>
        <mc:Fallback xmlns="">
          <p:sp>
            <p:nvSpPr>
              <p:cNvPr id="13" name="TextBox 12">
                <a:extLst>
                  <a:ext uri="{FF2B5EF4-FFF2-40B4-BE49-F238E27FC236}">
                    <a16:creationId xmlns:a16="http://schemas.microsoft.com/office/drawing/2014/main" id="{AC6DC87D-C87B-4CC8-A854-70C4C42D509B}"/>
                  </a:ext>
                </a:extLst>
              </p:cNvPr>
              <p:cNvSpPr txBox="1">
                <a:spLocks noRot="1" noChangeAspect="1" noMove="1" noResize="1" noEditPoints="1" noAdjustHandles="1" noChangeArrowheads="1" noChangeShapeType="1" noTextEdit="1"/>
              </p:cNvSpPr>
              <p:nvPr/>
            </p:nvSpPr>
            <p:spPr>
              <a:xfrm>
                <a:off x="7979079" y="2841023"/>
                <a:ext cx="3605346" cy="375552"/>
              </a:xfrm>
              <a:prstGeom prst="rect">
                <a:avLst/>
              </a:prstGeom>
              <a:blipFill>
                <a:blip r:embed="rId4"/>
                <a:stretch>
                  <a:fillRect l="-1523" t="-6452" b="-24194"/>
                </a:stretch>
              </a:blipFill>
            </p:spPr>
            <p:txBody>
              <a:bodyPr/>
              <a:lstStyle/>
              <a:p>
                <a:r>
                  <a:rPr lang="en-GB">
                    <a:noFill/>
                  </a:rPr>
                  <a:t> </a:t>
                </a:r>
              </a:p>
            </p:txBody>
          </p:sp>
        </mc:Fallback>
      </mc:AlternateContent>
      <p:cxnSp>
        <p:nvCxnSpPr>
          <p:cNvPr id="24" name="Straight Connector 23">
            <a:extLst>
              <a:ext uri="{FF2B5EF4-FFF2-40B4-BE49-F238E27FC236}">
                <a16:creationId xmlns:a16="http://schemas.microsoft.com/office/drawing/2014/main" id="{8E64BC8A-7F4E-4124-827F-923AB6EF0EA6}"/>
              </a:ext>
            </a:extLst>
          </p:cNvPr>
          <p:cNvCxnSpPr>
            <a:cxnSpLocks/>
          </p:cNvCxnSpPr>
          <p:nvPr/>
        </p:nvCxnSpPr>
        <p:spPr>
          <a:xfrm flipV="1">
            <a:off x="4046331" y="4018675"/>
            <a:ext cx="978761" cy="1"/>
          </a:xfrm>
          <a:prstGeom prst="line">
            <a:avLst/>
          </a:prstGeom>
          <a:ln w="571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262573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3652667" cy="461665"/>
          </a:xfrm>
          <a:prstGeom prst="rect">
            <a:avLst/>
          </a:prstGeom>
          <a:noFill/>
        </p:spPr>
        <p:txBody>
          <a:bodyPr wrap="none" rtlCol="0">
            <a:spAutoFit/>
          </a:bodyPr>
          <a:lstStyle/>
          <a:p>
            <a:r>
              <a:rPr lang="en-GB" sz="2400" b="1" dirty="0"/>
              <a:t>Converting units of area</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E05A71F0-3871-4F9F-87B4-F8D16A213FFB}"/>
                  </a:ext>
                </a:extLst>
              </p:cNvPr>
              <p:cNvSpPr/>
              <p:nvPr/>
            </p:nvSpPr>
            <p:spPr>
              <a:xfrm>
                <a:off x="5860314" y="1562714"/>
                <a:ext cx="6096000" cy="2677656"/>
              </a:xfrm>
              <a:prstGeom prst="rect">
                <a:avLst/>
              </a:prstGeom>
            </p:spPr>
            <p:txBody>
              <a:bodyPr>
                <a:spAutoFit/>
              </a:bodyPr>
              <a:lstStyle/>
              <a:p>
                <a:pPr fontAlgn="base"/>
                <a:r>
                  <a:rPr lang="en-GB" sz="2800" dirty="0">
                    <a:latin typeface="Nunito Sans"/>
                  </a:rPr>
                  <a:t>E.g.</a:t>
                </a:r>
              </a:p>
              <a:p>
                <a:pPr fontAlgn="base"/>
                <a:r>
                  <a:rPr lang="en-GB" sz="2800" dirty="0">
                    <a:latin typeface="Nunito Sans"/>
                  </a:rPr>
                  <a:t>Convert 4000 </a:t>
                </a:r>
                <a14:m>
                  <m:oMath xmlns:m="http://schemas.openxmlformats.org/officeDocument/2006/math">
                    <m:sSup>
                      <m:sSupPr>
                        <m:ctrlPr>
                          <a:rPr lang="en-GB" sz="2800" i="1" smtClean="0">
                            <a:latin typeface="Cambria Math" panose="02040503050406030204" pitchFamily="18" charset="0"/>
                          </a:rPr>
                        </m:ctrlPr>
                      </m:sSupPr>
                      <m:e>
                        <m:r>
                          <a:rPr lang="en-GB" sz="2800" b="0" i="1" smtClean="0">
                            <a:latin typeface="Cambria Math" panose="02040503050406030204" pitchFamily="18" charset="0"/>
                          </a:rPr>
                          <m:t>𝑐𝑚</m:t>
                        </m:r>
                      </m:e>
                      <m:sup>
                        <m:r>
                          <a:rPr lang="en-GB" sz="2800" b="0" i="1" smtClean="0">
                            <a:latin typeface="Cambria Math" panose="02040503050406030204" pitchFamily="18" charset="0"/>
                          </a:rPr>
                          <m:t>2</m:t>
                        </m:r>
                      </m:sup>
                    </m:sSup>
                  </m:oMath>
                </a14:m>
                <a:r>
                  <a:rPr lang="en-GB" sz="2800" dirty="0">
                    <a:latin typeface="Nunito Sans"/>
                  </a:rPr>
                  <a:t> into </a:t>
                </a:r>
                <a14:m>
                  <m:oMath xmlns:m="http://schemas.openxmlformats.org/officeDocument/2006/math">
                    <m:sSup>
                      <m:sSupPr>
                        <m:ctrlPr>
                          <a:rPr lang="en-GB" sz="2800" i="1" smtClean="0">
                            <a:latin typeface="Cambria Math" panose="02040503050406030204" pitchFamily="18" charset="0"/>
                          </a:rPr>
                        </m:ctrlPr>
                      </m:sSupPr>
                      <m:e>
                        <m:r>
                          <a:rPr lang="en-GB" sz="2800" b="0" i="1" smtClean="0">
                            <a:latin typeface="Cambria Math" panose="02040503050406030204" pitchFamily="18" charset="0"/>
                          </a:rPr>
                          <m:t>𝑚</m:t>
                        </m:r>
                      </m:e>
                      <m:sup>
                        <m:r>
                          <a:rPr lang="en-GB" sz="2800" b="0" i="1" smtClean="0">
                            <a:latin typeface="Cambria Math" panose="02040503050406030204" pitchFamily="18" charset="0"/>
                          </a:rPr>
                          <m:t>2</m:t>
                        </m:r>
                      </m:sup>
                    </m:sSup>
                  </m:oMath>
                </a14:m>
                <a:endParaRPr lang="en-GB" sz="2800" dirty="0">
                  <a:latin typeface="Nunito Sans"/>
                </a:endParaRPr>
              </a:p>
              <a:p>
                <a:pPr fontAlgn="base"/>
                <a:r>
                  <a:rPr lang="en-GB" sz="2800" dirty="0">
                    <a:latin typeface="Nunito Sans"/>
                  </a:rPr>
                  <a:t>4000 </a:t>
                </a:r>
                <a14:m>
                  <m:oMath xmlns:m="http://schemas.openxmlformats.org/officeDocument/2006/math">
                    <m:r>
                      <a:rPr lang="en-GB" sz="2800" i="1" smtClean="0">
                        <a:latin typeface="Cambria Math" panose="02040503050406030204" pitchFamily="18" charset="0"/>
                        <a:ea typeface="Cambria Math" panose="02040503050406030204" pitchFamily="18" charset="0"/>
                      </a:rPr>
                      <m:t>÷</m:t>
                    </m:r>
                    <m:r>
                      <a:rPr lang="en-GB" sz="2800" b="0" i="1" smtClean="0">
                        <a:latin typeface="Cambria Math" panose="02040503050406030204" pitchFamily="18" charset="0"/>
                        <a:ea typeface="Cambria Math" panose="02040503050406030204" pitchFamily="18" charset="0"/>
                      </a:rPr>
                      <m:t> </m:t>
                    </m:r>
                    <m:sSup>
                      <m:sSupPr>
                        <m:ctrlPr>
                          <a:rPr lang="en-GB" sz="2800" b="0" i="1" smtClean="0">
                            <a:latin typeface="Cambria Math" panose="02040503050406030204" pitchFamily="18" charset="0"/>
                            <a:ea typeface="Cambria Math" panose="02040503050406030204" pitchFamily="18" charset="0"/>
                          </a:rPr>
                        </m:ctrlPr>
                      </m:sSupPr>
                      <m:e>
                        <m:r>
                          <a:rPr lang="en-GB" sz="2800" b="0" i="1" smtClean="0">
                            <a:latin typeface="Cambria Math" panose="02040503050406030204" pitchFamily="18" charset="0"/>
                            <a:ea typeface="Cambria Math" panose="02040503050406030204" pitchFamily="18" charset="0"/>
                          </a:rPr>
                          <m:t>100</m:t>
                        </m:r>
                      </m:e>
                      <m:sup>
                        <m:r>
                          <a:rPr lang="en-GB" sz="2800" b="0" i="1" smtClean="0">
                            <a:latin typeface="Cambria Math" panose="02040503050406030204" pitchFamily="18" charset="0"/>
                            <a:ea typeface="Cambria Math" panose="02040503050406030204" pitchFamily="18" charset="0"/>
                          </a:rPr>
                          <m:t>2</m:t>
                        </m:r>
                      </m:sup>
                    </m:sSup>
                  </m:oMath>
                </a14:m>
                <a:r>
                  <a:rPr lang="en-GB" sz="2800" dirty="0">
                    <a:latin typeface="Nunito Sans"/>
                  </a:rPr>
                  <a:t> </a:t>
                </a:r>
              </a:p>
              <a:p>
                <a:pPr fontAlgn="base"/>
                <a:r>
                  <a:rPr lang="en-GB" sz="2800" dirty="0">
                    <a:latin typeface="Nunito Sans"/>
                  </a:rPr>
                  <a:t>4000 </a:t>
                </a:r>
                <a14:m>
                  <m:oMath xmlns:m="http://schemas.openxmlformats.org/officeDocument/2006/math">
                    <m:r>
                      <a:rPr lang="en-GB" sz="2800" i="1">
                        <a:latin typeface="Cambria Math" panose="02040503050406030204" pitchFamily="18" charset="0"/>
                        <a:ea typeface="Cambria Math" panose="02040503050406030204" pitchFamily="18" charset="0"/>
                      </a:rPr>
                      <m:t>÷</m:t>
                    </m:r>
                    <m:r>
                      <a:rPr lang="en-GB" sz="2800" b="0" i="1" smtClean="0">
                        <a:latin typeface="Cambria Math" panose="02040503050406030204" pitchFamily="18" charset="0"/>
                        <a:ea typeface="Cambria Math" panose="02040503050406030204" pitchFamily="18" charset="0"/>
                      </a:rPr>
                      <m:t>10000</m:t>
                    </m:r>
                    <m:r>
                      <a:rPr lang="en-GB" sz="2800" i="1">
                        <a:latin typeface="Cambria Math" panose="02040503050406030204" pitchFamily="18" charset="0"/>
                        <a:ea typeface="Cambria Math" panose="02040503050406030204" pitchFamily="18" charset="0"/>
                      </a:rPr>
                      <m:t> </m:t>
                    </m:r>
                  </m:oMath>
                </a14:m>
                <a:r>
                  <a:rPr lang="en-GB" sz="2800" dirty="0">
                    <a:latin typeface="Nunito Sans"/>
                  </a:rPr>
                  <a:t>= 0.4 </a:t>
                </a:r>
                <a14:m>
                  <m:oMath xmlns:m="http://schemas.openxmlformats.org/officeDocument/2006/math">
                    <m:sSup>
                      <m:sSupPr>
                        <m:ctrlPr>
                          <a:rPr lang="en-GB" sz="2800" i="1">
                            <a:latin typeface="Cambria Math" panose="02040503050406030204" pitchFamily="18" charset="0"/>
                          </a:rPr>
                        </m:ctrlPr>
                      </m:sSupPr>
                      <m:e>
                        <m:r>
                          <a:rPr lang="en-GB" sz="2800" i="1">
                            <a:latin typeface="Cambria Math" panose="02040503050406030204" pitchFamily="18" charset="0"/>
                          </a:rPr>
                          <m:t>𝑚</m:t>
                        </m:r>
                      </m:e>
                      <m:sup>
                        <m:r>
                          <a:rPr lang="en-GB" sz="2800" i="1">
                            <a:latin typeface="Cambria Math" panose="02040503050406030204" pitchFamily="18" charset="0"/>
                          </a:rPr>
                          <m:t>2</m:t>
                        </m:r>
                      </m:sup>
                    </m:sSup>
                  </m:oMath>
                </a14:m>
                <a:endParaRPr lang="en-GB" sz="2800" dirty="0">
                  <a:latin typeface="Nunito Sans"/>
                </a:endParaRPr>
              </a:p>
              <a:p>
                <a:pPr fontAlgn="base"/>
                <a:endParaRPr lang="en-GB" sz="2800" dirty="0">
                  <a:latin typeface="Nunito Sans"/>
                </a:endParaRPr>
              </a:p>
              <a:p>
                <a:pPr fontAlgn="base"/>
                <a:endParaRPr lang="en-GB" sz="2800" dirty="0">
                  <a:latin typeface="Nunito Sans"/>
                </a:endParaRPr>
              </a:p>
            </p:txBody>
          </p:sp>
        </mc:Choice>
        <mc:Fallback xmlns="">
          <p:sp>
            <p:nvSpPr>
              <p:cNvPr id="8" name="Rectangle 7">
                <a:extLst>
                  <a:ext uri="{FF2B5EF4-FFF2-40B4-BE49-F238E27FC236}">
                    <a16:creationId xmlns:a16="http://schemas.microsoft.com/office/drawing/2014/main" id="{E05A71F0-3871-4F9F-87B4-F8D16A213FFB}"/>
                  </a:ext>
                </a:extLst>
              </p:cNvPr>
              <p:cNvSpPr>
                <a:spLocks noRot="1" noChangeAspect="1" noMove="1" noResize="1" noEditPoints="1" noAdjustHandles="1" noChangeArrowheads="1" noChangeShapeType="1" noTextEdit="1"/>
              </p:cNvSpPr>
              <p:nvPr/>
            </p:nvSpPr>
            <p:spPr>
              <a:xfrm>
                <a:off x="5860314" y="1562714"/>
                <a:ext cx="6096000" cy="2677656"/>
              </a:xfrm>
              <a:prstGeom prst="rect">
                <a:avLst/>
              </a:prstGeom>
              <a:blipFill>
                <a:blip r:embed="rId2"/>
                <a:stretch>
                  <a:fillRect l="-2000" t="-2045"/>
                </a:stretch>
              </a:blipFill>
            </p:spPr>
            <p:txBody>
              <a:bodyPr/>
              <a:lstStyle/>
              <a:p>
                <a:r>
                  <a:rPr lang="en-GB">
                    <a:noFill/>
                  </a:rPr>
                  <a:t> </a:t>
                </a:r>
              </a:p>
            </p:txBody>
          </p:sp>
        </mc:Fallback>
      </mc:AlternateContent>
      <p:pic>
        <p:nvPicPr>
          <p:cNvPr id="1026" name="Picture 2" descr="How to convert 50cm squared to meter squared - Quora">
            <a:extLst>
              <a:ext uri="{FF2B5EF4-FFF2-40B4-BE49-F238E27FC236}">
                <a16:creationId xmlns:a16="http://schemas.microsoft.com/office/drawing/2014/main" id="{73963D5D-DBA5-4267-AEE6-CF2A9C03BB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1829" y="3429000"/>
            <a:ext cx="5488481" cy="22015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9CA6B0D-C678-4C2D-9996-CFCBC3570075}"/>
              </a:ext>
            </a:extLst>
          </p:cNvPr>
          <p:cNvPicPr>
            <a:picLocks noChangeAspect="1"/>
          </p:cNvPicPr>
          <p:nvPr/>
        </p:nvPicPr>
        <p:blipFill>
          <a:blip r:embed="rId4"/>
          <a:stretch>
            <a:fillRect/>
          </a:stretch>
        </p:blipFill>
        <p:spPr>
          <a:xfrm>
            <a:off x="553899" y="2138222"/>
            <a:ext cx="3766310" cy="3316153"/>
          </a:xfrm>
          <a:prstGeom prst="rect">
            <a:avLst/>
          </a:prstGeom>
        </p:spPr>
      </p:pic>
    </p:spTree>
    <p:extLst>
      <p:ext uri="{BB962C8B-B14F-4D97-AF65-F5344CB8AC3E}">
        <p14:creationId xmlns:p14="http://schemas.microsoft.com/office/powerpoint/2010/main" val="1601171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5133841" cy="1200329"/>
          </a:xfrm>
          <a:prstGeom prst="rect">
            <a:avLst/>
          </a:prstGeom>
          <a:noFill/>
        </p:spPr>
        <p:txBody>
          <a:bodyPr wrap="none" rtlCol="0">
            <a:spAutoFit/>
          </a:bodyPr>
          <a:lstStyle/>
          <a:p>
            <a:r>
              <a:rPr lang="en-GB" sz="2400" b="1" dirty="0"/>
              <a:t>Convert these metric units of area</a:t>
            </a:r>
          </a:p>
          <a:p>
            <a:endParaRPr lang="en-GB" sz="2400" b="1" dirty="0"/>
          </a:p>
          <a:p>
            <a:endParaRPr lang="en-GB" sz="2400" b="1" dirty="0"/>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EC354CBB-3CAC-42B7-961F-5E707AAF9ACF}"/>
                  </a:ext>
                </a:extLst>
              </p:cNvPr>
              <p:cNvSpPr/>
              <p:nvPr/>
            </p:nvSpPr>
            <p:spPr>
              <a:xfrm>
                <a:off x="235686" y="1346915"/>
                <a:ext cx="5560203" cy="4775666"/>
              </a:xfrm>
              <a:prstGeom prst="rect">
                <a:avLst/>
              </a:prstGeom>
            </p:spPr>
            <p:txBody>
              <a:bodyPr wrap="square">
                <a:spAutoFit/>
              </a:bodyPr>
              <a:lstStyle/>
              <a:p>
                <a:pPr marL="514350" indent="-514350">
                  <a:buFont typeface="+mj-lt"/>
                  <a:buAutoNum type="arabicParenR"/>
                </a:pPr>
                <a:r>
                  <a:rPr lang="en-GB" sz="2800" i="1" dirty="0">
                    <a:latin typeface="Arial" panose="020B0604020202020204" pitchFamily="34" charset="0"/>
                    <a:cs typeface="Arial" panose="020B0604020202020204" pitchFamily="34" charset="0"/>
                  </a:rPr>
                  <a:t>80000 </a:t>
                </a:r>
                <a14:m>
                  <m:oMath xmlns:m="http://schemas.openxmlformats.org/officeDocument/2006/math">
                    <m:sSup>
                      <m:sSupPr>
                        <m:ctrlPr>
                          <a:rPr lang="en-GB" sz="2800" i="1" smtClean="0">
                            <a:latin typeface="Cambria Math" panose="02040503050406030204" pitchFamily="18" charset="0"/>
                          </a:rPr>
                        </m:ctrlPr>
                      </m:sSupPr>
                      <m:e>
                        <m:r>
                          <a:rPr lang="en-GB" sz="2800" b="0" i="1" smtClean="0">
                            <a:latin typeface="Cambria Math" panose="02040503050406030204" pitchFamily="18" charset="0"/>
                          </a:rPr>
                          <m:t>𝑐𝑚</m:t>
                        </m:r>
                      </m:e>
                      <m:sup>
                        <m:r>
                          <a:rPr lang="en-GB" sz="2800" b="0" i="1" smtClean="0">
                            <a:latin typeface="Cambria Math" panose="02040503050406030204" pitchFamily="18" charset="0"/>
                          </a:rPr>
                          <m:t>2</m:t>
                        </m:r>
                      </m:sup>
                    </m:sSup>
                    <m:r>
                      <a:rPr lang="en-GB" sz="2800" b="0" i="1" smtClean="0">
                        <a:latin typeface="Cambria Math" panose="02040503050406030204" pitchFamily="18" charset="0"/>
                      </a:rPr>
                      <m:t> </m:t>
                    </m:r>
                    <m:r>
                      <a:rPr lang="en-GB" sz="2800" b="0" i="1" smtClean="0">
                        <a:latin typeface="Cambria Math" panose="02040503050406030204" pitchFamily="18" charset="0"/>
                      </a:rPr>
                      <m:t>𝑡𝑜</m:t>
                    </m:r>
                    <m:r>
                      <a:rPr lang="en-GB" sz="2800" b="0" i="1" smtClean="0">
                        <a:latin typeface="Cambria Math" panose="02040503050406030204" pitchFamily="18" charset="0"/>
                      </a:rPr>
                      <m:t> </m:t>
                    </m:r>
                    <m:sSup>
                      <m:sSupPr>
                        <m:ctrlPr>
                          <a:rPr lang="en-GB" sz="2800" i="1" smtClean="0">
                            <a:latin typeface="Cambria Math" panose="02040503050406030204" pitchFamily="18" charset="0"/>
                          </a:rPr>
                        </m:ctrlPr>
                      </m:sSupPr>
                      <m:e>
                        <m:r>
                          <a:rPr lang="en-GB" sz="2800" b="0" i="1" smtClean="0">
                            <a:latin typeface="Cambria Math" panose="02040503050406030204" pitchFamily="18" charset="0"/>
                          </a:rPr>
                          <m:t>𝑚</m:t>
                        </m:r>
                      </m:e>
                      <m:sup>
                        <m:r>
                          <a:rPr lang="en-GB" sz="2800" b="0" i="1" smtClean="0">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90000 </a:t>
                </a:r>
                <a14:m>
                  <m:oMath xmlns:m="http://schemas.openxmlformats.org/officeDocument/2006/math">
                    <m:sSup>
                      <m:sSupPr>
                        <m:ctrlPr>
                          <a:rPr lang="en-GB" sz="2800" i="1">
                            <a:latin typeface="Cambria Math" panose="02040503050406030204" pitchFamily="18" charset="0"/>
                          </a:rPr>
                        </m:ctrlPr>
                      </m:sSupPr>
                      <m:e>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a:latin typeface="Cambria Math" panose="02040503050406030204" pitchFamily="18" charset="0"/>
                          </a:rPr>
                        </m:ctrlPr>
                      </m:sSupPr>
                      <m:e>
                        <m:r>
                          <a:rPr lang="en-GB" sz="2800" b="0" i="1">
                            <a:latin typeface="Cambria Math" panose="02040503050406030204" pitchFamily="18" charset="0"/>
                          </a:rPr>
                          <m:t>𝑚</m:t>
                        </m:r>
                      </m:e>
                      <m:sup>
                        <m:r>
                          <a:rPr lang="en-GB" sz="2800" b="0" i="1">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85000 </a:t>
                </a:r>
                <a14:m>
                  <m:oMath xmlns:m="http://schemas.openxmlformats.org/officeDocument/2006/math">
                    <m:sSup>
                      <m:sSupPr>
                        <m:ctrlPr>
                          <a:rPr lang="en-GB" sz="2800" i="1">
                            <a:latin typeface="Cambria Math" panose="02040503050406030204" pitchFamily="18" charset="0"/>
                          </a:rPr>
                        </m:ctrlPr>
                      </m:sSupPr>
                      <m:e>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a:latin typeface="Cambria Math" panose="02040503050406030204" pitchFamily="18" charset="0"/>
                          </a:rPr>
                        </m:ctrlPr>
                      </m:sSupPr>
                      <m:e>
                        <m:r>
                          <a:rPr lang="en-GB" sz="2800" b="0" i="1">
                            <a:latin typeface="Cambria Math" panose="02040503050406030204" pitchFamily="18" charset="0"/>
                          </a:rPr>
                          <m:t>𝑚</m:t>
                        </m:r>
                      </m:e>
                      <m:sup>
                        <m:r>
                          <a:rPr lang="en-GB" sz="2800" b="0" i="1">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7500 </a:t>
                </a:r>
                <a14:m>
                  <m:oMath xmlns:m="http://schemas.openxmlformats.org/officeDocument/2006/math">
                    <m:sSup>
                      <m:sSupPr>
                        <m:ctrlPr>
                          <a:rPr lang="en-GB" sz="2800" i="1">
                            <a:latin typeface="Cambria Math" panose="02040503050406030204" pitchFamily="18" charset="0"/>
                          </a:rPr>
                        </m:ctrlPr>
                      </m:sSupPr>
                      <m:e>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a:latin typeface="Cambria Math" panose="02040503050406030204" pitchFamily="18" charset="0"/>
                          </a:rPr>
                        </m:ctrlPr>
                      </m:sSupPr>
                      <m:e>
                        <m:r>
                          <a:rPr lang="en-GB" sz="2800" b="0" i="1">
                            <a:latin typeface="Cambria Math" panose="02040503050406030204" pitchFamily="18" charset="0"/>
                          </a:rPr>
                          <m:t>𝑚</m:t>
                        </m:r>
                      </m:e>
                      <m:sup>
                        <m:r>
                          <a:rPr lang="en-GB" sz="2800" b="0" i="1">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752</a:t>
                </a:r>
                <a14:m>
                  <m:oMath xmlns:m="http://schemas.openxmlformats.org/officeDocument/2006/math">
                    <m:r>
                      <a:rPr lang="en-GB" sz="2800" b="0" i="1" smtClean="0">
                        <a:latin typeface="Cambria Math" panose="02040503050406030204" pitchFamily="18" charset="0"/>
                      </a:rPr>
                      <m:t>00</m:t>
                    </m:r>
                    <m:sSup>
                      <m:sSupPr>
                        <m:ctrlPr>
                          <a:rPr lang="en-GB" sz="2800" i="1">
                            <a:latin typeface="Cambria Math" panose="02040503050406030204" pitchFamily="18" charset="0"/>
                          </a:rPr>
                        </m:ctrlPr>
                      </m:sSupPr>
                      <m:e>
                        <m:r>
                          <a:rPr lang="en-GB" sz="2800" b="0" i="1" smtClean="0">
                            <a:latin typeface="Cambria Math" panose="02040503050406030204" pitchFamily="18" charset="0"/>
                          </a:rPr>
                          <m:t> </m:t>
                        </m:r>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a:latin typeface="Cambria Math" panose="02040503050406030204" pitchFamily="18" charset="0"/>
                          </a:rPr>
                        </m:ctrlPr>
                      </m:sSupPr>
                      <m:e>
                        <m:r>
                          <a:rPr lang="en-GB" sz="2800" b="0" i="1">
                            <a:latin typeface="Cambria Math" panose="02040503050406030204" pitchFamily="18" charset="0"/>
                          </a:rPr>
                          <m:t>𝑚</m:t>
                        </m:r>
                      </m:e>
                      <m:sup>
                        <m:r>
                          <a:rPr lang="en-GB" sz="2800" b="0" i="1">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14:m>
                  <m:oMath xmlns:m="http://schemas.openxmlformats.org/officeDocument/2006/math">
                    <m:r>
                      <a:rPr lang="en-GB" sz="2800" b="0" i="1" smtClean="0">
                        <a:latin typeface="Cambria Math" panose="02040503050406030204" pitchFamily="18" charset="0"/>
                      </a:rPr>
                      <m:t>59600 </m:t>
                    </m:r>
                    <m:sSup>
                      <m:sSupPr>
                        <m:ctrlPr>
                          <a:rPr lang="en-GB" sz="2800" i="1">
                            <a:latin typeface="Cambria Math" panose="02040503050406030204" pitchFamily="18" charset="0"/>
                          </a:rPr>
                        </m:ctrlPr>
                      </m:sSupPr>
                      <m:e>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a:latin typeface="Cambria Math" panose="02040503050406030204" pitchFamily="18" charset="0"/>
                          </a:rPr>
                        </m:ctrlPr>
                      </m:sSupPr>
                      <m:e>
                        <m:r>
                          <a:rPr lang="en-GB" sz="2800" b="0" i="1">
                            <a:latin typeface="Cambria Math" panose="02040503050406030204" pitchFamily="18" charset="0"/>
                          </a:rPr>
                          <m:t>𝑚</m:t>
                        </m:r>
                      </m:e>
                      <m:sup>
                        <m:r>
                          <a:rPr lang="en-GB" sz="2800" b="0" i="1">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8000000 </a:t>
                </a:r>
                <a14:m>
                  <m:oMath xmlns:m="http://schemas.openxmlformats.org/officeDocument/2006/math">
                    <m:sSup>
                      <m:sSupPr>
                        <m:ctrlPr>
                          <a:rPr lang="en-GB" sz="2800" i="1">
                            <a:latin typeface="Cambria Math" panose="02040503050406030204" pitchFamily="18" charset="0"/>
                          </a:rPr>
                        </m:ctrlPr>
                      </m:sSupPr>
                      <m:e>
                        <m:r>
                          <a:rPr lang="en-GB" sz="2800" b="0" i="1" smtClean="0">
                            <a:latin typeface="Cambria Math" panose="02040503050406030204" pitchFamily="18" charset="0"/>
                          </a:rPr>
                          <m:t>𝑚</m:t>
                        </m:r>
                        <m:r>
                          <a:rPr lang="en-GB" sz="2800" b="0" i="1">
                            <a:latin typeface="Cambria Math" panose="02040503050406030204" pitchFamily="18" charset="0"/>
                          </a:rPr>
                          <m:t>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a:latin typeface="Cambria Math" panose="02040503050406030204" pitchFamily="18" charset="0"/>
                          </a:rPr>
                        </m:ctrlPr>
                      </m:sSupPr>
                      <m:e>
                        <m:r>
                          <a:rPr lang="en-GB" sz="2800" b="0" i="1">
                            <a:latin typeface="Cambria Math" panose="02040503050406030204" pitchFamily="18" charset="0"/>
                          </a:rPr>
                          <m:t>𝑚</m:t>
                        </m:r>
                      </m:e>
                      <m:sup>
                        <m:r>
                          <a:rPr lang="en-GB" sz="2800" b="0" i="1">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1200000 </a:t>
                </a:r>
                <a14:m>
                  <m:oMath xmlns:m="http://schemas.openxmlformats.org/officeDocument/2006/math">
                    <m:sSup>
                      <m:sSupPr>
                        <m:ctrlPr>
                          <a:rPr lang="en-GB" sz="2800" i="1">
                            <a:latin typeface="Cambria Math" panose="02040503050406030204" pitchFamily="18" charset="0"/>
                          </a:rPr>
                        </m:ctrlPr>
                      </m:sSupPr>
                      <m:e>
                        <m:r>
                          <a:rPr lang="en-GB" sz="2800" b="0" i="1">
                            <a:latin typeface="Cambria Math" panose="02040503050406030204" pitchFamily="18" charset="0"/>
                          </a:rPr>
                          <m:t>𝑚𝑚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a:latin typeface="Cambria Math" panose="02040503050406030204" pitchFamily="18" charset="0"/>
                          </a:rPr>
                        </m:ctrlPr>
                      </m:sSupPr>
                      <m:e>
                        <m:r>
                          <a:rPr lang="en-GB" sz="2800" b="0" i="1">
                            <a:latin typeface="Cambria Math" panose="02040503050406030204" pitchFamily="18" charset="0"/>
                          </a:rPr>
                          <m:t>𝑚</m:t>
                        </m:r>
                      </m:e>
                      <m:sup>
                        <m:r>
                          <a:rPr lang="en-GB" sz="2800" b="0" i="1">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14:m>
                  <m:oMath xmlns:m="http://schemas.openxmlformats.org/officeDocument/2006/math">
                    <m:sSup>
                      <m:sSupPr>
                        <m:ctrlPr>
                          <a:rPr lang="en-GB" sz="2800" i="1">
                            <a:latin typeface="Cambria Math" panose="02040503050406030204" pitchFamily="18" charset="0"/>
                          </a:rPr>
                        </m:ctrlPr>
                      </m:sSupPr>
                      <m:e>
                        <m:r>
                          <a:rPr lang="en-GB" sz="2800" b="0" i="1" smtClean="0">
                            <a:latin typeface="Cambria Math" panose="02040503050406030204" pitchFamily="18" charset="0"/>
                          </a:rPr>
                          <m:t>5 </m:t>
                        </m:r>
                        <m:r>
                          <a:rPr lang="en-GB" sz="2800" b="0" i="1">
                            <a:latin typeface="Cambria Math" panose="02040503050406030204" pitchFamily="18" charset="0"/>
                          </a:rPr>
                          <m:t>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a:latin typeface="Cambria Math" panose="02040503050406030204" pitchFamily="18" charset="0"/>
                          </a:rPr>
                        </m:ctrlPr>
                      </m:sSupPr>
                      <m:e>
                        <m:r>
                          <a:rPr lang="en-GB" sz="2800" b="0" i="1" smtClean="0">
                            <a:latin typeface="Cambria Math" panose="02040503050406030204" pitchFamily="18" charset="0"/>
                          </a:rPr>
                          <m:t>𝑐</m:t>
                        </m:r>
                        <m:r>
                          <a:rPr lang="en-GB" sz="2800" b="0" i="1">
                            <a:latin typeface="Cambria Math" panose="02040503050406030204" pitchFamily="18" charset="0"/>
                          </a:rPr>
                          <m:t>𝑚</m:t>
                        </m:r>
                      </m:e>
                      <m:sup>
                        <m:r>
                          <a:rPr lang="en-GB" sz="2800" b="0" i="1">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 4.5</a:t>
                </a:r>
                <a14:m>
                  <m:oMath xmlns:m="http://schemas.openxmlformats.org/officeDocument/2006/math">
                    <m:r>
                      <a:rPr lang="en-GB" sz="2800" b="0" i="1" smtClean="0">
                        <a:latin typeface="Cambria Math" panose="02040503050406030204" pitchFamily="18" charset="0"/>
                      </a:rPr>
                      <m:t> </m:t>
                    </m:r>
                    <m:sSup>
                      <m:sSupPr>
                        <m:ctrlPr>
                          <a:rPr lang="en-GB" sz="2800" i="1">
                            <a:latin typeface="Cambria Math" panose="02040503050406030204" pitchFamily="18" charset="0"/>
                          </a:rPr>
                        </m:ctrlPr>
                      </m:sSupPr>
                      <m:e>
                        <m:r>
                          <a:rPr lang="en-GB" sz="2800" b="0" i="1">
                            <a:latin typeface="Cambria Math" panose="02040503050406030204" pitchFamily="18" charset="0"/>
                          </a:rPr>
                          <m:t>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a:latin typeface="Cambria Math" panose="02040503050406030204" pitchFamily="18" charset="0"/>
                          </a:rPr>
                        </m:ctrlPr>
                      </m:sSupPr>
                      <m:e>
                        <m:r>
                          <a:rPr lang="en-GB" sz="2800" b="0" i="1" smtClean="0">
                            <a:latin typeface="Cambria Math" panose="02040503050406030204" pitchFamily="18" charset="0"/>
                          </a:rPr>
                          <m:t>𝑚</m:t>
                        </m:r>
                        <m:r>
                          <a:rPr lang="en-GB" sz="2800" b="0" i="1">
                            <a:latin typeface="Cambria Math" panose="02040503050406030204" pitchFamily="18" charset="0"/>
                          </a:rPr>
                          <m:t>𝑚</m:t>
                        </m:r>
                      </m:e>
                      <m:sup>
                        <m:r>
                          <a:rPr lang="en-GB" sz="2800" b="0" i="1">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endParaRPr lang="en-GB" dirty="0"/>
              </a:p>
            </p:txBody>
          </p:sp>
        </mc:Choice>
        <mc:Fallback xmlns="">
          <p:sp>
            <p:nvSpPr>
              <p:cNvPr id="4" name="Rectangle 3">
                <a:extLst>
                  <a:ext uri="{FF2B5EF4-FFF2-40B4-BE49-F238E27FC236}">
                    <a16:creationId xmlns:a16="http://schemas.microsoft.com/office/drawing/2014/main" id="{EC354CBB-3CAC-42B7-961F-5E707AAF9ACF}"/>
                  </a:ext>
                </a:extLst>
              </p:cNvPr>
              <p:cNvSpPr>
                <a:spLocks noRot="1" noChangeAspect="1" noMove="1" noResize="1" noEditPoints="1" noAdjustHandles="1" noChangeArrowheads="1" noChangeShapeType="1" noTextEdit="1"/>
              </p:cNvSpPr>
              <p:nvPr/>
            </p:nvSpPr>
            <p:spPr>
              <a:xfrm>
                <a:off x="235686" y="1346915"/>
                <a:ext cx="5560203" cy="4775666"/>
              </a:xfrm>
              <a:prstGeom prst="rect">
                <a:avLst/>
              </a:prstGeom>
              <a:blipFill>
                <a:blip r:embed="rId2"/>
                <a:stretch>
                  <a:fillRect l="-1974" t="-1405"/>
                </a:stretch>
              </a:blipFill>
            </p:spPr>
            <p:txBody>
              <a:bodyPr/>
              <a:lstStyle/>
              <a:p>
                <a:r>
                  <a:rPr lang="en-GB">
                    <a:noFill/>
                  </a:rPr>
                  <a:t> </a:t>
                </a:r>
              </a:p>
            </p:txBody>
          </p:sp>
        </mc:Fallback>
      </mc:AlternateContent>
    </p:spTree>
    <p:extLst>
      <p:ext uri="{BB962C8B-B14F-4D97-AF65-F5344CB8AC3E}">
        <p14:creationId xmlns:p14="http://schemas.microsoft.com/office/powerpoint/2010/main" val="3912926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97362" y="76200"/>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Warm-up</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5133841" cy="1200329"/>
          </a:xfrm>
          <a:prstGeom prst="rect">
            <a:avLst/>
          </a:prstGeom>
          <a:noFill/>
        </p:spPr>
        <p:txBody>
          <a:bodyPr wrap="none" rtlCol="0">
            <a:spAutoFit/>
          </a:bodyPr>
          <a:lstStyle/>
          <a:p>
            <a:r>
              <a:rPr lang="en-GB" sz="2400" b="1" dirty="0"/>
              <a:t>Convert these metric units of area</a:t>
            </a:r>
          </a:p>
          <a:p>
            <a:endParaRPr lang="en-GB" sz="2400" b="1" dirty="0"/>
          </a:p>
          <a:p>
            <a:endParaRPr lang="en-GB" sz="2400" b="1" dirty="0"/>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EC354CBB-3CAC-42B7-961F-5E707AAF9ACF}"/>
                  </a:ext>
                </a:extLst>
              </p:cNvPr>
              <p:cNvSpPr/>
              <p:nvPr/>
            </p:nvSpPr>
            <p:spPr>
              <a:xfrm>
                <a:off x="235686" y="1346915"/>
                <a:ext cx="5560203" cy="4775666"/>
              </a:xfrm>
              <a:prstGeom prst="rect">
                <a:avLst/>
              </a:prstGeom>
            </p:spPr>
            <p:txBody>
              <a:bodyPr wrap="square">
                <a:spAutoFit/>
              </a:bodyPr>
              <a:lstStyle/>
              <a:p>
                <a:pPr marL="514350" indent="-514350">
                  <a:buFont typeface="+mj-lt"/>
                  <a:buAutoNum type="arabicParenR"/>
                </a:pPr>
                <a:r>
                  <a:rPr lang="en-GB" sz="2800" i="1" dirty="0">
                    <a:latin typeface="Arial" panose="020B0604020202020204" pitchFamily="34" charset="0"/>
                    <a:cs typeface="Arial" panose="020B0604020202020204" pitchFamily="34" charset="0"/>
                  </a:rPr>
                  <a:t>80000 </a:t>
                </a:r>
                <a14:m>
                  <m:oMath xmlns:m="http://schemas.openxmlformats.org/officeDocument/2006/math">
                    <m:sSup>
                      <m:sSupPr>
                        <m:ctrlPr>
                          <a:rPr lang="en-GB" sz="2800" i="1" smtClean="0">
                            <a:latin typeface="Cambria Math" panose="02040503050406030204" pitchFamily="18" charset="0"/>
                          </a:rPr>
                        </m:ctrlPr>
                      </m:sSupPr>
                      <m:e>
                        <m:r>
                          <a:rPr lang="en-GB" sz="2800" b="0" i="1" smtClean="0">
                            <a:latin typeface="Cambria Math" panose="02040503050406030204" pitchFamily="18" charset="0"/>
                          </a:rPr>
                          <m:t>𝑐𝑚</m:t>
                        </m:r>
                      </m:e>
                      <m:sup>
                        <m:r>
                          <a:rPr lang="en-GB" sz="2800" b="0" i="1" smtClean="0">
                            <a:latin typeface="Cambria Math" panose="02040503050406030204" pitchFamily="18" charset="0"/>
                          </a:rPr>
                          <m:t>2</m:t>
                        </m:r>
                      </m:sup>
                    </m:sSup>
                    <m:r>
                      <a:rPr lang="en-GB" sz="2800" b="0" i="1" smtClean="0">
                        <a:latin typeface="Cambria Math" panose="02040503050406030204" pitchFamily="18" charset="0"/>
                      </a:rPr>
                      <m:t> </m:t>
                    </m:r>
                    <m:r>
                      <a:rPr lang="en-GB" sz="2800" b="0" i="1" smtClean="0">
                        <a:latin typeface="Cambria Math" panose="02040503050406030204" pitchFamily="18" charset="0"/>
                      </a:rPr>
                      <m:t>𝑖𝑠</m:t>
                    </m:r>
                    <m:r>
                      <a:rPr lang="en-GB" sz="2800" b="0" i="1" smtClean="0">
                        <a:latin typeface="Cambria Math" panose="02040503050406030204" pitchFamily="18" charset="0"/>
                      </a:rPr>
                      <m:t> 8 </m:t>
                    </m:r>
                    <m:sSup>
                      <m:sSupPr>
                        <m:ctrlPr>
                          <a:rPr lang="en-GB" sz="2800" i="1" smtClean="0">
                            <a:solidFill>
                              <a:srgbClr val="FF0000"/>
                            </a:solidFill>
                            <a:latin typeface="Cambria Math" panose="02040503050406030204" pitchFamily="18" charset="0"/>
                          </a:rPr>
                        </m:ctrlPr>
                      </m:sSupPr>
                      <m:e>
                        <m:r>
                          <a:rPr lang="en-GB" sz="2800" b="0" i="1" smtClean="0">
                            <a:solidFill>
                              <a:srgbClr val="FF0000"/>
                            </a:solidFill>
                            <a:latin typeface="Cambria Math" panose="02040503050406030204" pitchFamily="18" charset="0"/>
                          </a:rPr>
                          <m:t>𝑚</m:t>
                        </m:r>
                      </m:e>
                      <m:sup>
                        <m:r>
                          <a:rPr lang="en-GB" sz="2800" b="0" i="1" smtClean="0">
                            <a:solidFill>
                              <a:srgbClr val="FF0000"/>
                            </a:solidFill>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90000 </a:t>
                </a:r>
                <a14:m>
                  <m:oMath xmlns:m="http://schemas.openxmlformats.org/officeDocument/2006/math">
                    <m:sSup>
                      <m:sSupPr>
                        <m:ctrlPr>
                          <a:rPr lang="en-GB" sz="2800" i="1">
                            <a:latin typeface="Cambria Math" panose="02040503050406030204" pitchFamily="18" charset="0"/>
                          </a:rPr>
                        </m:ctrlPr>
                      </m:sSupPr>
                      <m:e>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smtClean="0">
                        <a:latin typeface="Cambria Math" panose="02040503050406030204" pitchFamily="18" charset="0"/>
                      </a:rPr>
                      <m:t>𝑖𝑠</m:t>
                    </m:r>
                    <m:r>
                      <a:rPr lang="en-GB" sz="2800" b="0" i="1" smtClean="0">
                        <a:latin typeface="Cambria Math" panose="02040503050406030204" pitchFamily="18" charset="0"/>
                      </a:rPr>
                      <m:t> 9 </m:t>
                    </m:r>
                    <m:sSup>
                      <m:sSupPr>
                        <m:ctrlPr>
                          <a:rPr lang="en-GB" sz="2800" i="1">
                            <a:solidFill>
                              <a:srgbClr val="FF0000"/>
                            </a:solidFill>
                            <a:latin typeface="Cambria Math" panose="02040503050406030204" pitchFamily="18" charset="0"/>
                          </a:rPr>
                        </m:ctrlPr>
                      </m:sSupPr>
                      <m:e>
                        <m:r>
                          <a:rPr lang="en-GB" sz="2800" b="0" i="1">
                            <a:solidFill>
                              <a:srgbClr val="FF0000"/>
                            </a:solidFill>
                            <a:latin typeface="Cambria Math" panose="02040503050406030204" pitchFamily="18" charset="0"/>
                          </a:rPr>
                          <m:t>𝑚</m:t>
                        </m:r>
                      </m:e>
                      <m:sup>
                        <m:r>
                          <a:rPr lang="en-GB" sz="2800" b="0" i="1">
                            <a:solidFill>
                              <a:srgbClr val="FF0000"/>
                            </a:solidFill>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85000 </a:t>
                </a:r>
                <a14:m>
                  <m:oMath xmlns:m="http://schemas.openxmlformats.org/officeDocument/2006/math">
                    <m:sSup>
                      <m:sSupPr>
                        <m:ctrlPr>
                          <a:rPr lang="en-GB" sz="2800" i="1">
                            <a:latin typeface="Cambria Math" panose="02040503050406030204" pitchFamily="18" charset="0"/>
                          </a:rPr>
                        </m:ctrlPr>
                      </m:sSupPr>
                      <m:e>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smtClean="0">
                        <a:latin typeface="Cambria Math" panose="02040503050406030204" pitchFamily="18" charset="0"/>
                      </a:rPr>
                      <m:t>𝑖𝑠</m:t>
                    </m:r>
                    <m:r>
                      <a:rPr lang="en-GB" sz="2800" b="0" i="1">
                        <a:latin typeface="Cambria Math" panose="02040503050406030204" pitchFamily="18" charset="0"/>
                      </a:rPr>
                      <m:t> </m:t>
                    </m:r>
                    <m:r>
                      <a:rPr lang="en-GB" sz="2800" b="0" i="1" smtClean="0">
                        <a:solidFill>
                          <a:srgbClr val="FF0000"/>
                        </a:solidFill>
                        <a:latin typeface="Cambria Math" panose="02040503050406030204" pitchFamily="18" charset="0"/>
                      </a:rPr>
                      <m:t>8.5 </m:t>
                    </m:r>
                    <m:sSup>
                      <m:sSupPr>
                        <m:ctrlPr>
                          <a:rPr lang="en-GB" sz="2800" i="1">
                            <a:solidFill>
                              <a:srgbClr val="FF0000"/>
                            </a:solidFill>
                            <a:latin typeface="Cambria Math" panose="02040503050406030204" pitchFamily="18" charset="0"/>
                          </a:rPr>
                        </m:ctrlPr>
                      </m:sSupPr>
                      <m:e>
                        <m:r>
                          <a:rPr lang="en-GB" sz="2800" b="0" i="1">
                            <a:solidFill>
                              <a:srgbClr val="FF0000"/>
                            </a:solidFill>
                            <a:latin typeface="Cambria Math" panose="02040503050406030204" pitchFamily="18" charset="0"/>
                          </a:rPr>
                          <m:t>𝑚</m:t>
                        </m:r>
                      </m:e>
                      <m:sup>
                        <m:r>
                          <a:rPr lang="en-GB" sz="2800" b="0" i="1">
                            <a:solidFill>
                              <a:srgbClr val="FF0000"/>
                            </a:solidFill>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7500 </a:t>
                </a:r>
                <a14:m>
                  <m:oMath xmlns:m="http://schemas.openxmlformats.org/officeDocument/2006/math">
                    <m:sSup>
                      <m:sSupPr>
                        <m:ctrlPr>
                          <a:rPr lang="en-GB" sz="2800" i="1">
                            <a:latin typeface="Cambria Math" panose="02040503050406030204" pitchFamily="18" charset="0"/>
                          </a:rPr>
                        </m:ctrlPr>
                      </m:sSupPr>
                      <m:e>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smtClean="0">
                        <a:latin typeface="Cambria Math" panose="02040503050406030204" pitchFamily="18" charset="0"/>
                      </a:rPr>
                      <m:t>𝑖𝑠</m:t>
                    </m:r>
                    <m:r>
                      <a:rPr lang="en-GB" sz="2800" b="0" i="1" smtClean="0">
                        <a:latin typeface="Cambria Math" panose="02040503050406030204" pitchFamily="18" charset="0"/>
                      </a:rPr>
                      <m:t> 0.75 </m:t>
                    </m:r>
                    <m:sSup>
                      <m:sSupPr>
                        <m:ctrlPr>
                          <a:rPr lang="en-GB" sz="2800" i="1">
                            <a:solidFill>
                              <a:srgbClr val="FF0000"/>
                            </a:solidFill>
                            <a:latin typeface="Cambria Math" panose="02040503050406030204" pitchFamily="18" charset="0"/>
                          </a:rPr>
                        </m:ctrlPr>
                      </m:sSupPr>
                      <m:e>
                        <m:r>
                          <a:rPr lang="en-GB" sz="2800" b="0" i="1">
                            <a:solidFill>
                              <a:srgbClr val="FF0000"/>
                            </a:solidFill>
                            <a:latin typeface="Cambria Math" panose="02040503050406030204" pitchFamily="18" charset="0"/>
                          </a:rPr>
                          <m:t>𝑚</m:t>
                        </m:r>
                      </m:e>
                      <m:sup>
                        <m:r>
                          <a:rPr lang="en-GB" sz="2800" b="0" i="1">
                            <a:solidFill>
                              <a:srgbClr val="FF0000"/>
                            </a:solidFill>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752</a:t>
                </a:r>
                <a14:m>
                  <m:oMath xmlns:m="http://schemas.openxmlformats.org/officeDocument/2006/math">
                    <m:r>
                      <a:rPr lang="en-GB" sz="2800" b="0" i="1" smtClean="0">
                        <a:latin typeface="Cambria Math" panose="02040503050406030204" pitchFamily="18" charset="0"/>
                      </a:rPr>
                      <m:t>00</m:t>
                    </m:r>
                    <m:sSup>
                      <m:sSupPr>
                        <m:ctrlPr>
                          <a:rPr lang="en-GB" sz="2800" i="1">
                            <a:latin typeface="Cambria Math" panose="02040503050406030204" pitchFamily="18" charset="0"/>
                          </a:rPr>
                        </m:ctrlPr>
                      </m:sSupPr>
                      <m:e>
                        <m:r>
                          <a:rPr lang="en-GB" sz="2800" b="0" i="1" smtClean="0">
                            <a:latin typeface="Cambria Math" panose="02040503050406030204" pitchFamily="18" charset="0"/>
                          </a:rPr>
                          <m:t> </m:t>
                        </m:r>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smtClean="0">
                        <a:latin typeface="Cambria Math" panose="02040503050406030204" pitchFamily="18" charset="0"/>
                      </a:rPr>
                      <m:t>𝑖𝑠</m:t>
                    </m:r>
                    <m:r>
                      <a:rPr lang="en-GB" sz="2800" b="0" i="1">
                        <a:latin typeface="Cambria Math" panose="02040503050406030204" pitchFamily="18" charset="0"/>
                      </a:rPr>
                      <m:t> </m:t>
                    </m:r>
                    <m:r>
                      <a:rPr lang="en-GB" sz="2800" b="0" i="1" smtClean="0">
                        <a:solidFill>
                          <a:srgbClr val="FF0000"/>
                        </a:solidFill>
                        <a:latin typeface="Cambria Math" panose="02040503050406030204" pitchFamily="18" charset="0"/>
                      </a:rPr>
                      <m:t>7.52 </m:t>
                    </m:r>
                    <m:sSup>
                      <m:sSupPr>
                        <m:ctrlPr>
                          <a:rPr lang="en-GB" sz="2800" i="1">
                            <a:solidFill>
                              <a:srgbClr val="FF0000"/>
                            </a:solidFill>
                            <a:latin typeface="Cambria Math" panose="02040503050406030204" pitchFamily="18" charset="0"/>
                          </a:rPr>
                        </m:ctrlPr>
                      </m:sSupPr>
                      <m:e>
                        <m:r>
                          <a:rPr lang="en-GB" sz="2800" b="0" i="1">
                            <a:solidFill>
                              <a:srgbClr val="FF0000"/>
                            </a:solidFill>
                            <a:latin typeface="Cambria Math" panose="02040503050406030204" pitchFamily="18" charset="0"/>
                          </a:rPr>
                          <m:t>𝑚</m:t>
                        </m:r>
                      </m:e>
                      <m:sup>
                        <m:r>
                          <a:rPr lang="en-GB" sz="2800" b="0" i="1">
                            <a:solidFill>
                              <a:srgbClr val="FF0000"/>
                            </a:solidFill>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14:m>
                  <m:oMath xmlns:m="http://schemas.openxmlformats.org/officeDocument/2006/math">
                    <m:r>
                      <a:rPr lang="en-GB" sz="2800" b="0" i="1" smtClean="0">
                        <a:latin typeface="Cambria Math" panose="02040503050406030204" pitchFamily="18" charset="0"/>
                      </a:rPr>
                      <m:t>59600 </m:t>
                    </m:r>
                    <m:sSup>
                      <m:sSupPr>
                        <m:ctrlPr>
                          <a:rPr lang="en-GB" sz="2800" i="1">
                            <a:latin typeface="Cambria Math" panose="02040503050406030204" pitchFamily="18" charset="0"/>
                          </a:rPr>
                        </m:ctrlPr>
                      </m:sSupPr>
                      <m:e>
                        <m:r>
                          <a:rPr lang="en-GB" sz="2800" b="0" i="1">
                            <a:latin typeface="Cambria Math" panose="02040503050406030204" pitchFamily="18" charset="0"/>
                          </a:rPr>
                          <m:t>𝑐𝑚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smtClean="0">
                            <a:solidFill>
                              <a:srgbClr val="FF0000"/>
                            </a:solidFill>
                            <a:latin typeface="Cambria Math" panose="02040503050406030204" pitchFamily="18" charset="0"/>
                          </a:rPr>
                        </m:ctrlPr>
                      </m:sSupPr>
                      <m:e>
                        <m:r>
                          <a:rPr lang="en-GB" sz="2800" b="0" i="1" smtClean="0">
                            <a:solidFill>
                              <a:srgbClr val="FF0000"/>
                            </a:solidFill>
                            <a:latin typeface="Cambria Math" panose="02040503050406030204" pitchFamily="18" charset="0"/>
                          </a:rPr>
                          <m:t>5.96 </m:t>
                        </m:r>
                        <m:r>
                          <a:rPr lang="en-GB" sz="2800" b="0" i="1">
                            <a:solidFill>
                              <a:srgbClr val="FF0000"/>
                            </a:solidFill>
                            <a:latin typeface="Cambria Math" panose="02040503050406030204" pitchFamily="18" charset="0"/>
                          </a:rPr>
                          <m:t>𝑚</m:t>
                        </m:r>
                      </m:e>
                      <m:sup>
                        <m:r>
                          <a:rPr lang="en-GB" sz="2800" b="0" i="1">
                            <a:solidFill>
                              <a:srgbClr val="FF0000"/>
                            </a:solidFill>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8000000 </a:t>
                </a:r>
                <a14:m>
                  <m:oMath xmlns:m="http://schemas.openxmlformats.org/officeDocument/2006/math">
                    <m:sSup>
                      <m:sSupPr>
                        <m:ctrlPr>
                          <a:rPr lang="en-GB" sz="2800" i="1">
                            <a:latin typeface="Cambria Math" panose="02040503050406030204" pitchFamily="18" charset="0"/>
                          </a:rPr>
                        </m:ctrlPr>
                      </m:sSupPr>
                      <m:e>
                        <m:r>
                          <a:rPr lang="en-GB" sz="2800" b="0" i="1" smtClean="0">
                            <a:latin typeface="Cambria Math" panose="02040503050406030204" pitchFamily="18" charset="0"/>
                          </a:rPr>
                          <m:t>𝑚</m:t>
                        </m:r>
                        <m:r>
                          <a:rPr lang="en-GB" sz="2800" b="0" i="1">
                            <a:latin typeface="Cambria Math" panose="02040503050406030204" pitchFamily="18" charset="0"/>
                          </a:rPr>
                          <m:t>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smtClean="0">
                            <a:solidFill>
                              <a:srgbClr val="FF0000"/>
                            </a:solidFill>
                            <a:latin typeface="Cambria Math" panose="02040503050406030204" pitchFamily="18" charset="0"/>
                          </a:rPr>
                        </m:ctrlPr>
                      </m:sSupPr>
                      <m:e>
                        <m:r>
                          <a:rPr lang="en-GB" sz="2800" b="0" i="1" smtClean="0">
                            <a:solidFill>
                              <a:srgbClr val="FF0000"/>
                            </a:solidFill>
                            <a:latin typeface="Cambria Math" panose="02040503050406030204" pitchFamily="18" charset="0"/>
                          </a:rPr>
                          <m:t>0.08 </m:t>
                        </m:r>
                        <m:r>
                          <a:rPr lang="en-GB" sz="2800" b="0" i="1">
                            <a:solidFill>
                              <a:srgbClr val="FF0000"/>
                            </a:solidFill>
                            <a:latin typeface="Cambria Math" panose="02040503050406030204" pitchFamily="18" charset="0"/>
                          </a:rPr>
                          <m:t>𝑚</m:t>
                        </m:r>
                      </m:e>
                      <m:sup>
                        <m:r>
                          <a:rPr lang="en-GB" sz="2800" b="0" i="1">
                            <a:solidFill>
                              <a:srgbClr val="FF0000"/>
                            </a:solidFill>
                            <a:latin typeface="Cambria Math" panose="02040503050406030204" pitchFamily="18" charset="0"/>
                          </a:rPr>
                          <m:t>2</m:t>
                        </m:r>
                      </m:sup>
                    </m:sSup>
                  </m:oMath>
                </a14:m>
                <a:endParaRPr lang="en-GB" sz="2800" i="1" dirty="0">
                  <a:solidFill>
                    <a:srgbClr val="FF0000"/>
                  </a:solidFill>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1200000 </a:t>
                </a:r>
                <a14:m>
                  <m:oMath xmlns:m="http://schemas.openxmlformats.org/officeDocument/2006/math">
                    <m:sSup>
                      <m:sSupPr>
                        <m:ctrlPr>
                          <a:rPr lang="en-GB" sz="2800" i="1">
                            <a:latin typeface="Cambria Math" panose="02040503050406030204" pitchFamily="18" charset="0"/>
                          </a:rPr>
                        </m:ctrlPr>
                      </m:sSupPr>
                      <m:e>
                        <m:r>
                          <a:rPr lang="en-GB" sz="2800" b="0" i="1">
                            <a:latin typeface="Cambria Math" panose="02040503050406030204" pitchFamily="18" charset="0"/>
                          </a:rPr>
                          <m:t>𝑚𝑚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a:latin typeface="Cambria Math" panose="02040503050406030204" pitchFamily="18" charset="0"/>
                      </a:rPr>
                      <m:t>𝑡𝑜</m:t>
                    </m:r>
                    <m:r>
                      <a:rPr lang="en-GB" sz="2800" b="0" i="1">
                        <a:latin typeface="Cambria Math" panose="02040503050406030204" pitchFamily="18" charset="0"/>
                      </a:rPr>
                      <m:t> </m:t>
                    </m:r>
                    <m:sSup>
                      <m:sSupPr>
                        <m:ctrlPr>
                          <a:rPr lang="en-GB" sz="2800" i="1" smtClean="0">
                            <a:solidFill>
                              <a:srgbClr val="FF0000"/>
                            </a:solidFill>
                            <a:latin typeface="Cambria Math" panose="02040503050406030204" pitchFamily="18" charset="0"/>
                          </a:rPr>
                        </m:ctrlPr>
                      </m:sSupPr>
                      <m:e>
                        <m:r>
                          <a:rPr lang="en-GB" sz="2800" b="0" i="1" smtClean="0">
                            <a:solidFill>
                              <a:srgbClr val="FF0000"/>
                            </a:solidFill>
                            <a:latin typeface="Cambria Math" panose="02040503050406030204" pitchFamily="18" charset="0"/>
                          </a:rPr>
                          <m:t>0.012 </m:t>
                        </m:r>
                        <m:r>
                          <a:rPr lang="en-GB" sz="2800" b="0" i="1">
                            <a:solidFill>
                              <a:srgbClr val="FF0000"/>
                            </a:solidFill>
                            <a:latin typeface="Cambria Math" panose="02040503050406030204" pitchFamily="18" charset="0"/>
                          </a:rPr>
                          <m:t>𝑚</m:t>
                        </m:r>
                      </m:e>
                      <m:sup>
                        <m:r>
                          <a:rPr lang="en-GB" sz="2800" b="0" i="1">
                            <a:solidFill>
                              <a:srgbClr val="FF0000"/>
                            </a:solidFill>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14:m>
                  <m:oMath xmlns:m="http://schemas.openxmlformats.org/officeDocument/2006/math">
                    <m:sSup>
                      <m:sSupPr>
                        <m:ctrlPr>
                          <a:rPr lang="en-GB" sz="2800" i="1">
                            <a:latin typeface="Cambria Math" panose="02040503050406030204" pitchFamily="18" charset="0"/>
                          </a:rPr>
                        </m:ctrlPr>
                      </m:sSupPr>
                      <m:e>
                        <m:r>
                          <a:rPr lang="en-GB" sz="2800" b="0" i="1" smtClean="0">
                            <a:latin typeface="Cambria Math" panose="02040503050406030204" pitchFamily="18" charset="0"/>
                          </a:rPr>
                          <m:t>5 </m:t>
                        </m:r>
                        <m:r>
                          <a:rPr lang="en-GB" sz="2800" b="0" i="1">
                            <a:latin typeface="Cambria Math" panose="02040503050406030204" pitchFamily="18" charset="0"/>
                          </a:rPr>
                          <m:t>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smtClean="0">
                        <a:latin typeface="Cambria Math" panose="02040503050406030204" pitchFamily="18" charset="0"/>
                      </a:rPr>
                      <m:t>𝑖𝑠</m:t>
                    </m:r>
                    <m:r>
                      <a:rPr lang="en-GB" sz="2800" b="0" i="1">
                        <a:latin typeface="Cambria Math" panose="02040503050406030204" pitchFamily="18" charset="0"/>
                      </a:rPr>
                      <m:t> </m:t>
                    </m:r>
                    <m:r>
                      <a:rPr lang="en-GB" sz="2800" b="0" i="1" smtClean="0">
                        <a:solidFill>
                          <a:srgbClr val="FF0000"/>
                        </a:solidFill>
                        <a:latin typeface="Cambria Math" panose="02040503050406030204" pitchFamily="18" charset="0"/>
                      </a:rPr>
                      <m:t>50000 </m:t>
                    </m:r>
                    <m:sSup>
                      <m:sSupPr>
                        <m:ctrlPr>
                          <a:rPr lang="en-GB" sz="2800" i="1">
                            <a:solidFill>
                              <a:srgbClr val="FF0000"/>
                            </a:solidFill>
                            <a:latin typeface="Cambria Math" panose="02040503050406030204" pitchFamily="18" charset="0"/>
                          </a:rPr>
                        </m:ctrlPr>
                      </m:sSupPr>
                      <m:e>
                        <m:r>
                          <a:rPr lang="en-GB" sz="2800" b="0" i="1" smtClean="0">
                            <a:solidFill>
                              <a:srgbClr val="FF0000"/>
                            </a:solidFill>
                            <a:latin typeface="Cambria Math" panose="02040503050406030204" pitchFamily="18" charset="0"/>
                          </a:rPr>
                          <m:t>𝑐</m:t>
                        </m:r>
                        <m:r>
                          <a:rPr lang="en-GB" sz="2800" b="0" i="1">
                            <a:solidFill>
                              <a:srgbClr val="FF0000"/>
                            </a:solidFill>
                            <a:latin typeface="Cambria Math" panose="02040503050406030204" pitchFamily="18" charset="0"/>
                          </a:rPr>
                          <m:t>𝑚</m:t>
                        </m:r>
                      </m:e>
                      <m:sup>
                        <m:r>
                          <a:rPr lang="en-GB" sz="2800" b="0" i="1">
                            <a:solidFill>
                              <a:srgbClr val="FF0000"/>
                            </a:solidFill>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r>
                  <a:rPr lang="en-GB" sz="2800" i="1" dirty="0">
                    <a:latin typeface="Arial" panose="020B0604020202020204" pitchFamily="34" charset="0"/>
                    <a:cs typeface="Arial" panose="020B0604020202020204" pitchFamily="34" charset="0"/>
                  </a:rPr>
                  <a:t> 4.5</a:t>
                </a:r>
                <a14:m>
                  <m:oMath xmlns:m="http://schemas.openxmlformats.org/officeDocument/2006/math">
                    <m:r>
                      <a:rPr lang="en-GB" sz="2800" b="0" i="1" smtClean="0">
                        <a:latin typeface="Cambria Math" panose="02040503050406030204" pitchFamily="18" charset="0"/>
                      </a:rPr>
                      <m:t> </m:t>
                    </m:r>
                    <m:sSup>
                      <m:sSupPr>
                        <m:ctrlPr>
                          <a:rPr lang="en-GB" sz="2800" i="1">
                            <a:latin typeface="Cambria Math" panose="02040503050406030204" pitchFamily="18" charset="0"/>
                          </a:rPr>
                        </m:ctrlPr>
                      </m:sSupPr>
                      <m:e>
                        <m:r>
                          <a:rPr lang="en-GB" sz="2800" b="0" i="1">
                            <a:latin typeface="Cambria Math" panose="02040503050406030204" pitchFamily="18" charset="0"/>
                          </a:rPr>
                          <m:t>𝑚</m:t>
                        </m:r>
                      </m:e>
                      <m:sup>
                        <m:r>
                          <a:rPr lang="en-GB" sz="2800" b="0" i="1">
                            <a:latin typeface="Cambria Math" panose="02040503050406030204" pitchFamily="18" charset="0"/>
                          </a:rPr>
                          <m:t>2</m:t>
                        </m:r>
                      </m:sup>
                    </m:sSup>
                    <m:r>
                      <a:rPr lang="en-GB" sz="2800" b="0" i="1">
                        <a:latin typeface="Cambria Math" panose="02040503050406030204" pitchFamily="18" charset="0"/>
                      </a:rPr>
                      <m:t> </m:t>
                    </m:r>
                    <m:r>
                      <a:rPr lang="en-GB" sz="2800" b="0" i="1" smtClean="0">
                        <a:latin typeface="Cambria Math" panose="02040503050406030204" pitchFamily="18" charset="0"/>
                      </a:rPr>
                      <m:t>𝑖𝑠</m:t>
                    </m:r>
                    <m:r>
                      <a:rPr lang="en-GB" sz="2800" b="0" i="1" smtClean="0">
                        <a:latin typeface="Cambria Math" panose="02040503050406030204" pitchFamily="18" charset="0"/>
                      </a:rPr>
                      <m:t> 450000000 </m:t>
                    </m:r>
                    <m:sSup>
                      <m:sSupPr>
                        <m:ctrlPr>
                          <a:rPr lang="en-GB" sz="2800" i="1">
                            <a:solidFill>
                              <a:srgbClr val="FF0000"/>
                            </a:solidFill>
                            <a:latin typeface="Cambria Math" panose="02040503050406030204" pitchFamily="18" charset="0"/>
                          </a:rPr>
                        </m:ctrlPr>
                      </m:sSupPr>
                      <m:e>
                        <m:r>
                          <a:rPr lang="en-GB" sz="2800" b="0" i="1" smtClean="0">
                            <a:solidFill>
                              <a:srgbClr val="FF0000"/>
                            </a:solidFill>
                            <a:latin typeface="Cambria Math" panose="02040503050406030204" pitchFamily="18" charset="0"/>
                          </a:rPr>
                          <m:t>𝑚</m:t>
                        </m:r>
                        <m:r>
                          <a:rPr lang="en-GB" sz="2800" b="0" i="1">
                            <a:solidFill>
                              <a:srgbClr val="FF0000"/>
                            </a:solidFill>
                            <a:latin typeface="Cambria Math" panose="02040503050406030204" pitchFamily="18" charset="0"/>
                          </a:rPr>
                          <m:t>𝑚</m:t>
                        </m:r>
                      </m:e>
                      <m:sup>
                        <m:r>
                          <a:rPr lang="en-GB" sz="2800" b="0" i="1">
                            <a:solidFill>
                              <a:srgbClr val="FF0000"/>
                            </a:solidFill>
                            <a:latin typeface="Cambria Math" panose="02040503050406030204" pitchFamily="18" charset="0"/>
                          </a:rPr>
                          <m:t>2</m:t>
                        </m:r>
                      </m:sup>
                    </m:sSup>
                  </m:oMath>
                </a14:m>
                <a:endParaRPr lang="en-GB" sz="2800" i="1" dirty="0">
                  <a:latin typeface="Arial" panose="020B0604020202020204" pitchFamily="34" charset="0"/>
                  <a:cs typeface="Arial" panose="020B0604020202020204" pitchFamily="34" charset="0"/>
                </a:endParaRPr>
              </a:p>
              <a:p>
                <a:pPr marL="514350" indent="-514350">
                  <a:buFont typeface="+mj-lt"/>
                  <a:buAutoNum type="arabicParenR"/>
                </a:pPr>
                <a:endParaRPr lang="en-GB" dirty="0"/>
              </a:p>
            </p:txBody>
          </p:sp>
        </mc:Choice>
        <mc:Fallback xmlns="">
          <p:sp>
            <p:nvSpPr>
              <p:cNvPr id="4" name="Rectangle 3">
                <a:extLst>
                  <a:ext uri="{FF2B5EF4-FFF2-40B4-BE49-F238E27FC236}">
                    <a16:creationId xmlns:a16="http://schemas.microsoft.com/office/drawing/2014/main" id="{EC354CBB-3CAC-42B7-961F-5E707AAF9ACF}"/>
                  </a:ext>
                </a:extLst>
              </p:cNvPr>
              <p:cNvSpPr>
                <a:spLocks noRot="1" noChangeAspect="1" noMove="1" noResize="1" noEditPoints="1" noAdjustHandles="1" noChangeArrowheads="1" noChangeShapeType="1" noTextEdit="1"/>
              </p:cNvSpPr>
              <p:nvPr/>
            </p:nvSpPr>
            <p:spPr>
              <a:xfrm>
                <a:off x="235686" y="1346915"/>
                <a:ext cx="5560203" cy="4775666"/>
              </a:xfrm>
              <a:prstGeom prst="rect">
                <a:avLst/>
              </a:prstGeom>
              <a:blipFill>
                <a:blip r:embed="rId2"/>
                <a:stretch>
                  <a:fillRect l="-1974" t="-1405"/>
                </a:stretch>
              </a:blipFill>
            </p:spPr>
            <p:txBody>
              <a:bodyPr/>
              <a:lstStyle/>
              <a:p>
                <a:r>
                  <a:rPr lang="en-GB">
                    <a:noFill/>
                  </a:rPr>
                  <a:t> </a:t>
                </a:r>
              </a:p>
            </p:txBody>
          </p:sp>
        </mc:Fallback>
      </mc:AlternateContent>
    </p:spTree>
    <p:extLst>
      <p:ext uri="{BB962C8B-B14F-4D97-AF65-F5344CB8AC3E}">
        <p14:creationId xmlns:p14="http://schemas.microsoft.com/office/powerpoint/2010/main" val="1399271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EAAAF-9AD3-4043-BA93-6D1C43F05CB3}"/>
              </a:ext>
            </a:extLst>
          </p:cNvPr>
          <p:cNvSpPr>
            <a:spLocks noGrp="1"/>
          </p:cNvSpPr>
          <p:nvPr>
            <p:ph type="ctrTitle"/>
          </p:nvPr>
        </p:nvSpPr>
        <p:spPr/>
        <p:txBody>
          <a:bodyPr>
            <a:normAutofit fontScale="90000"/>
          </a:bodyPr>
          <a:lstStyle/>
          <a:p>
            <a:pPr algn="ctr"/>
            <a:r>
              <a:rPr lang="en-GB" dirty="0"/>
              <a:t>What sizes do granite pieces come in?</a:t>
            </a:r>
          </a:p>
        </p:txBody>
      </p:sp>
    </p:spTree>
    <p:extLst>
      <p:ext uri="{BB962C8B-B14F-4D97-AF65-F5344CB8AC3E}">
        <p14:creationId xmlns:p14="http://schemas.microsoft.com/office/powerpoint/2010/main" val="1314216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7C05C8AC-3717-4F01-89EB-C5130BE997A0}"/>
                  </a:ext>
                </a:extLst>
              </p:cNvPr>
              <p:cNvSpPr/>
              <p:nvPr/>
            </p:nvSpPr>
            <p:spPr>
              <a:xfrm>
                <a:off x="8733183" y="3047846"/>
                <a:ext cx="2520034" cy="584775"/>
              </a:xfrm>
              <a:prstGeom prst="rect">
                <a:avLst/>
              </a:prstGeom>
            </p:spPr>
            <p:txBody>
              <a:bodyPr wrap="square">
                <a:spAutoFit/>
              </a:bodyPr>
              <a:lstStyle/>
              <a:p>
                <a:r>
                  <a:rPr lang="en-GB" sz="3200" dirty="0">
                    <a:latin typeface="Nunito Sans"/>
                  </a:rPr>
                  <a:t>£800 for 2</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7" name="Rectangle 6">
                <a:extLst>
                  <a:ext uri="{FF2B5EF4-FFF2-40B4-BE49-F238E27FC236}">
                    <a16:creationId xmlns:a16="http://schemas.microsoft.com/office/drawing/2014/main" id="{7C05C8AC-3717-4F01-89EB-C5130BE997A0}"/>
                  </a:ext>
                </a:extLst>
              </p:cNvPr>
              <p:cNvSpPr>
                <a:spLocks noRot="1" noChangeAspect="1" noMove="1" noResize="1" noEditPoints="1" noAdjustHandles="1" noChangeArrowheads="1" noChangeShapeType="1" noTextEdit="1"/>
              </p:cNvSpPr>
              <p:nvPr/>
            </p:nvSpPr>
            <p:spPr>
              <a:xfrm>
                <a:off x="8733183" y="3047846"/>
                <a:ext cx="2520034" cy="584775"/>
              </a:xfrm>
              <a:prstGeom prst="rect">
                <a:avLst/>
              </a:prstGeom>
              <a:blipFill>
                <a:blip r:embed="rId2"/>
                <a:stretch>
                  <a:fillRect l="-6295" t="-12500" b="-3437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F6D073A7-4943-4B2E-8E4B-0D81AF2C8A0B}"/>
                  </a:ext>
                </a:extLst>
              </p:cNvPr>
              <p:cNvSpPr/>
              <p:nvPr/>
            </p:nvSpPr>
            <p:spPr>
              <a:xfrm>
                <a:off x="8733553" y="3632621"/>
                <a:ext cx="2728055" cy="584775"/>
              </a:xfrm>
              <a:prstGeom prst="rect">
                <a:avLst/>
              </a:prstGeom>
            </p:spPr>
            <p:txBody>
              <a:bodyPr wrap="none">
                <a:spAutoFit/>
              </a:bodyPr>
              <a:lstStyle/>
              <a:p>
                <a:r>
                  <a:rPr lang="en-GB" sz="3200" dirty="0">
                    <a:latin typeface="Nunito Sans"/>
                  </a:rPr>
                  <a:t>£1200 for 3</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8" name="Rectangle 7">
                <a:extLst>
                  <a:ext uri="{FF2B5EF4-FFF2-40B4-BE49-F238E27FC236}">
                    <a16:creationId xmlns:a16="http://schemas.microsoft.com/office/drawing/2014/main" id="{F6D073A7-4943-4B2E-8E4B-0D81AF2C8A0B}"/>
                  </a:ext>
                </a:extLst>
              </p:cNvPr>
              <p:cNvSpPr>
                <a:spLocks noRot="1" noChangeAspect="1" noMove="1" noResize="1" noEditPoints="1" noAdjustHandles="1" noChangeArrowheads="1" noChangeShapeType="1" noTextEdit="1"/>
              </p:cNvSpPr>
              <p:nvPr/>
            </p:nvSpPr>
            <p:spPr>
              <a:xfrm>
                <a:off x="8733553" y="3632621"/>
                <a:ext cx="2728055" cy="584775"/>
              </a:xfrm>
              <a:prstGeom prst="rect">
                <a:avLst/>
              </a:prstGeom>
              <a:blipFill>
                <a:blip r:embed="rId3"/>
                <a:stretch>
                  <a:fillRect l="-5817" t="-12500" b="-3437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99860F1-3EE0-49B4-82C1-D125B2523B9C}"/>
                  </a:ext>
                </a:extLst>
              </p:cNvPr>
              <p:cNvSpPr txBox="1"/>
              <p:nvPr/>
            </p:nvSpPr>
            <p:spPr>
              <a:xfrm>
                <a:off x="898498" y="4345913"/>
                <a:ext cx="4747197" cy="461665"/>
              </a:xfrm>
              <a:prstGeom prst="rect">
                <a:avLst/>
              </a:prstGeom>
              <a:noFill/>
            </p:spPr>
            <p:txBody>
              <a:bodyPr wrap="none" rtlCol="0">
                <a:spAutoFit/>
              </a:bodyPr>
              <a:lstStyle/>
              <a:p>
                <a:r>
                  <a:rPr lang="en-GB" sz="2400" dirty="0">
                    <a:latin typeface="Arial" panose="020B0604020202020204" pitchFamily="34" charset="0"/>
                    <a:cs typeface="Arial" panose="020B0604020202020204" pitchFamily="34" charset="0"/>
                  </a:rPr>
                  <a:t>How much will it cost for 1.5 </a:t>
                </a:r>
                <a14:m>
                  <m:oMath xmlns:m="http://schemas.openxmlformats.org/officeDocument/2006/math">
                    <m:sSup>
                      <m:sSupPr>
                        <m:ctrlPr>
                          <a:rPr lang="en-GB" sz="2400" i="1">
                            <a:latin typeface="Cambria Math" panose="02040503050406030204" pitchFamily="18" charset="0"/>
                          </a:rPr>
                        </m:ctrlPr>
                      </m:sSupPr>
                      <m:e>
                        <m:r>
                          <a:rPr lang="en-GB" sz="2400" i="1">
                            <a:latin typeface="Cambria Math" panose="02040503050406030204" pitchFamily="18" charset="0"/>
                          </a:rPr>
                          <m:t>𝑚</m:t>
                        </m:r>
                      </m:e>
                      <m:sup>
                        <m:r>
                          <a:rPr lang="en-GB" sz="2400" i="1">
                            <a:latin typeface="Cambria Math" panose="02040503050406030204" pitchFamily="18" charset="0"/>
                          </a:rPr>
                          <m:t>2</m:t>
                        </m:r>
                      </m:sup>
                    </m:sSup>
                  </m:oMath>
                </a14:m>
                <a:r>
                  <a:rPr lang="en-GB" sz="2400" dirty="0">
                    <a:latin typeface="Arial" panose="020B0604020202020204" pitchFamily="34" charset="0"/>
                    <a:cs typeface="Arial" panose="020B0604020202020204" pitchFamily="34" charset="0"/>
                  </a:rPr>
                  <a:t>? </a:t>
                </a:r>
              </a:p>
            </p:txBody>
          </p:sp>
        </mc:Choice>
        <mc:Fallback xmlns="">
          <p:sp>
            <p:nvSpPr>
              <p:cNvPr id="11" name="TextBox 10">
                <a:extLst>
                  <a:ext uri="{FF2B5EF4-FFF2-40B4-BE49-F238E27FC236}">
                    <a16:creationId xmlns:a16="http://schemas.microsoft.com/office/drawing/2014/main" id="{E99860F1-3EE0-49B4-82C1-D125B2523B9C}"/>
                  </a:ext>
                </a:extLst>
              </p:cNvPr>
              <p:cNvSpPr txBox="1">
                <a:spLocks noRot="1" noChangeAspect="1" noMove="1" noResize="1" noEditPoints="1" noAdjustHandles="1" noChangeArrowheads="1" noChangeShapeType="1" noTextEdit="1"/>
              </p:cNvSpPr>
              <p:nvPr/>
            </p:nvSpPr>
            <p:spPr>
              <a:xfrm>
                <a:off x="898498" y="4345913"/>
                <a:ext cx="4747197" cy="461665"/>
              </a:xfrm>
              <a:prstGeom prst="rect">
                <a:avLst/>
              </a:prstGeom>
              <a:blipFill>
                <a:blip r:embed="rId6"/>
                <a:stretch>
                  <a:fillRect l="-1926" t="-9211" r="-1027" b="-3026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ECD95168-6D34-40EF-A7B6-32996029D488}"/>
                  </a:ext>
                </a:extLst>
              </p:cNvPr>
              <p:cNvSpPr/>
              <p:nvPr/>
            </p:nvSpPr>
            <p:spPr>
              <a:xfrm>
                <a:off x="898498" y="3884248"/>
                <a:ext cx="4662238" cy="461665"/>
              </a:xfrm>
              <a:prstGeom prst="rect">
                <a:avLst/>
              </a:prstGeom>
            </p:spPr>
            <p:txBody>
              <a:bodyPr wrap="none">
                <a:spAutoFit/>
              </a:bodyPr>
              <a:lstStyle/>
              <a:p>
                <a:r>
                  <a:rPr lang="en-GB" sz="2400" dirty="0">
                    <a:latin typeface="Arial" panose="020B0604020202020204" pitchFamily="34" charset="0"/>
                    <a:cs typeface="Arial" panose="020B0604020202020204" pitchFamily="34" charset="0"/>
                  </a:rPr>
                  <a:t>How much will it cost for 10 </a:t>
                </a:r>
                <a14:m>
                  <m:oMath xmlns:m="http://schemas.openxmlformats.org/officeDocument/2006/math">
                    <m:sSup>
                      <m:sSupPr>
                        <m:ctrlPr>
                          <a:rPr lang="en-GB" sz="2400" i="1">
                            <a:latin typeface="Cambria Math" panose="02040503050406030204" pitchFamily="18" charset="0"/>
                          </a:rPr>
                        </m:ctrlPr>
                      </m:sSupPr>
                      <m:e>
                        <m:r>
                          <a:rPr lang="en-GB" sz="2400" i="1">
                            <a:latin typeface="Cambria Math" panose="02040503050406030204" pitchFamily="18" charset="0"/>
                          </a:rPr>
                          <m:t>𝑚</m:t>
                        </m:r>
                      </m:e>
                      <m:sup>
                        <m:r>
                          <a:rPr lang="en-GB" sz="2400" i="1">
                            <a:latin typeface="Cambria Math" panose="02040503050406030204" pitchFamily="18" charset="0"/>
                          </a:rPr>
                          <m:t>2</m:t>
                        </m:r>
                      </m:sup>
                    </m:sSup>
                  </m:oMath>
                </a14:m>
                <a:r>
                  <a:rPr lang="en-GB" sz="2400" dirty="0">
                    <a:latin typeface="Arial" panose="020B0604020202020204" pitchFamily="34" charset="0"/>
                    <a:cs typeface="Arial" panose="020B0604020202020204" pitchFamily="34" charset="0"/>
                  </a:rPr>
                  <a:t>? </a:t>
                </a:r>
              </a:p>
            </p:txBody>
          </p:sp>
        </mc:Choice>
        <mc:Fallback xmlns="">
          <p:sp>
            <p:nvSpPr>
              <p:cNvPr id="12" name="Rectangle 11">
                <a:extLst>
                  <a:ext uri="{FF2B5EF4-FFF2-40B4-BE49-F238E27FC236}">
                    <a16:creationId xmlns:a16="http://schemas.microsoft.com/office/drawing/2014/main" id="{ECD95168-6D34-40EF-A7B6-32996029D488}"/>
                  </a:ext>
                </a:extLst>
              </p:cNvPr>
              <p:cNvSpPr>
                <a:spLocks noRot="1" noChangeAspect="1" noMove="1" noResize="1" noEditPoints="1" noAdjustHandles="1" noChangeArrowheads="1" noChangeShapeType="1" noTextEdit="1"/>
              </p:cNvSpPr>
              <p:nvPr/>
            </p:nvSpPr>
            <p:spPr>
              <a:xfrm>
                <a:off x="898498" y="3884248"/>
                <a:ext cx="4662238" cy="461665"/>
              </a:xfrm>
              <a:prstGeom prst="rect">
                <a:avLst/>
              </a:prstGeom>
              <a:blipFill>
                <a:blip r:embed="rId7"/>
                <a:stretch>
                  <a:fillRect l="-1961" t="-9211" r="-1046" b="-3026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02F37F4C-74C4-497C-A758-E702021EED8B}"/>
                  </a:ext>
                </a:extLst>
              </p:cNvPr>
              <p:cNvSpPr/>
              <p:nvPr/>
            </p:nvSpPr>
            <p:spPr>
              <a:xfrm>
                <a:off x="898498" y="4807578"/>
                <a:ext cx="4918719" cy="461665"/>
              </a:xfrm>
              <a:prstGeom prst="rect">
                <a:avLst/>
              </a:prstGeom>
            </p:spPr>
            <p:txBody>
              <a:bodyPr wrap="none">
                <a:spAutoFit/>
              </a:bodyPr>
              <a:lstStyle/>
              <a:p>
                <a:r>
                  <a:rPr lang="en-GB" sz="2400" dirty="0">
                    <a:latin typeface="Arial" panose="020B0604020202020204" pitchFamily="34" charset="0"/>
                    <a:cs typeface="Arial" panose="020B0604020202020204" pitchFamily="34" charset="0"/>
                  </a:rPr>
                  <a:t>How much will it cost for 2.36 </a:t>
                </a:r>
                <a14:m>
                  <m:oMath xmlns:m="http://schemas.openxmlformats.org/officeDocument/2006/math">
                    <m:sSup>
                      <m:sSupPr>
                        <m:ctrlPr>
                          <a:rPr lang="en-GB" sz="2400" i="1">
                            <a:latin typeface="Cambria Math" panose="02040503050406030204" pitchFamily="18" charset="0"/>
                          </a:rPr>
                        </m:ctrlPr>
                      </m:sSupPr>
                      <m:e>
                        <m:r>
                          <a:rPr lang="en-GB" sz="2400" i="1">
                            <a:latin typeface="Cambria Math" panose="02040503050406030204" pitchFamily="18" charset="0"/>
                          </a:rPr>
                          <m:t>𝑚</m:t>
                        </m:r>
                      </m:e>
                      <m:sup>
                        <m:r>
                          <a:rPr lang="en-GB" sz="2400" i="1">
                            <a:latin typeface="Cambria Math" panose="02040503050406030204" pitchFamily="18" charset="0"/>
                          </a:rPr>
                          <m:t>2</m:t>
                        </m:r>
                      </m:sup>
                    </m:sSup>
                  </m:oMath>
                </a14:m>
                <a:r>
                  <a:rPr lang="en-GB" sz="2400" dirty="0">
                    <a:latin typeface="Arial" panose="020B0604020202020204" pitchFamily="34" charset="0"/>
                    <a:cs typeface="Arial" panose="020B0604020202020204" pitchFamily="34" charset="0"/>
                  </a:rPr>
                  <a:t>? </a:t>
                </a:r>
              </a:p>
            </p:txBody>
          </p:sp>
        </mc:Choice>
        <mc:Fallback xmlns="">
          <p:sp>
            <p:nvSpPr>
              <p:cNvPr id="13" name="Rectangle 12">
                <a:extLst>
                  <a:ext uri="{FF2B5EF4-FFF2-40B4-BE49-F238E27FC236}">
                    <a16:creationId xmlns:a16="http://schemas.microsoft.com/office/drawing/2014/main" id="{02F37F4C-74C4-497C-A758-E702021EED8B}"/>
                  </a:ext>
                </a:extLst>
              </p:cNvPr>
              <p:cNvSpPr>
                <a:spLocks noRot="1" noChangeAspect="1" noMove="1" noResize="1" noEditPoints="1" noAdjustHandles="1" noChangeArrowheads="1" noChangeShapeType="1" noTextEdit="1"/>
              </p:cNvSpPr>
              <p:nvPr/>
            </p:nvSpPr>
            <p:spPr>
              <a:xfrm>
                <a:off x="898498" y="4807578"/>
                <a:ext cx="4918719" cy="461665"/>
              </a:xfrm>
              <a:prstGeom prst="rect">
                <a:avLst/>
              </a:prstGeom>
              <a:blipFill>
                <a:blip r:embed="rId8"/>
                <a:stretch>
                  <a:fillRect l="-1859" t="-9333" r="-991" b="-32000"/>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D2328BCD-A7DC-4F60-94F8-3891746AEACD}"/>
              </a:ext>
            </a:extLst>
          </p:cNvPr>
          <p:cNvSpPr txBox="1"/>
          <p:nvPr/>
        </p:nvSpPr>
        <p:spPr>
          <a:xfrm>
            <a:off x="898498" y="5396460"/>
            <a:ext cx="10511095" cy="461665"/>
          </a:xfrm>
          <a:prstGeom prst="rect">
            <a:avLst/>
          </a:prstGeom>
          <a:noFill/>
        </p:spPr>
        <p:txBody>
          <a:bodyPr wrap="square" rtlCol="0">
            <a:spAutoFit/>
          </a:bodyPr>
          <a:lstStyle/>
          <a:p>
            <a:r>
              <a:rPr lang="en-GB" sz="2400" b="1" dirty="0">
                <a:solidFill>
                  <a:srgbClr val="C00000"/>
                </a:solidFill>
              </a:rPr>
              <a:t>Cost = Area in metres x Price per square metre</a:t>
            </a:r>
          </a:p>
        </p:txBody>
      </p:sp>
      <p:cxnSp>
        <p:nvCxnSpPr>
          <p:cNvPr id="17" name="Straight Arrow Connector 16">
            <a:extLst>
              <a:ext uri="{FF2B5EF4-FFF2-40B4-BE49-F238E27FC236}">
                <a16:creationId xmlns:a16="http://schemas.microsoft.com/office/drawing/2014/main" id="{335727A8-6477-4D63-AA8C-FF31156FCB81}"/>
              </a:ext>
            </a:extLst>
          </p:cNvPr>
          <p:cNvCxnSpPr>
            <a:cxnSpLocks/>
          </p:cNvCxnSpPr>
          <p:nvPr/>
        </p:nvCxnSpPr>
        <p:spPr>
          <a:xfrm>
            <a:off x="898498" y="769950"/>
            <a:ext cx="4018069"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D8856C-3AF4-4E01-BE0A-3C0EAB17D47B}"/>
              </a:ext>
            </a:extLst>
          </p:cNvPr>
          <p:cNvSpPr txBox="1"/>
          <p:nvPr/>
        </p:nvSpPr>
        <p:spPr>
          <a:xfrm>
            <a:off x="2142169" y="221516"/>
            <a:ext cx="2408567" cy="568664"/>
          </a:xfrm>
          <a:prstGeom prst="rect">
            <a:avLst/>
          </a:prstGeom>
          <a:noFill/>
        </p:spPr>
        <p:txBody>
          <a:bodyPr wrap="none" rtlCol="0">
            <a:spAutoFit/>
          </a:bodyPr>
          <a:lstStyle/>
          <a:p>
            <a:r>
              <a:rPr lang="en-GB" b="1" dirty="0"/>
              <a:t>3200 mm</a:t>
            </a:r>
          </a:p>
        </p:txBody>
      </p:sp>
      <p:cxnSp>
        <p:nvCxnSpPr>
          <p:cNvPr id="19" name="Straight Arrow Connector 18">
            <a:extLst>
              <a:ext uri="{FF2B5EF4-FFF2-40B4-BE49-F238E27FC236}">
                <a16:creationId xmlns:a16="http://schemas.microsoft.com/office/drawing/2014/main" id="{115B1538-CAE1-4D4C-9D9C-F7BB96042700}"/>
              </a:ext>
            </a:extLst>
          </p:cNvPr>
          <p:cNvCxnSpPr>
            <a:cxnSpLocks/>
          </p:cNvCxnSpPr>
          <p:nvPr/>
        </p:nvCxnSpPr>
        <p:spPr>
          <a:xfrm flipV="1">
            <a:off x="5034210" y="864329"/>
            <a:ext cx="0" cy="275907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1646C2-4B4E-4235-BEF1-9CD8B3A67105}"/>
              </a:ext>
            </a:extLst>
          </p:cNvPr>
          <p:cNvSpPr txBox="1"/>
          <p:nvPr/>
        </p:nvSpPr>
        <p:spPr>
          <a:xfrm>
            <a:off x="5238448" y="2427494"/>
            <a:ext cx="1197764" cy="369332"/>
          </a:xfrm>
          <a:prstGeom prst="rect">
            <a:avLst/>
          </a:prstGeom>
          <a:noFill/>
        </p:spPr>
        <p:txBody>
          <a:bodyPr wrap="none" rtlCol="0">
            <a:spAutoFit/>
          </a:bodyPr>
          <a:lstStyle/>
          <a:p>
            <a:r>
              <a:rPr lang="en-GB" b="1" dirty="0"/>
              <a:t>1800 mm</a:t>
            </a:r>
          </a:p>
        </p:txBody>
      </p:sp>
      <p:pic>
        <p:nvPicPr>
          <p:cNvPr id="3" name="Picture 2">
            <a:extLst>
              <a:ext uri="{FF2B5EF4-FFF2-40B4-BE49-F238E27FC236}">
                <a16:creationId xmlns:a16="http://schemas.microsoft.com/office/drawing/2014/main" id="{B11C1213-C99A-4FDC-A152-D7D6FB8BF37E}"/>
              </a:ext>
            </a:extLst>
          </p:cNvPr>
          <p:cNvPicPr>
            <a:picLocks noChangeAspect="1"/>
          </p:cNvPicPr>
          <p:nvPr/>
        </p:nvPicPr>
        <p:blipFill>
          <a:blip r:embed="rId9"/>
          <a:stretch>
            <a:fillRect/>
          </a:stretch>
        </p:blipFill>
        <p:spPr>
          <a:xfrm>
            <a:off x="898498" y="864328"/>
            <a:ext cx="4018068" cy="2759073"/>
          </a:xfrm>
          <a:prstGeom prst="rect">
            <a:avLst/>
          </a:prstGeom>
        </p:spPr>
      </p:pic>
      <p:sp>
        <p:nvSpPr>
          <p:cNvPr id="21" name="TextBox 20">
            <a:extLst>
              <a:ext uri="{FF2B5EF4-FFF2-40B4-BE49-F238E27FC236}">
                <a16:creationId xmlns:a16="http://schemas.microsoft.com/office/drawing/2014/main" id="{FF5C9B9A-4ABF-4280-AABF-35B54B5E7382}"/>
              </a:ext>
            </a:extLst>
          </p:cNvPr>
          <p:cNvSpPr txBox="1"/>
          <p:nvPr/>
        </p:nvSpPr>
        <p:spPr>
          <a:xfrm>
            <a:off x="6436212" y="640592"/>
            <a:ext cx="5273175" cy="584775"/>
          </a:xfrm>
          <a:prstGeom prst="rect">
            <a:avLst/>
          </a:prstGeom>
          <a:noFill/>
        </p:spPr>
        <p:txBody>
          <a:bodyPr wrap="none" rtlCol="0">
            <a:spAutoFit/>
          </a:bodyPr>
          <a:lstStyle/>
          <a:p>
            <a:r>
              <a:rPr lang="en-GB" sz="3200" b="1" dirty="0"/>
              <a:t>Steel Grey Aligato Granite</a:t>
            </a:r>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ED29B8EA-6331-4ED3-AEDE-8EB2B3EBE6C9}"/>
                  </a:ext>
                </a:extLst>
              </p:cNvPr>
              <p:cNvSpPr/>
              <p:nvPr/>
            </p:nvSpPr>
            <p:spPr>
              <a:xfrm>
                <a:off x="8570255" y="1422271"/>
                <a:ext cx="3320272" cy="1077218"/>
              </a:xfrm>
              <a:prstGeom prst="rect">
                <a:avLst/>
              </a:prstGeom>
            </p:spPr>
            <p:txBody>
              <a:bodyPr wrap="square">
                <a:spAutoFit/>
              </a:bodyPr>
              <a:lstStyle/>
              <a:p>
                <a:r>
                  <a:rPr lang="en-GB" sz="3200" dirty="0">
                    <a:latin typeface="Nunito Sans"/>
                  </a:rPr>
                  <a:t>£400/sq. metre</a:t>
                </a:r>
              </a:p>
              <a:p>
                <a:r>
                  <a:rPr lang="en-GB" sz="3200" dirty="0">
                    <a:latin typeface="Nunito Sans"/>
                  </a:rPr>
                  <a:t>£400 for 1</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22" name="Rectangle 21">
                <a:extLst>
                  <a:ext uri="{FF2B5EF4-FFF2-40B4-BE49-F238E27FC236}">
                    <a16:creationId xmlns:a16="http://schemas.microsoft.com/office/drawing/2014/main" id="{ED29B8EA-6331-4ED3-AEDE-8EB2B3EBE6C9}"/>
                  </a:ext>
                </a:extLst>
              </p:cNvPr>
              <p:cNvSpPr>
                <a:spLocks noRot="1" noChangeAspect="1" noMove="1" noResize="1" noEditPoints="1" noAdjustHandles="1" noChangeArrowheads="1" noChangeShapeType="1" noTextEdit="1"/>
              </p:cNvSpPr>
              <p:nvPr/>
            </p:nvSpPr>
            <p:spPr>
              <a:xfrm>
                <a:off x="8570255" y="1422271"/>
                <a:ext cx="3320272" cy="1077218"/>
              </a:xfrm>
              <a:prstGeom prst="rect">
                <a:avLst/>
              </a:prstGeom>
              <a:blipFill>
                <a:blip r:embed="rId10"/>
                <a:stretch>
                  <a:fillRect l="-4771" t="-7345" b="-1807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5F87CC81-62D1-44E3-8D5E-3BF919A69A75}"/>
                  </a:ext>
                </a:extLst>
              </p:cNvPr>
              <p:cNvSpPr/>
              <p:nvPr/>
            </p:nvSpPr>
            <p:spPr>
              <a:xfrm>
                <a:off x="5774952" y="3884247"/>
                <a:ext cx="2520034" cy="461665"/>
              </a:xfrm>
              <a:prstGeom prst="rect">
                <a:avLst/>
              </a:prstGeom>
            </p:spPr>
            <p:txBody>
              <a:bodyPr wrap="square">
                <a:spAutoFit/>
              </a:bodyPr>
              <a:lstStyle/>
              <a:p>
                <a:r>
                  <a:rPr lang="en-GB" sz="2400" dirty="0">
                    <a:solidFill>
                      <a:srgbClr val="FF0000"/>
                    </a:solidFill>
                    <a:latin typeface="Nunito Sans"/>
                  </a:rPr>
                  <a:t>£4000 for </a:t>
                </a:r>
                <a14:m>
                  <m:oMath xmlns:m="http://schemas.openxmlformats.org/officeDocument/2006/math">
                    <m:r>
                      <a:rPr lang="en-GB" sz="2400" b="0" i="0" smtClean="0">
                        <a:solidFill>
                          <a:srgbClr val="FF0000"/>
                        </a:solidFill>
                        <a:latin typeface="Cambria Math" panose="02040503050406030204" pitchFamily="18" charset="0"/>
                      </a:rPr>
                      <m:t>10</m:t>
                    </m:r>
                    <m:r>
                      <a:rPr lang="en-GB" sz="2400">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𝑚</m:t>
                        </m:r>
                      </m:e>
                      <m:sup>
                        <m:r>
                          <a:rPr lang="en-GB" sz="2400" i="1">
                            <a:solidFill>
                              <a:srgbClr val="FF0000"/>
                            </a:solidFill>
                            <a:latin typeface="Cambria Math" panose="02040503050406030204" pitchFamily="18" charset="0"/>
                          </a:rPr>
                          <m:t>2</m:t>
                        </m:r>
                      </m:sup>
                    </m:sSup>
                  </m:oMath>
                </a14:m>
                <a:endParaRPr lang="en-GB" sz="2400" dirty="0">
                  <a:solidFill>
                    <a:srgbClr val="FF0000"/>
                  </a:solidFill>
                </a:endParaRPr>
              </a:p>
            </p:txBody>
          </p:sp>
        </mc:Choice>
        <mc:Fallback xmlns="">
          <p:sp>
            <p:nvSpPr>
              <p:cNvPr id="15" name="Rectangle 14">
                <a:extLst>
                  <a:ext uri="{FF2B5EF4-FFF2-40B4-BE49-F238E27FC236}">
                    <a16:creationId xmlns:a16="http://schemas.microsoft.com/office/drawing/2014/main" id="{5F87CC81-62D1-44E3-8D5E-3BF919A69A75}"/>
                  </a:ext>
                </a:extLst>
              </p:cNvPr>
              <p:cNvSpPr>
                <a:spLocks noRot="1" noChangeAspect="1" noMove="1" noResize="1" noEditPoints="1" noAdjustHandles="1" noChangeArrowheads="1" noChangeShapeType="1" noTextEdit="1"/>
              </p:cNvSpPr>
              <p:nvPr/>
            </p:nvSpPr>
            <p:spPr>
              <a:xfrm>
                <a:off x="5774952" y="3884247"/>
                <a:ext cx="2520034" cy="461665"/>
              </a:xfrm>
              <a:prstGeom prst="rect">
                <a:avLst/>
              </a:prstGeom>
              <a:blipFill>
                <a:blip r:embed="rId11"/>
                <a:stretch>
                  <a:fillRect l="-3623" t="-10526" b="-28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4FE1796C-25EE-43FF-9B02-E86A0A6C6448}"/>
                  </a:ext>
                </a:extLst>
              </p:cNvPr>
              <p:cNvSpPr/>
              <p:nvPr/>
            </p:nvSpPr>
            <p:spPr>
              <a:xfrm>
                <a:off x="5689993" y="4345912"/>
                <a:ext cx="2520034" cy="461665"/>
              </a:xfrm>
              <a:prstGeom prst="rect">
                <a:avLst/>
              </a:prstGeom>
            </p:spPr>
            <p:txBody>
              <a:bodyPr wrap="square">
                <a:spAutoFit/>
              </a:bodyPr>
              <a:lstStyle/>
              <a:p>
                <a:r>
                  <a:rPr lang="en-GB" sz="2400" dirty="0">
                    <a:solidFill>
                      <a:srgbClr val="FF0000"/>
                    </a:solidFill>
                    <a:latin typeface="Nunito Sans"/>
                  </a:rPr>
                  <a:t>£600 for </a:t>
                </a:r>
                <a14:m>
                  <m:oMath xmlns:m="http://schemas.openxmlformats.org/officeDocument/2006/math">
                    <m:r>
                      <a:rPr lang="en-GB" sz="2400" b="0" i="0" smtClean="0">
                        <a:solidFill>
                          <a:srgbClr val="FF0000"/>
                        </a:solidFill>
                        <a:latin typeface="Cambria Math" panose="02040503050406030204" pitchFamily="18" charset="0"/>
                      </a:rPr>
                      <m:t>1.5</m:t>
                    </m:r>
                    <m:r>
                      <a:rPr lang="en-GB" sz="2400">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𝑚</m:t>
                        </m:r>
                      </m:e>
                      <m:sup>
                        <m:r>
                          <a:rPr lang="en-GB" sz="2400" i="1">
                            <a:solidFill>
                              <a:srgbClr val="FF0000"/>
                            </a:solidFill>
                            <a:latin typeface="Cambria Math" panose="02040503050406030204" pitchFamily="18" charset="0"/>
                          </a:rPr>
                          <m:t>2</m:t>
                        </m:r>
                      </m:sup>
                    </m:sSup>
                  </m:oMath>
                </a14:m>
                <a:endParaRPr lang="en-GB" sz="2400" dirty="0">
                  <a:solidFill>
                    <a:srgbClr val="FF0000"/>
                  </a:solidFill>
                </a:endParaRPr>
              </a:p>
            </p:txBody>
          </p:sp>
        </mc:Choice>
        <mc:Fallback xmlns="">
          <p:sp>
            <p:nvSpPr>
              <p:cNvPr id="16" name="Rectangle 15">
                <a:extLst>
                  <a:ext uri="{FF2B5EF4-FFF2-40B4-BE49-F238E27FC236}">
                    <a16:creationId xmlns:a16="http://schemas.microsoft.com/office/drawing/2014/main" id="{4FE1796C-25EE-43FF-9B02-E86A0A6C6448}"/>
                  </a:ext>
                </a:extLst>
              </p:cNvPr>
              <p:cNvSpPr>
                <a:spLocks noRot="1" noChangeAspect="1" noMove="1" noResize="1" noEditPoints="1" noAdjustHandles="1" noChangeArrowheads="1" noChangeShapeType="1" noTextEdit="1"/>
              </p:cNvSpPr>
              <p:nvPr/>
            </p:nvSpPr>
            <p:spPr>
              <a:xfrm>
                <a:off x="5689993" y="4345912"/>
                <a:ext cx="2520034" cy="461665"/>
              </a:xfrm>
              <a:prstGeom prst="rect">
                <a:avLst/>
              </a:prstGeom>
              <a:blipFill>
                <a:blip r:embed="rId12"/>
                <a:stretch>
                  <a:fillRect l="-3623" t="-10526" b="-28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39A77CC9-77DC-427D-9707-03A37B7CF523}"/>
                  </a:ext>
                </a:extLst>
              </p:cNvPr>
              <p:cNvSpPr/>
              <p:nvPr/>
            </p:nvSpPr>
            <p:spPr>
              <a:xfrm>
                <a:off x="5738913" y="4833147"/>
                <a:ext cx="2520034" cy="461665"/>
              </a:xfrm>
              <a:prstGeom prst="rect">
                <a:avLst/>
              </a:prstGeom>
            </p:spPr>
            <p:txBody>
              <a:bodyPr wrap="square">
                <a:spAutoFit/>
              </a:bodyPr>
              <a:lstStyle/>
              <a:p>
                <a:r>
                  <a:rPr lang="en-GB" sz="2400" dirty="0">
                    <a:solidFill>
                      <a:srgbClr val="FF0000"/>
                    </a:solidFill>
                    <a:latin typeface="Nunito Sans"/>
                  </a:rPr>
                  <a:t>£944 for </a:t>
                </a:r>
                <a14:m>
                  <m:oMath xmlns:m="http://schemas.openxmlformats.org/officeDocument/2006/math">
                    <m:r>
                      <a:rPr lang="en-GB" sz="2400" b="0" i="0" smtClean="0">
                        <a:solidFill>
                          <a:srgbClr val="FF0000"/>
                        </a:solidFill>
                        <a:latin typeface="Cambria Math" panose="02040503050406030204" pitchFamily="18" charset="0"/>
                      </a:rPr>
                      <m:t>2.36</m:t>
                    </m:r>
                    <m:r>
                      <a:rPr lang="en-GB" sz="2400">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𝑚</m:t>
                        </m:r>
                      </m:e>
                      <m:sup>
                        <m:r>
                          <a:rPr lang="en-GB" sz="2400" i="1">
                            <a:solidFill>
                              <a:srgbClr val="FF0000"/>
                            </a:solidFill>
                            <a:latin typeface="Cambria Math" panose="02040503050406030204" pitchFamily="18" charset="0"/>
                          </a:rPr>
                          <m:t>2</m:t>
                        </m:r>
                      </m:sup>
                    </m:sSup>
                  </m:oMath>
                </a14:m>
                <a:endParaRPr lang="en-GB" sz="2400" dirty="0">
                  <a:solidFill>
                    <a:srgbClr val="FF0000"/>
                  </a:solidFill>
                </a:endParaRPr>
              </a:p>
            </p:txBody>
          </p:sp>
        </mc:Choice>
        <mc:Fallback xmlns="">
          <p:sp>
            <p:nvSpPr>
              <p:cNvPr id="23" name="Rectangle 22">
                <a:extLst>
                  <a:ext uri="{FF2B5EF4-FFF2-40B4-BE49-F238E27FC236}">
                    <a16:creationId xmlns:a16="http://schemas.microsoft.com/office/drawing/2014/main" id="{39A77CC9-77DC-427D-9707-03A37B7CF523}"/>
                  </a:ext>
                </a:extLst>
              </p:cNvPr>
              <p:cNvSpPr>
                <a:spLocks noRot="1" noChangeAspect="1" noMove="1" noResize="1" noEditPoints="1" noAdjustHandles="1" noChangeArrowheads="1" noChangeShapeType="1" noTextEdit="1"/>
              </p:cNvSpPr>
              <p:nvPr/>
            </p:nvSpPr>
            <p:spPr>
              <a:xfrm>
                <a:off x="5738913" y="4833147"/>
                <a:ext cx="2520034" cy="461665"/>
              </a:xfrm>
              <a:prstGeom prst="rect">
                <a:avLst/>
              </a:prstGeom>
              <a:blipFill>
                <a:blip r:embed="rId13"/>
                <a:stretch>
                  <a:fillRect l="-3623" t="-10526" b="-28947"/>
                </a:stretch>
              </a:blipFill>
            </p:spPr>
            <p:txBody>
              <a:bodyPr/>
              <a:lstStyle/>
              <a:p>
                <a:r>
                  <a:rPr lang="en-GB">
                    <a:noFill/>
                  </a:rPr>
                  <a:t> </a:t>
                </a:r>
              </a:p>
            </p:txBody>
          </p:sp>
        </mc:Fallback>
      </mc:AlternateContent>
    </p:spTree>
    <p:extLst>
      <p:ext uri="{BB962C8B-B14F-4D97-AF65-F5344CB8AC3E}">
        <p14:creationId xmlns:p14="http://schemas.microsoft.com/office/powerpoint/2010/main" val="3649411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12" grpId="0"/>
      <p:bldP spid="13" grpId="0"/>
      <p:bldP spid="14" grpId="0"/>
      <p:bldP spid="22" grpId="0"/>
      <p:bldP spid="15" grpId="0"/>
      <p:bldP spid="16" grpId="0"/>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08988E8-0E9C-45DE-9276-E264EBABA497}"/>
              </a:ext>
            </a:extLst>
          </p:cNvPr>
          <p:cNvCxnSpPr/>
          <p:nvPr/>
        </p:nvCxnSpPr>
        <p:spPr>
          <a:xfrm>
            <a:off x="5727589" y="56954"/>
            <a:ext cx="0" cy="5922498"/>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AB7FCAC-321C-49E1-BF98-9A3610F0A843}"/>
              </a:ext>
            </a:extLst>
          </p:cNvPr>
          <p:cNvSpPr txBox="1"/>
          <p:nvPr/>
        </p:nvSpPr>
        <p:spPr>
          <a:xfrm>
            <a:off x="400741" y="56954"/>
            <a:ext cx="1778051" cy="523220"/>
          </a:xfrm>
          <a:prstGeom prst="rect">
            <a:avLst/>
          </a:prstGeom>
          <a:noFill/>
        </p:spPr>
        <p:txBody>
          <a:bodyPr wrap="none" rtlCol="0">
            <a:spAutoFit/>
          </a:bodyPr>
          <a:lstStyle/>
          <a:p>
            <a:r>
              <a:rPr lang="en-GB" sz="2800" b="1" u="sng" dirty="0"/>
              <a:t>Method 1</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8974D36-3B02-45BA-A8EF-566809972F7E}"/>
                  </a:ext>
                </a:extLst>
              </p:cNvPr>
              <p:cNvSpPr txBox="1"/>
              <p:nvPr/>
            </p:nvSpPr>
            <p:spPr>
              <a:xfrm>
                <a:off x="400741" y="746918"/>
                <a:ext cx="4870885" cy="5262979"/>
              </a:xfrm>
              <a:prstGeom prst="rect">
                <a:avLst/>
              </a:prstGeom>
              <a:noFill/>
            </p:spPr>
            <p:txBody>
              <a:bodyPr wrap="none" rtlCol="0">
                <a:spAutoFit/>
              </a:bodyPr>
              <a:lstStyle/>
              <a:p>
                <a:r>
                  <a:rPr lang="en-GB" sz="2400" dirty="0"/>
                  <a:t>Work out the area of one slab in </a:t>
                </a:r>
                <a14:m>
                  <m:oMath xmlns:m="http://schemas.openxmlformats.org/officeDocument/2006/math">
                    <m:sSup>
                      <m:sSupPr>
                        <m:ctrlPr>
                          <a:rPr lang="en-GB" sz="2400" i="1" smtClean="0">
                            <a:latin typeface="Cambria Math" panose="02040503050406030204" pitchFamily="18" charset="0"/>
                          </a:rPr>
                        </m:ctrlPr>
                      </m:sSupPr>
                      <m:e>
                        <m:r>
                          <a:rPr lang="en-GB" sz="2400" b="0" i="1" smtClean="0">
                            <a:latin typeface="Cambria Math" panose="02040503050406030204" pitchFamily="18" charset="0"/>
                          </a:rPr>
                          <m:t>𝑚</m:t>
                        </m:r>
                      </m:e>
                      <m:sup>
                        <m:r>
                          <a:rPr lang="en-GB" sz="2400" b="0" i="1" smtClean="0">
                            <a:latin typeface="Cambria Math" panose="02040503050406030204" pitchFamily="18" charset="0"/>
                          </a:rPr>
                          <m:t>2</m:t>
                        </m:r>
                      </m:sup>
                    </m:sSup>
                  </m:oMath>
                </a14:m>
                <a:endParaRPr lang="en-GB" sz="2400" dirty="0"/>
              </a:p>
              <a:p>
                <a:endParaRPr lang="en-GB" sz="2400" dirty="0"/>
              </a:p>
              <a:p>
                <a:endParaRPr lang="en-GB" sz="2400" dirty="0"/>
              </a:p>
              <a:p>
                <a:endParaRPr lang="en-GB" sz="2400" dirty="0"/>
              </a:p>
              <a:p>
                <a:endParaRPr lang="en-GB" sz="2400" dirty="0"/>
              </a:p>
              <a:p>
                <a:endParaRPr lang="en-GB" sz="2400" dirty="0"/>
              </a:p>
              <a:p>
                <a:r>
                  <a:rPr lang="en-GB" sz="2400" dirty="0"/>
                  <a:t>Area is 3200 x 1800 = 5760000 </a:t>
                </a:r>
                <a14:m>
                  <m:oMath xmlns:m="http://schemas.openxmlformats.org/officeDocument/2006/math">
                    <m:sSup>
                      <m:sSupPr>
                        <m:ctrlPr>
                          <a:rPr lang="en-GB" sz="2400" i="1">
                            <a:latin typeface="Cambria Math" panose="02040503050406030204" pitchFamily="18" charset="0"/>
                          </a:rPr>
                        </m:ctrlPr>
                      </m:sSupPr>
                      <m:e>
                        <m:r>
                          <a:rPr lang="en-GB" sz="2400" i="1">
                            <a:latin typeface="Cambria Math" panose="02040503050406030204" pitchFamily="18" charset="0"/>
                          </a:rPr>
                          <m:t>𝑚</m:t>
                        </m:r>
                        <m:r>
                          <a:rPr lang="en-GB" sz="2400" b="0" i="1" smtClean="0">
                            <a:latin typeface="Cambria Math" panose="02040503050406030204" pitchFamily="18" charset="0"/>
                          </a:rPr>
                          <m:t>𝑚</m:t>
                        </m:r>
                      </m:e>
                      <m:sup>
                        <m:r>
                          <a:rPr lang="en-GB" sz="2400" i="1">
                            <a:latin typeface="Cambria Math" panose="02040503050406030204" pitchFamily="18" charset="0"/>
                          </a:rPr>
                          <m:t>2</m:t>
                        </m:r>
                      </m:sup>
                    </m:sSup>
                  </m:oMath>
                </a14:m>
                <a:endParaRPr lang="en-GB" sz="2400" dirty="0"/>
              </a:p>
              <a:p>
                <a:endParaRPr lang="en-GB" sz="2400" dirty="0"/>
              </a:p>
              <a:p>
                <a:endParaRPr lang="en-GB" sz="2400" dirty="0"/>
              </a:p>
              <a:p>
                <a:endParaRPr lang="en-GB" sz="2400" dirty="0"/>
              </a:p>
              <a:p>
                <a:endParaRPr lang="en-GB" sz="2400" dirty="0"/>
              </a:p>
              <a:p>
                <a:r>
                  <a:rPr lang="en-GB" sz="2400" dirty="0"/>
                  <a:t>5760000 </a:t>
                </a:r>
                <a14:m>
                  <m:oMath xmlns:m="http://schemas.openxmlformats.org/officeDocument/2006/math">
                    <m:r>
                      <a:rPr lang="en-GB" sz="2400" i="1" smtClean="0">
                        <a:latin typeface="Cambria Math" panose="02040503050406030204" pitchFamily="18" charset="0"/>
                        <a:ea typeface="Cambria Math" panose="02040503050406030204" pitchFamily="18" charset="0"/>
                      </a:rPr>
                      <m:t>÷</m:t>
                    </m:r>
                    <m:sSup>
                      <m:sSupPr>
                        <m:ctrlPr>
                          <a:rPr lang="en-GB" sz="2400" i="1" smtClean="0">
                            <a:latin typeface="Cambria Math" panose="02040503050406030204" pitchFamily="18" charset="0"/>
                            <a:ea typeface="Cambria Math" panose="02040503050406030204" pitchFamily="18" charset="0"/>
                          </a:rPr>
                        </m:ctrlPr>
                      </m:sSupPr>
                      <m:e>
                        <m:r>
                          <a:rPr lang="en-GB" sz="2400" b="0" i="1" smtClean="0">
                            <a:latin typeface="Cambria Math" panose="02040503050406030204" pitchFamily="18" charset="0"/>
                            <a:ea typeface="Cambria Math" panose="02040503050406030204" pitchFamily="18" charset="0"/>
                          </a:rPr>
                          <m:t>10</m:t>
                        </m:r>
                      </m:e>
                      <m:sup>
                        <m:r>
                          <a:rPr lang="en-GB" sz="2400" b="0" i="1" smtClean="0">
                            <a:latin typeface="Cambria Math" panose="02040503050406030204" pitchFamily="18" charset="0"/>
                            <a:ea typeface="Cambria Math" panose="02040503050406030204" pitchFamily="18" charset="0"/>
                          </a:rPr>
                          <m:t>2</m:t>
                        </m:r>
                      </m:sup>
                    </m:sSup>
                    <m:r>
                      <a:rPr lang="en-GB" sz="2400" b="0" i="1" smtClean="0">
                        <a:latin typeface="Cambria Math" panose="02040503050406030204" pitchFamily="18" charset="0"/>
                        <a:ea typeface="Cambria Math" panose="02040503050406030204" pitchFamily="18" charset="0"/>
                      </a:rPr>
                      <m:t> </m:t>
                    </m:r>
                    <m:r>
                      <a:rPr lang="en-GB" sz="2400" i="1">
                        <a:latin typeface="Cambria Math" panose="02040503050406030204" pitchFamily="18" charset="0"/>
                        <a:ea typeface="Cambria Math" panose="02040503050406030204" pitchFamily="18" charset="0"/>
                      </a:rPr>
                      <m:t>÷</m:t>
                    </m:r>
                    <m:sSup>
                      <m:sSupPr>
                        <m:ctrlPr>
                          <a:rPr lang="en-GB" sz="2400" i="1">
                            <a:latin typeface="Cambria Math" panose="02040503050406030204" pitchFamily="18" charset="0"/>
                            <a:ea typeface="Cambria Math" panose="02040503050406030204" pitchFamily="18" charset="0"/>
                          </a:rPr>
                        </m:ctrlPr>
                      </m:sSupPr>
                      <m:e>
                        <m:r>
                          <a:rPr lang="en-GB" sz="2400" i="1">
                            <a:latin typeface="Cambria Math" panose="02040503050406030204" pitchFamily="18" charset="0"/>
                            <a:ea typeface="Cambria Math" panose="02040503050406030204" pitchFamily="18" charset="0"/>
                          </a:rPr>
                          <m:t>1</m:t>
                        </m:r>
                        <m:r>
                          <a:rPr lang="en-GB" sz="2400" b="0" i="1" smtClean="0">
                            <a:latin typeface="Cambria Math" panose="02040503050406030204" pitchFamily="18" charset="0"/>
                            <a:ea typeface="Cambria Math" panose="02040503050406030204" pitchFamily="18" charset="0"/>
                          </a:rPr>
                          <m:t>0</m:t>
                        </m:r>
                        <m:r>
                          <a:rPr lang="en-GB" sz="2400" i="1">
                            <a:latin typeface="Cambria Math" panose="02040503050406030204" pitchFamily="18" charset="0"/>
                            <a:ea typeface="Cambria Math" panose="02040503050406030204" pitchFamily="18" charset="0"/>
                          </a:rPr>
                          <m:t>0</m:t>
                        </m:r>
                      </m:e>
                      <m:sup>
                        <m:r>
                          <a:rPr lang="en-GB" sz="2400" i="1">
                            <a:latin typeface="Cambria Math" panose="02040503050406030204" pitchFamily="18" charset="0"/>
                            <a:ea typeface="Cambria Math" panose="02040503050406030204" pitchFamily="18" charset="0"/>
                          </a:rPr>
                          <m:t>2</m:t>
                        </m:r>
                      </m:sup>
                    </m:sSup>
                  </m:oMath>
                </a14:m>
                <a:r>
                  <a:rPr lang="en-GB" sz="2400" dirty="0"/>
                  <a:t> = 5.76 </a:t>
                </a:r>
                <a14:m>
                  <m:oMath xmlns:m="http://schemas.openxmlformats.org/officeDocument/2006/math">
                    <m:sSup>
                      <m:sSupPr>
                        <m:ctrlPr>
                          <a:rPr lang="en-GB" sz="2400" i="1">
                            <a:latin typeface="Cambria Math" panose="02040503050406030204" pitchFamily="18" charset="0"/>
                          </a:rPr>
                        </m:ctrlPr>
                      </m:sSupPr>
                      <m:e>
                        <m:r>
                          <a:rPr lang="en-GB" sz="2400" i="1">
                            <a:latin typeface="Cambria Math" panose="02040503050406030204" pitchFamily="18" charset="0"/>
                          </a:rPr>
                          <m:t>𝑚</m:t>
                        </m:r>
                      </m:e>
                      <m:sup>
                        <m:r>
                          <a:rPr lang="en-GB" sz="2400" i="1">
                            <a:latin typeface="Cambria Math" panose="02040503050406030204" pitchFamily="18" charset="0"/>
                          </a:rPr>
                          <m:t>2</m:t>
                        </m:r>
                      </m:sup>
                    </m:sSup>
                  </m:oMath>
                </a14:m>
                <a:r>
                  <a:rPr lang="en-GB" sz="2400" dirty="0"/>
                  <a:t>  </a:t>
                </a:r>
              </a:p>
              <a:p>
                <a:endParaRPr lang="en-GB" sz="2400" dirty="0"/>
              </a:p>
              <a:p>
                <a:r>
                  <a:rPr lang="en-GB" sz="2400" dirty="0"/>
                  <a:t>Cost is 5.76 x </a:t>
                </a:r>
                <a:r>
                  <a:rPr lang="en-GB" sz="2400" b="1" dirty="0">
                    <a:solidFill>
                      <a:srgbClr val="C00000"/>
                    </a:solidFill>
                  </a:rPr>
                  <a:t>400</a:t>
                </a:r>
                <a:r>
                  <a:rPr lang="en-GB" sz="2400" dirty="0"/>
                  <a:t> = £2304.00</a:t>
                </a:r>
              </a:p>
            </p:txBody>
          </p:sp>
        </mc:Choice>
        <mc:Fallback xmlns="">
          <p:sp>
            <p:nvSpPr>
              <p:cNvPr id="5" name="TextBox 4">
                <a:extLst>
                  <a:ext uri="{FF2B5EF4-FFF2-40B4-BE49-F238E27FC236}">
                    <a16:creationId xmlns:a16="http://schemas.microsoft.com/office/drawing/2014/main" id="{98974D36-3B02-45BA-A8EF-566809972F7E}"/>
                  </a:ext>
                </a:extLst>
              </p:cNvPr>
              <p:cNvSpPr txBox="1">
                <a:spLocks noRot="1" noChangeAspect="1" noMove="1" noResize="1" noEditPoints="1" noAdjustHandles="1" noChangeArrowheads="1" noChangeShapeType="1" noTextEdit="1"/>
              </p:cNvSpPr>
              <p:nvPr/>
            </p:nvSpPr>
            <p:spPr>
              <a:xfrm>
                <a:off x="400741" y="746918"/>
                <a:ext cx="4870885" cy="5262979"/>
              </a:xfrm>
              <a:prstGeom prst="rect">
                <a:avLst/>
              </a:prstGeom>
              <a:blipFill>
                <a:blip r:embed="rId2"/>
                <a:stretch>
                  <a:fillRect l="-2003" t="-927" b="-1738"/>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960E6BFF-4D02-4143-85E1-9E26CF419060}"/>
              </a:ext>
            </a:extLst>
          </p:cNvPr>
          <p:cNvPicPr>
            <a:picLocks noChangeAspect="1"/>
          </p:cNvPicPr>
          <p:nvPr/>
        </p:nvPicPr>
        <p:blipFill>
          <a:blip r:embed="rId3"/>
          <a:stretch>
            <a:fillRect/>
          </a:stretch>
        </p:blipFill>
        <p:spPr>
          <a:xfrm>
            <a:off x="1507970" y="3551930"/>
            <a:ext cx="2555052" cy="1101316"/>
          </a:xfrm>
          <a:prstGeom prst="rect">
            <a:avLst/>
          </a:prstGeom>
        </p:spPr>
      </p:pic>
      <p:sp>
        <p:nvSpPr>
          <p:cNvPr id="7" name="TextBox 6">
            <a:extLst>
              <a:ext uri="{FF2B5EF4-FFF2-40B4-BE49-F238E27FC236}">
                <a16:creationId xmlns:a16="http://schemas.microsoft.com/office/drawing/2014/main" id="{76BC30B6-B278-4E2D-8A36-7A18DC2381BB}"/>
              </a:ext>
            </a:extLst>
          </p:cNvPr>
          <p:cNvSpPr txBox="1"/>
          <p:nvPr/>
        </p:nvSpPr>
        <p:spPr>
          <a:xfrm>
            <a:off x="5999455" y="0"/>
            <a:ext cx="1778051" cy="523220"/>
          </a:xfrm>
          <a:prstGeom prst="rect">
            <a:avLst/>
          </a:prstGeom>
          <a:noFill/>
        </p:spPr>
        <p:txBody>
          <a:bodyPr wrap="none" rtlCol="0">
            <a:spAutoFit/>
          </a:bodyPr>
          <a:lstStyle/>
          <a:p>
            <a:r>
              <a:rPr lang="en-GB" sz="2800" b="1" u="sng" dirty="0"/>
              <a:t>Method 2</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D2260E2-3EB1-470A-BD31-28FBB3DC4631}"/>
                  </a:ext>
                </a:extLst>
              </p:cNvPr>
              <p:cNvSpPr txBox="1"/>
              <p:nvPr/>
            </p:nvSpPr>
            <p:spPr>
              <a:xfrm>
                <a:off x="6154153" y="725210"/>
                <a:ext cx="4769511" cy="6740307"/>
              </a:xfrm>
              <a:prstGeom prst="rect">
                <a:avLst/>
              </a:prstGeom>
              <a:noFill/>
            </p:spPr>
            <p:txBody>
              <a:bodyPr wrap="none" rtlCol="0">
                <a:spAutoFit/>
              </a:bodyPr>
              <a:lstStyle/>
              <a:p>
                <a:r>
                  <a:rPr lang="en-GB" sz="2400" dirty="0"/>
                  <a:t>Work out the area of one slab in </a:t>
                </a:r>
                <a14:m>
                  <m:oMath xmlns:m="http://schemas.openxmlformats.org/officeDocument/2006/math">
                    <m:sSup>
                      <m:sSupPr>
                        <m:ctrlPr>
                          <a:rPr lang="en-GB" sz="2400" i="1" smtClean="0">
                            <a:latin typeface="Cambria Math" panose="02040503050406030204" pitchFamily="18" charset="0"/>
                          </a:rPr>
                        </m:ctrlPr>
                      </m:sSupPr>
                      <m:e>
                        <m:r>
                          <a:rPr lang="en-GB" sz="2400" b="0" i="1" smtClean="0">
                            <a:latin typeface="Cambria Math" panose="02040503050406030204" pitchFamily="18" charset="0"/>
                          </a:rPr>
                          <m:t>𝑚</m:t>
                        </m:r>
                      </m:e>
                      <m:sup>
                        <m:r>
                          <a:rPr lang="en-GB" sz="2400" b="0" i="1" smtClean="0">
                            <a:latin typeface="Cambria Math" panose="02040503050406030204" pitchFamily="18" charset="0"/>
                          </a:rPr>
                          <m:t>2</m:t>
                        </m:r>
                      </m:sup>
                    </m:sSup>
                  </m:oMath>
                </a14:m>
                <a:endParaRPr lang="en-GB" sz="2400" b="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r>
                  <a:rPr lang="en-GB" sz="2400" dirty="0"/>
                  <a:t>3200 </a:t>
                </a:r>
                <a14:m>
                  <m:oMath xmlns:m="http://schemas.openxmlformats.org/officeDocument/2006/math">
                    <m:r>
                      <a:rPr lang="en-GB" sz="2400" i="1">
                        <a:latin typeface="Cambria Math" panose="02040503050406030204" pitchFamily="18" charset="0"/>
                      </a:rPr>
                      <m:t>𝑚𝑚</m:t>
                    </m:r>
                  </m:oMath>
                </a14:m>
                <a:r>
                  <a:rPr lang="en-GB" sz="2400" dirty="0"/>
                  <a:t> = 3.2 </a:t>
                </a:r>
                <a14:m>
                  <m:oMath xmlns:m="http://schemas.openxmlformats.org/officeDocument/2006/math">
                    <m:r>
                      <a:rPr lang="en-GB" sz="2400" i="1">
                        <a:latin typeface="Cambria Math" panose="02040503050406030204" pitchFamily="18" charset="0"/>
                      </a:rPr>
                      <m:t>𝑚</m:t>
                    </m:r>
                  </m:oMath>
                </a14:m>
                <a:endParaRPr lang="en-GB" sz="2400" dirty="0"/>
              </a:p>
              <a:p>
                <a:r>
                  <a:rPr lang="en-GB" sz="2400" dirty="0"/>
                  <a:t>1800 </a:t>
                </a:r>
                <a14:m>
                  <m:oMath xmlns:m="http://schemas.openxmlformats.org/officeDocument/2006/math">
                    <m:r>
                      <a:rPr lang="en-GB" sz="2400" i="1">
                        <a:latin typeface="Cambria Math" panose="02040503050406030204" pitchFamily="18" charset="0"/>
                      </a:rPr>
                      <m:t>𝑚𝑚</m:t>
                    </m:r>
                  </m:oMath>
                </a14:m>
                <a:r>
                  <a:rPr lang="en-GB" sz="2400" dirty="0"/>
                  <a:t> = 1.8 </a:t>
                </a:r>
                <a14:m>
                  <m:oMath xmlns:m="http://schemas.openxmlformats.org/officeDocument/2006/math">
                    <m:r>
                      <a:rPr lang="en-GB" sz="2400" i="1">
                        <a:latin typeface="Cambria Math" panose="02040503050406030204" pitchFamily="18" charset="0"/>
                      </a:rPr>
                      <m:t>𝑚</m:t>
                    </m:r>
                  </m:oMath>
                </a14:m>
                <a:endParaRPr lang="en-GB" sz="2400" dirty="0"/>
              </a:p>
              <a:p>
                <a:r>
                  <a:rPr lang="en-GB" sz="2400" dirty="0"/>
                  <a:t> </a:t>
                </a:r>
              </a:p>
              <a:p>
                <a:r>
                  <a:rPr lang="en-GB" sz="2400" dirty="0"/>
                  <a:t>Area is 3.2 x 1.6 = 5.76 </a:t>
                </a:r>
                <a14:m>
                  <m:oMath xmlns:m="http://schemas.openxmlformats.org/officeDocument/2006/math">
                    <m:sSup>
                      <m:sSupPr>
                        <m:ctrlPr>
                          <a:rPr lang="en-GB" sz="2400" i="1">
                            <a:latin typeface="Cambria Math" panose="02040503050406030204" pitchFamily="18" charset="0"/>
                          </a:rPr>
                        </m:ctrlPr>
                      </m:sSupPr>
                      <m:e>
                        <m:r>
                          <a:rPr lang="en-GB" sz="2400" i="1">
                            <a:latin typeface="Cambria Math" panose="02040503050406030204" pitchFamily="18" charset="0"/>
                          </a:rPr>
                          <m:t>𝑚</m:t>
                        </m:r>
                      </m:e>
                      <m:sup>
                        <m:r>
                          <a:rPr lang="en-GB" sz="2400" i="1">
                            <a:latin typeface="Cambria Math" panose="02040503050406030204" pitchFamily="18" charset="0"/>
                          </a:rPr>
                          <m:t>2</m:t>
                        </m:r>
                      </m:sup>
                    </m:sSup>
                  </m:oMath>
                </a14:m>
                <a:r>
                  <a:rPr lang="en-GB" sz="2400" dirty="0"/>
                  <a:t> </a:t>
                </a:r>
              </a:p>
              <a:p>
                <a:r>
                  <a:rPr lang="en-GB" sz="2400" dirty="0"/>
                  <a:t>Cost is 5.76 x </a:t>
                </a:r>
                <a:r>
                  <a:rPr lang="en-GB" sz="2400" b="1" dirty="0">
                    <a:solidFill>
                      <a:srgbClr val="C00000"/>
                    </a:solidFill>
                  </a:rPr>
                  <a:t>400</a:t>
                </a:r>
                <a:r>
                  <a:rPr lang="en-GB" sz="2400" dirty="0"/>
                  <a:t> = £2304.00</a:t>
                </a:r>
              </a:p>
              <a:p>
                <a:endParaRPr lang="en-GB" sz="2400" dirty="0"/>
              </a:p>
              <a:p>
                <a:endParaRPr lang="en-GB" sz="2400" dirty="0"/>
              </a:p>
              <a:p>
                <a:endParaRPr lang="en-GB" sz="2400" dirty="0"/>
              </a:p>
              <a:p>
                <a:endParaRPr lang="en-GB" sz="2400" dirty="0"/>
              </a:p>
            </p:txBody>
          </p:sp>
        </mc:Choice>
        <mc:Fallback xmlns="">
          <p:sp>
            <p:nvSpPr>
              <p:cNvPr id="8" name="TextBox 7">
                <a:extLst>
                  <a:ext uri="{FF2B5EF4-FFF2-40B4-BE49-F238E27FC236}">
                    <a16:creationId xmlns:a16="http://schemas.microsoft.com/office/drawing/2014/main" id="{2D2260E2-3EB1-470A-BD31-28FBB3DC4631}"/>
                  </a:ext>
                </a:extLst>
              </p:cNvPr>
              <p:cNvSpPr txBox="1">
                <a:spLocks noRot="1" noChangeAspect="1" noMove="1" noResize="1" noEditPoints="1" noAdjustHandles="1" noChangeArrowheads="1" noChangeShapeType="1" noTextEdit="1"/>
              </p:cNvSpPr>
              <p:nvPr/>
            </p:nvSpPr>
            <p:spPr>
              <a:xfrm>
                <a:off x="6154153" y="725210"/>
                <a:ext cx="4769511" cy="6740307"/>
              </a:xfrm>
              <a:prstGeom prst="rect">
                <a:avLst/>
              </a:prstGeom>
              <a:blipFill>
                <a:blip r:embed="rId4"/>
                <a:stretch>
                  <a:fillRect l="-2046" t="-723"/>
                </a:stretch>
              </a:blipFill>
            </p:spPr>
            <p:txBody>
              <a:bodyPr/>
              <a:lstStyle/>
              <a:p>
                <a:r>
                  <a:rPr lang="en-GB">
                    <a:noFill/>
                  </a:rPr>
                  <a:t> </a:t>
                </a:r>
              </a:p>
            </p:txBody>
          </p:sp>
        </mc:Fallback>
      </mc:AlternateContent>
      <p:pic>
        <p:nvPicPr>
          <p:cNvPr id="9" name="Picture 8">
            <a:extLst>
              <a:ext uri="{FF2B5EF4-FFF2-40B4-BE49-F238E27FC236}">
                <a16:creationId xmlns:a16="http://schemas.microsoft.com/office/drawing/2014/main" id="{0EF0FE50-2F93-490E-91D6-2A382284722B}"/>
              </a:ext>
            </a:extLst>
          </p:cNvPr>
          <p:cNvPicPr>
            <a:picLocks noChangeAspect="1"/>
          </p:cNvPicPr>
          <p:nvPr/>
        </p:nvPicPr>
        <p:blipFill>
          <a:blip r:embed="rId5"/>
          <a:stretch>
            <a:fillRect/>
          </a:stretch>
        </p:blipFill>
        <p:spPr>
          <a:xfrm>
            <a:off x="8234750" y="1587055"/>
            <a:ext cx="1748577" cy="1182648"/>
          </a:xfrm>
          <a:prstGeom prst="rect">
            <a:avLst/>
          </a:prstGeom>
        </p:spPr>
      </p:pic>
      <p:grpSp>
        <p:nvGrpSpPr>
          <p:cNvPr id="16" name="Group 15">
            <a:extLst>
              <a:ext uri="{FF2B5EF4-FFF2-40B4-BE49-F238E27FC236}">
                <a16:creationId xmlns:a16="http://schemas.microsoft.com/office/drawing/2014/main" id="{96E6AB01-71EA-46D7-8883-04E1642232E2}"/>
              </a:ext>
            </a:extLst>
          </p:cNvPr>
          <p:cNvGrpSpPr/>
          <p:nvPr/>
        </p:nvGrpSpPr>
        <p:grpSpPr>
          <a:xfrm>
            <a:off x="1860655" y="1127058"/>
            <a:ext cx="2392162" cy="1657267"/>
            <a:chOff x="3192593" y="1595487"/>
            <a:chExt cx="4035087" cy="2130908"/>
          </a:xfrm>
        </p:grpSpPr>
        <p:pic>
          <p:nvPicPr>
            <p:cNvPr id="17" name="Picture 16">
              <a:extLst>
                <a:ext uri="{FF2B5EF4-FFF2-40B4-BE49-F238E27FC236}">
                  <a16:creationId xmlns:a16="http://schemas.microsoft.com/office/drawing/2014/main" id="{E7B050D5-C3D9-42D6-8034-5104AC006B39}"/>
                </a:ext>
              </a:extLst>
            </p:cNvPr>
            <p:cNvPicPr>
              <a:picLocks noChangeAspect="1"/>
            </p:cNvPicPr>
            <p:nvPr/>
          </p:nvPicPr>
          <p:blipFill>
            <a:blip r:embed="rId6"/>
            <a:stretch>
              <a:fillRect/>
            </a:stretch>
          </p:blipFill>
          <p:spPr>
            <a:xfrm>
              <a:off x="3192593" y="2081972"/>
              <a:ext cx="2314373" cy="1644423"/>
            </a:xfrm>
            <a:prstGeom prst="rect">
              <a:avLst/>
            </a:prstGeom>
          </p:spPr>
        </p:pic>
        <p:cxnSp>
          <p:nvCxnSpPr>
            <p:cNvPr id="18" name="Straight Arrow Connector 17">
              <a:extLst>
                <a:ext uri="{FF2B5EF4-FFF2-40B4-BE49-F238E27FC236}">
                  <a16:creationId xmlns:a16="http://schemas.microsoft.com/office/drawing/2014/main" id="{22635DF8-157E-4920-8509-2D438EA3EFCF}"/>
                </a:ext>
              </a:extLst>
            </p:cNvPr>
            <p:cNvCxnSpPr>
              <a:cxnSpLocks/>
            </p:cNvCxnSpPr>
            <p:nvPr/>
          </p:nvCxnSpPr>
          <p:spPr>
            <a:xfrm>
              <a:off x="3192593" y="1965822"/>
              <a:ext cx="2209401"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AEA38CA-48D8-41EE-8A6E-8CFC6F83A6CA}"/>
                </a:ext>
              </a:extLst>
            </p:cNvPr>
            <p:cNvSpPr txBox="1"/>
            <p:nvPr/>
          </p:nvSpPr>
          <p:spPr>
            <a:xfrm>
              <a:off x="3475025" y="1595487"/>
              <a:ext cx="1644535" cy="395739"/>
            </a:xfrm>
            <a:prstGeom prst="rect">
              <a:avLst/>
            </a:prstGeom>
            <a:noFill/>
          </p:spPr>
          <p:txBody>
            <a:bodyPr wrap="none" rtlCol="0">
              <a:spAutoFit/>
            </a:bodyPr>
            <a:lstStyle/>
            <a:p>
              <a:r>
                <a:rPr lang="en-GB" sz="1400" b="1" dirty="0"/>
                <a:t>3200 mm</a:t>
              </a:r>
            </a:p>
          </p:txBody>
        </p:sp>
        <p:cxnSp>
          <p:nvCxnSpPr>
            <p:cNvPr id="20" name="Straight Arrow Connector 19">
              <a:extLst>
                <a:ext uri="{FF2B5EF4-FFF2-40B4-BE49-F238E27FC236}">
                  <a16:creationId xmlns:a16="http://schemas.microsoft.com/office/drawing/2014/main" id="{54B4E52A-ECFF-44E9-B65B-70DA6B822C1C}"/>
                </a:ext>
              </a:extLst>
            </p:cNvPr>
            <p:cNvCxnSpPr>
              <a:cxnSpLocks/>
            </p:cNvCxnSpPr>
            <p:nvPr/>
          </p:nvCxnSpPr>
          <p:spPr>
            <a:xfrm flipV="1">
              <a:off x="5603809" y="2070361"/>
              <a:ext cx="0" cy="165603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44AD04F-7B05-4E4A-91A0-9850C4C4D404}"/>
                </a:ext>
              </a:extLst>
            </p:cNvPr>
            <p:cNvSpPr txBox="1"/>
            <p:nvPr/>
          </p:nvSpPr>
          <p:spPr>
            <a:xfrm>
              <a:off x="5583144" y="2737287"/>
              <a:ext cx="1644536" cy="395739"/>
            </a:xfrm>
            <a:prstGeom prst="rect">
              <a:avLst/>
            </a:prstGeom>
            <a:noFill/>
          </p:spPr>
          <p:txBody>
            <a:bodyPr wrap="none" rtlCol="0">
              <a:spAutoFit/>
            </a:bodyPr>
            <a:lstStyle/>
            <a:p>
              <a:r>
                <a:rPr lang="en-GB" sz="1400" b="1" dirty="0"/>
                <a:t>1800 mm</a:t>
              </a:r>
            </a:p>
          </p:txBody>
        </p:sp>
      </p:grpSp>
      <p:grpSp>
        <p:nvGrpSpPr>
          <p:cNvPr id="22" name="Group 21">
            <a:extLst>
              <a:ext uri="{FF2B5EF4-FFF2-40B4-BE49-F238E27FC236}">
                <a16:creationId xmlns:a16="http://schemas.microsoft.com/office/drawing/2014/main" id="{B490804E-DA26-4123-87DA-FCE4A2FA795E}"/>
              </a:ext>
            </a:extLst>
          </p:cNvPr>
          <p:cNvGrpSpPr/>
          <p:nvPr/>
        </p:nvGrpSpPr>
        <p:grpSpPr>
          <a:xfrm>
            <a:off x="5912863" y="1157277"/>
            <a:ext cx="2392162" cy="1657267"/>
            <a:chOff x="3192593" y="1595487"/>
            <a:chExt cx="4035087" cy="2130908"/>
          </a:xfrm>
        </p:grpSpPr>
        <p:pic>
          <p:nvPicPr>
            <p:cNvPr id="23" name="Picture 22">
              <a:extLst>
                <a:ext uri="{FF2B5EF4-FFF2-40B4-BE49-F238E27FC236}">
                  <a16:creationId xmlns:a16="http://schemas.microsoft.com/office/drawing/2014/main" id="{ADDE51D9-7796-4F6D-B0B6-BDDB7D2362BB}"/>
                </a:ext>
              </a:extLst>
            </p:cNvPr>
            <p:cNvPicPr>
              <a:picLocks noChangeAspect="1"/>
            </p:cNvPicPr>
            <p:nvPr/>
          </p:nvPicPr>
          <p:blipFill>
            <a:blip r:embed="rId6"/>
            <a:stretch>
              <a:fillRect/>
            </a:stretch>
          </p:blipFill>
          <p:spPr>
            <a:xfrm>
              <a:off x="3192593" y="2081972"/>
              <a:ext cx="2314373" cy="1644423"/>
            </a:xfrm>
            <a:prstGeom prst="rect">
              <a:avLst/>
            </a:prstGeom>
          </p:spPr>
        </p:pic>
        <p:cxnSp>
          <p:nvCxnSpPr>
            <p:cNvPr id="24" name="Straight Arrow Connector 23">
              <a:extLst>
                <a:ext uri="{FF2B5EF4-FFF2-40B4-BE49-F238E27FC236}">
                  <a16:creationId xmlns:a16="http://schemas.microsoft.com/office/drawing/2014/main" id="{4A7B7A29-1CDA-4CDB-ADB2-E8AEF0B6A996}"/>
                </a:ext>
              </a:extLst>
            </p:cNvPr>
            <p:cNvCxnSpPr>
              <a:cxnSpLocks/>
            </p:cNvCxnSpPr>
            <p:nvPr/>
          </p:nvCxnSpPr>
          <p:spPr>
            <a:xfrm>
              <a:off x="3192593" y="1965822"/>
              <a:ext cx="2209401"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240F125-C31C-4E22-8894-3C49B8114681}"/>
                </a:ext>
              </a:extLst>
            </p:cNvPr>
            <p:cNvSpPr txBox="1"/>
            <p:nvPr/>
          </p:nvSpPr>
          <p:spPr>
            <a:xfrm>
              <a:off x="3475025" y="1595487"/>
              <a:ext cx="1644535" cy="395739"/>
            </a:xfrm>
            <a:prstGeom prst="rect">
              <a:avLst/>
            </a:prstGeom>
            <a:noFill/>
          </p:spPr>
          <p:txBody>
            <a:bodyPr wrap="none" rtlCol="0">
              <a:spAutoFit/>
            </a:bodyPr>
            <a:lstStyle/>
            <a:p>
              <a:r>
                <a:rPr lang="en-GB" sz="1400" b="1" dirty="0"/>
                <a:t>3200 mm</a:t>
              </a:r>
            </a:p>
          </p:txBody>
        </p:sp>
        <p:cxnSp>
          <p:nvCxnSpPr>
            <p:cNvPr id="26" name="Straight Arrow Connector 25">
              <a:extLst>
                <a:ext uri="{FF2B5EF4-FFF2-40B4-BE49-F238E27FC236}">
                  <a16:creationId xmlns:a16="http://schemas.microsoft.com/office/drawing/2014/main" id="{BE1B8DF8-7E6B-4A49-B79B-ED8D7B503918}"/>
                </a:ext>
              </a:extLst>
            </p:cNvPr>
            <p:cNvCxnSpPr>
              <a:cxnSpLocks/>
            </p:cNvCxnSpPr>
            <p:nvPr/>
          </p:nvCxnSpPr>
          <p:spPr>
            <a:xfrm flipV="1">
              <a:off x="5603809" y="2070361"/>
              <a:ext cx="0" cy="165603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680F038-4332-4D0A-BB13-21C447F30506}"/>
                </a:ext>
              </a:extLst>
            </p:cNvPr>
            <p:cNvSpPr txBox="1"/>
            <p:nvPr/>
          </p:nvSpPr>
          <p:spPr>
            <a:xfrm>
              <a:off x="5583144" y="2737287"/>
              <a:ext cx="1644536" cy="395739"/>
            </a:xfrm>
            <a:prstGeom prst="rect">
              <a:avLst/>
            </a:prstGeom>
            <a:noFill/>
          </p:spPr>
          <p:txBody>
            <a:bodyPr wrap="none" rtlCol="0">
              <a:spAutoFit/>
            </a:bodyPr>
            <a:lstStyle/>
            <a:p>
              <a:r>
                <a:rPr lang="en-GB" sz="1400" b="1" dirty="0"/>
                <a:t>1800 mm</a:t>
              </a:r>
            </a:p>
          </p:txBody>
        </p:sp>
      </p:grpSp>
      <p:grpSp>
        <p:nvGrpSpPr>
          <p:cNvPr id="29" name="Group 28">
            <a:extLst>
              <a:ext uri="{FF2B5EF4-FFF2-40B4-BE49-F238E27FC236}">
                <a16:creationId xmlns:a16="http://schemas.microsoft.com/office/drawing/2014/main" id="{EBA349D7-4ECA-46E2-9AA7-CD1A19F0B9D3}"/>
              </a:ext>
            </a:extLst>
          </p:cNvPr>
          <p:cNvGrpSpPr/>
          <p:nvPr/>
        </p:nvGrpSpPr>
        <p:grpSpPr>
          <a:xfrm>
            <a:off x="10163908" y="1100154"/>
            <a:ext cx="2088458" cy="1677024"/>
            <a:chOff x="3192593" y="1570084"/>
            <a:chExt cx="3522801" cy="2156311"/>
          </a:xfrm>
        </p:grpSpPr>
        <p:pic>
          <p:nvPicPr>
            <p:cNvPr id="30" name="Picture 29">
              <a:extLst>
                <a:ext uri="{FF2B5EF4-FFF2-40B4-BE49-F238E27FC236}">
                  <a16:creationId xmlns:a16="http://schemas.microsoft.com/office/drawing/2014/main" id="{3327AF1E-18ED-4F79-8DF4-1AD8B483DAA0}"/>
                </a:ext>
              </a:extLst>
            </p:cNvPr>
            <p:cNvPicPr>
              <a:picLocks noChangeAspect="1"/>
            </p:cNvPicPr>
            <p:nvPr/>
          </p:nvPicPr>
          <p:blipFill>
            <a:blip r:embed="rId6"/>
            <a:stretch>
              <a:fillRect/>
            </a:stretch>
          </p:blipFill>
          <p:spPr>
            <a:xfrm>
              <a:off x="3192593" y="2081972"/>
              <a:ext cx="2314373" cy="1644423"/>
            </a:xfrm>
            <a:prstGeom prst="rect">
              <a:avLst/>
            </a:prstGeom>
          </p:spPr>
        </p:pic>
        <p:cxnSp>
          <p:nvCxnSpPr>
            <p:cNvPr id="31" name="Straight Arrow Connector 30">
              <a:extLst>
                <a:ext uri="{FF2B5EF4-FFF2-40B4-BE49-F238E27FC236}">
                  <a16:creationId xmlns:a16="http://schemas.microsoft.com/office/drawing/2014/main" id="{6D75D28F-57FC-48B2-A75D-6960F3681CD8}"/>
                </a:ext>
              </a:extLst>
            </p:cNvPr>
            <p:cNvCxnSpPr>
              <a:cxnSpLocks/>
            </p:cNvCxnSpPr>
            <p:nvPr/>
          </p:nvCxnSpPr>
          <p:spPr>
            <a:xfrm>
              <a:off x="3192593" y="1965822"/>
              <a:ext cx="2209401"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04555A79-8A5A-4B53-A50B-859662EFFD2D}"/>
                </a:ext>
              </a:extLst>
            </p:cNvPr>
            <p:cNvSpPr txBox="1"/>
            <p:nvPr/>
          </p:nvSpPr>
          <p:spPr>
            <a:xfrm>
              <a:off x="3746771" y="1570084"/>
              <a:ext cx="1101044" cy="395739"/>
            </a:xfrm>
            <a:prstGeom prst="rect">
              <a:avLst/>
            </a:prstGeom>
            <a:noFill/>
          </p:spPr>
          <p:txBody>
            <a:bodyPr wrap="none" rtlCol="0">
              <a:spAutoFit/>
            </a:bodyPr>
            <a:lstStyle/>
            <a:p>
              <a:r>
                <a:rPr lang="en-GB" sz="1400" b="1" dirty="0"/>
                <a:t>3.2 m</a:t>
              </a:r>
            </a:p>
          </p:txBody>
        </p:sp>
        <p:cxnSp>
          <p:nvCxnSpPr>
            <p:cNvPr id="33" name="Straight Arrow Connector 32">
              <a:extLst>
                <a:ext uri="{FF2B5EF4-FFF2-40B4-BE49-F238E27FC236}">
                  <a16:creationId xmlns:a16="http://schemas.microsoft.com/office/drawing/2014/main" id="{423C0BEE-4D0F-4E4A-A4A0-03AC3B365AC2}"/>
                </a:ext>
              </a:extLst>
            </p:cNvPr>
            <p:cNvCxnSpPr>
              <a:cxnSpLocks/>
            </p:cNvCxnSpPr>
            <p:nvPr/>
          </p:nvCxnSpPr>
          <p:spPr>
            <a:xfrm flipV="1">
              <a:off x="5603809" y="2070361"/>
              <a:ext cx="0" cy="165603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70AAF1B-BA14-4AE7-8D88-1BF980C3664A}"/>
                </a:ext>
              </a:extLst>
            </p:cNvPr>
            <p:cNvSpPr txBox="1"/>
            <p:nvPr/>
          </p:nvSpPr>
          <p:spPr>
            <a:xfrm>
              <a:off x="5614350" y="2634055"/>
              <a:ext cx="1101044" cy="395738"/>
            </a:xfrm>
            <a:prstGeom prst="rect">
              <a:avLst/>
            </a:prstGeom>
            <a:noFill/>
          </p:spPr>
          <p:txBody>
            <a:bodyPr wrap="none" rtlCol="0">
              <a:spAutoFit/>
            </a:bodyPr>
            <a:lstStyle/>
            <a:p>
              <a:r>
                <a:rPr lang="en-GB" sz="1400" b="1" dirty="0"/>
                <a:t>1.8 m</a:t>
              </a:r>
            </a:p>
          </p:txBody>
        </p:sp>
      </p:grpSp>
      <p:grpSp>
        <p:nvGrpSpPr>
          <p:cNvPr id="36" name="Group 35">
            <a:extLst>
              <a:ext uri="{FF2B5EF4-FFF2-40B4-BE49-F238E27FC236}">
                <a16:creationId xmlns:a16="http://schemas.microsoft.com/office/drawing/2014/main" id="{7102EAAD-3CD4-4AC7-8C4C-22D584DED30F}"/>
              </a:ext>
            </a:extLst>
          </p:cNvPr>
          <p:cNvGrpSpPr/>
          <p:nvPr/>
        </p:nvGrpSpPr>
        <p:grpSpPr>
          <a:xfrm>
            <a:off x="1061486" y="1522783"/>
            <a:ext cx="1372054" cy="1101311"/>
            <a:chOff x="1061486" y="1522783"/>
            <a:chExt cx="1372054" cy="1101311"/>
          </a:xfrm>
        </p:grpSpPr>
        <p:sp>
          <p:nvSpPr>
            <p:cNvPr id="2" name="Explosion: 8 Points 1">
              <a:extLst>
                <a:ext uri="{FF2B5EF4-FFF2-40B4-BE49-F238E27FC236}">
                  <a16:creationId xmlns:a16="http://schemas.microsoft.com/office/drawing/2014/main" id="{B280A745-64A5-441E-8DF2-5C510E81E880}"/>
                </a:ext>
              </a:extLst>
            </p:cNvPr>
            <p:cNvSpPr/>
            <p:nvPr/>
          </p:nvSpPr>
          <p:spPr>
            <a:xfrm>
              <a:off x="1061486" y="1522783"/>
              <a:ext cx="1372054" cy="1101311"/>
            </a:xfrm>
            <a:prstGeom prst="irregularSeal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35" name="TextBox 34">
              <a:extLst>
                <a:ext uri="{FF2B5EF4-FFF2-40B4-BE49-F238E27FC236}">
                  <a16:creationId xmlns:a16="http://schemas.microsoft.com/office/drawing/2014/main" id="{4AB180BA-DCC1-4D84-BFCD-6ED83FB7D117}"/>
                </a:ext>
              </a:extLst>
            </p:cNvPr>
            <p:cNvSpPr txBox="1"/>
            <p:nvPr/>
          </p:nvSpPr>
          <p:spPr>
            <a:xfrm>
              <a:off x="1321098" y="1788294"/>
              <a:ext cx="1106547" cy="584775"/>
            </a:xfrm>
            <a:prstGeom prst="rect">
              <a:avLst/>
            </a:prstGeom>
            <a:noFill/>
          </p:spPr>
          <p:txBody>
            <a:bodyPr wrap="square" rtlCol="0">
              <a:spAutoFit/>
            </a:bodyPr>
            <a:lstStyle/>
            <a:p>
              <a:r>
                <a:rPr lang="en-GB" sz="1600" b="1" dirty="0">
                  <a:solidFill>
                    <a:srgbClr val="C00000"/>
                  </a:solidFill>
                </a:rPr>
                <a:t>£400/sq. metre</a:t>
              </a:r>
            </a:p>
          </p:txBody>
        </p:sp>
      </p:grpSp>
      <p:grpSp>
        <p:nvGrpSpPr>
          <p:cNvPr id="37" name="Group 36">
            <a:extLst>
              <a:ext uri="{FF2B5EF4-FFF2-40B4-BE49-F238E27FC236}">
                <a16:creationId xmlns:a16="http://schemas.microsoft.com/office/drawing/2014/main" id="{F582DE01-5A23-4D9F-97C4-C48766E9028F}"/>
              </a:ext>
            </a:extLst>
          </p:cNvPr>
          <p:cNvGrpSpPr/>
          <p:nvPr/>
        </p:nvGrpSpPr>
        <p:grpSpPr>
          <a:xfrm>
            <a:off x="5730459" y="2465878"/>
            <a:ext cx="1390587" cy="1101311"/>
            <a:chOff x="818739" y="1535630"/>
            <a:chExt cx="1390587" cy="1101311"/>
          </a:xfrm>
        </p:grpSpPr>
        <p:sp>
          <p:nvSpPr>
            <p:cNvPr id="38" name="Explosion: 8 Points 37">
              <a:extLst>
                <a:ext uri="{FF2B5EF4-FFF2-40B4-BE49-F238E27FC236}">
                  <a16:creationId xmlns:a16="http://schemas.microsoft.com/office/drawing/2014/main" id="{26F070B6-650D-43F4-B72E-57D873C5C201}"/>
                </a:ext>
              </a:extLst>
            </p:cNvPr>
            <p:cNvSpPr/>
            <p:nvPr/>
          </p:nvSpPr>
          <p:spPr>
            <a:xfrm>
              <a:off x="818739" y="1535630"/>
              <a:ext cx="1372054" cy="1101311"/>
            </a:xfrm>
            <a:prstGeom prst="irregularSeal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39" name="TextBox 38">
              <a:extLst>
                <a:ext uri="{FF2B5EF4-FFF2-40B4-BE49-F238E27FC236}">
                  <a16:creationId xmlns:a16="http://schemas.microsoft.com/office/drawing/2014/main" id="{42F4CF0F-73A4-4990-BAF8-F2FF97E2C4A6}"/>
                </a:ext>
              </a:extLst>
            </p:cNvPr>
            <p:cNvSpPr txBox="1"/>
            <p:nvPr/>
          </p:nvSpPr>
          <p:spPr>
            <a:xfrm>
              <a:off x="1102779" y="1793897"/>
              <a:ext cx="1106547" cy="584775"/>
            </a:xfrm>
            <a:prstGeom prst="rect">
              <a:avLst/>
            </a:prstGeom>
            <a:noFill/>
          </p:spPr>
          <p:txBody>
            <a:bodyPr wrap="square" rtlCol="0">
              <a:spAutoFit/>
            </a:bodyPr>
            <a:lstStyle/>
            <a:p>
              <a:r>
                <a:rPr lang="en-GB" sz="1600" b="1" dirty="0">
                  <a:solidFill>
                    <a:srgbClr val="C00000"/>
                  </a:solidFill>
                </a:rPr>
                <a:t>£400/sq. metre</a:t>
              </a:r>
            </a:p>
          </p:txBody>
        </p:sp>
      </p:grpSp>
    </p:spTree>
    <p:extLst>
      <p:ext uri="{BB962C8B-B14F-4D97-AF65-F5344CB8AC3E}">
        <p14:creationId xmlns:p14="http://schemas.microsoft.com/office/powerpoint/2010/main" val="355643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08F0B6-DF08-4951-AC5E-A0991081268B}"/>
              </a:ext>
            </a:extLst>
          </p:cNvPr>
          <p:cNvSpPr/>
          <p:nvPr/>
        </p:nvSpPr>
        <p:spPr>
          <a:xfrm>
            <a:off x="265043" y="953829"/>
            <a:ext cx="11661913" cy="1815882"/>
          </a:xfrm>
          <a:prstGeom prst="rect">
            <a:avLst/>
          </a:prstGeom>
        </p:spPr>
        <p:txBody>
          <a:bodyPr wrap="square">
            <a:spAutoFit/>
          </a:bodyPr>
          <a:lstStyle/>
          <a:p>
            <a:r>
              <a:rPr lang="en-GB" sz="2800" b="1" dirty="0">
                <a:solidFill>
                  <a:srgbClr val="666666"/>
                </a:solidFill>
                <a:latin typeface="Arial" panose="020B0604020202020204" pitchFamily="34" charset="0"/>
                <a:cs typeface="Arial" panose="020B0604020202020204" pitchFamily="34" charset="0"/>
              </a:rPr>
              <a:t>“Measure twice, cut once.” In other words, it’s extremely important to get measurements right the first time in order to avoid costly errors! Determining how much granite you need for a countertop is no exception. In fact, just measure again!!! </a:t>
            </a:r>
            <a:endParaRPr lang="en-GB" sz="28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42D6FB1-2E85-4AFE-A8F4-8C8A94890E16}"/>
              </a:ext>
            </a:extLst>
          </p:cNvPr>
          <p:cNvSpPr txBox="1"/>
          <p:nvPr/>
        </p:nvSpPr>
        <p:spPr>
          <a:xfrm>
            <a:off x="2954216" y="307498"/>
            <a:ext cx="5690982" cy="646331"/>
          </a:xfrm>
          <a:prstGeom prst="rect">
            <a:avLst/>
          </a:prstGeom>
          <a:noFill/>
        </p:spPr>
        <p:txBody>
          <a:bodyPr wrap="none" rtlCol="0">
            <a:spAutoFit/>
          </a:bodyPr>
          <a:lstStyle/>
          <a:p>
            <a:r>
              <a:rPr lang="en-GB" sz="3600" b="1" dirty="0">
                <a:solidFill>
                  <a:srgbClr val="C00000"/>
                </a:solidFill>
              </a:rPr>
              <a:t>Builders Code of Practice</a:t>
            </a:r>
          </a:p>
        </p:txBody>
      </p:sp>
      <p:pic>
        <p:nvPicPr>
          <p:cNvPr id="6" name="Picture 5">
            <a:extLst>
              <a:ext uri="{FF2B5EF4-FFF2-40B4-BE49-F238E27FC236}">
                <a16:creationId xmlns:a16="http://schemas.microsoft.com/office/drawing/2014/main" id="{6B5A20FF-AC9D-4F8C-8E8C-7261E8B3AC7D}"/>
              </a:ext>
            </a:extLst>
          </p:cNvPr>
          <p:cNvPicPr>
            <a:picLocks noChangeAspect="1"/>
          </p:cNvPicPr>
          <p:nvPr/>
        </p:nvPicPr>
        <p:blipFill>
          <a:blip r:embed="rId2"/>
          <a:stretch>
            <a:fillRect/>
          </a:stretch>
        </p:blipFill>
        <p:spPr>
          <a:xfrm>
            <a:off x="3854548" y="3008571"/>
            <a:ext cx="4991100" cy="2895600"/>
          </a:xfrm>
          <a:prstGeom prst="rect">
            <a:avLst/>
          </a:prstGeom>
        </p:spPr>
      </p:pic>
    </p:spTree>
    <p:extLst>
      <p:ext uri="{BB962C8B-B14F-4D97-AF65-F5344CB8AC3E}">
        <p14:creationId xmlns:p14="http://schemas.microsoft.com/office/powerpoint/2010/main" val="1138406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0A1B40C-D847-4E2E-A82D-96842529835B}"/>
                  </a:ext>
                </a:extLst>
              </p:cNvPr>
              <p:cNvSpPr/>
              <p:nvPr/>
            </p:nvSpPr>
            <p:spPr>
              <a:xfrm>
                <a:off x="8733183" y="2463071"/>
                <a:ext cx="3320272" cy="1077218"/>
              </a:xfrm>
              <a:prstGeom prst="rect">
                <a:avLst/>
              </a:prstGeom>
            </p:spPr>
            <p:txBody>
              <a:bodyPr wrap="square">
                <a:spAutoFit/>
              </a:bodyPr>
              <a:lstStyle/>
              <a:p>
                <a:r>
                  <a:rPr lang="en-GB" sz="3200" dirty="0">
                    <a:latin typeface="Nunito Sans"/>
                  </a:rPr>
                  <a:t>£400/sq. metre</a:t>
                </a:r>
              </a:p>
              <a:p>
                <a:r>
                  <a:rPr lang="en-GB" sz="3200" dirty="0">
                    <a:latin typeface="Nunito Sans"/>
                  </a:rPr>
                  <a:t>£400 for 1</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5" name="Rectangle 4">
                <a:extLst>
                  <a:ext uri="{FF2B5EF4-FFF2-40B4-BE49-F238E27FC236}">
                    <a16:creationId xmlns:a16="http://schemas.microsoft.com/office/drawing/2014/main" id="{80A1B40C-D847-4E2E-A82D-96842529835B}"/>
                  </a:ext>
                </a:extLst>
              </p:cNvPr>
              <p:cNvSpPr>
                <a:spLocks noRot="1" noChangeAspect="1" noMove="1" noResize="1" noEditPoints="1" noAdjustHandles="1" noChangeArrowheads="1" noChangeShapeType="1" noTextEdit="1"/>
              </p:cNvSpPr>
              <p:nvPr/>
            </p:nvSpPr>
            <p:spPr>
              <a:xfrm>
                <a:off x="8733183" y="2463071"/>
                <a:ext cx="3320272" cy="1077218"/>
              </a:xfrm>
              <a:prstGeom prst="rect">
                <a:avLst/>
              </a:prstGeom>
              <a:blipFill>
                <a:blip r:embed="rId2"/>
                <a:stretch>
                  <a:fillRect l="-4779" t="-7345" b="-18079"/>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D2328BCD-A7DC-4F60-94F8-3891746AEACD}"/>
              </a:ext>
            </a:extLst>
          </p:cNvPr>
          <p:cNvSpPr txBox="1"/>
          <p:nvPr/>
        </p:nvSpPr>
        <p:spPr>
          <a:xfrm>
            <a:off x="1623910" y="4534812"/>
            <a:ext cx="10511095" cy="461665"/>
          </a:xfrm>
          <a:prstGeom prst="rect">
            <a:avLst/>
          </a:prstGeom>
          <a:noFill/>
        </p:spPr>
        <p:txBody>
          <a:bodyPr wrap="square" rtlCol="0">
            <a:spAutoFit/>
          </a:bodyPr>
          <a:lstStyle/>
          <a:p>
            <a:r>
              <a:rPr lang="en-GB" sz="2400" b="1" dirty="0">
                <a:solidFill>
                  <a:srgbClr val="C00000"/>
                </a:solidFill>
              </a:rPr>
              <a:t>Cost = Area in metres x Price per square metre</a:t>
            </a:r>
          </a:p>
        </p:txBody>
      </p:sp>
      <p:cxnSp>
        <p:nvCxnSpPr>
          <p:cNvPr id="17" name="Straight Arrow Connector 16">
            <a:extLst>
              <a:ext uri="{FF2B5EF4-FFF2-40B4-BE49-F238E27FC236}">
                <a16:creationId xmlns:a16="http://schemas.microsoft.com/office/drawing/2014/main" id="{335727A8-6477-4D63-AA8C-FF31156FCB81}"/>
              </a:ext>
            </a:extLst>
          </p:cNvPr>
          <p:cNvCxnSpPr>
            <a:cxnSpLocks/>
          </p:cNvCxnSpPr>
          <p:nvPr/>
        </p:nvCxnSpPr>
        <p:spPr>
          <a:xfrm>
            <a:off x="349858" y="677639"/>
            <a:ext cx="48961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D8856C-3AF4-4E01-BE0A-3C0EAB17D47B}"/>
              </a:ext>
            </a:extLst>
          </p:cNvPr>
          <p:cNvSpPr txBox="1"/>
          <p:nvPr/>
        </p:nvSpPr>
        <p:spPr>
          <a:xfrm>
            <a:off x="2142169" y="221516"/>
            <a:ext cx="2408567" cy="568664"/>
          </a:xfrm>
          <a:prstGeom prst="rect">
            <a:avLst/>
          </a:prstGeom>
          <a:noFill/>
        </p:spPr>
        <p:txBody>
          <a:bodyPr wrap="none" rtlCol="0">
            <a:spAutoFit/>
          </a:bodyPr>
          <a:lstStyle/>
          <a:p>
            <a:r>
              <a:rPr lang="en-GB" b="1" dirty="0"/>
              <a:t>3200 mm</a:t>
            </a:r>
          </a:p>
        </p:txBody>
      </p:sp>
      <p:cxnSp>
        <p:nvCxnSpPr>
          <p:cNvPr id="19" name="Straight Arrow Connector 18">
            <a:extLst>
              <a:ext uri="{FF2B5EF4-FFF2-40B4-BE49-F238E27FC236}">
                <a16:creationId xmlns:a16="http://schemas.microsoft.com/office/drawing/2014/main" id="{115B1538-CAE1-4D4C-9D9C-F7BB96042700}"/>
              </a:ext>
            </a:extLst>
          </p:cNvPr>
          <p:cNvCxnSpPr>
            <a:cxnSpLocks/>
          </p:cNvCxnSpPr>
          <p:nvPr/>
        </p:nvCxnSpPr>
        <p:spPr>
          <a:xfrm flipV="1">
            <a:off x="5358764" y="720868"/>
            <a:ext cx="0" cy="3510086"/>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1646C2-4B4E-4235-BEF1-9CD8B3A67105}"/>
              </a:ext>
            </a:extLst>
          </p:cNvPr>
          <p:cNvSpPr txBox="1"/>
          <p:nvPr/>
        </p:nvSpPr>
        <p:spPr>
          <a:xfrm>
            <a:off x="5615098" y="1894407"/>
            <a:ext cx="1197764" cy="369332"/>
          </a:xfrm>
          <a:prstGeom prst="rect">
            <a:avLst/>
          </a:prstGeom>
          <a:noFill/>
        </p:spPr>
        <p:txBody>
          <a:bodyPr wrap="none" rtlCol="0">
            <a:spAutoFit/>
          </a:bodyPr>
          <a:lstStyle/>
          <a:p>
            <a:r>
              <a:rPr lang="en-GB" b="1" dirty="0"/>
              <a:t>1850 mm</a:t>
            </a:r>
          </a:p>
        </p:txBody>
      </p:sp>
      <p:sp>
        <p:nvSpPr>
          <p:cNvPr id="22" name="TextBox 21">
            <a:extLst>
              <a:ext uri="{FF2B5EF4-FFF2-40B4-BE49-F238E27FC236}">
                <a16:creationId xmlns:a16="http://schemas.microsoft.com/office/drawing/2014/main" id="{B000FCB6-C6F5-42D1-87D7-41D3E30D0EDB}"/>
              </a:ext>
            </a:extLst>
          </p:cNvPr>
          <p:cNvSpPr txBox="1"/>
          <p:nvPr/>
        </p:nvSpPr>
        <p:spPr>
          <a:xfrm>
            <a:off x="1623910" y="5366647"/>
            <a:ext cx="9115701" cy="523220"/>
          </a:xfrm>
          <a:prstGeom prst="rect">
            <a:avLst/>
          </a:prstGeom>
          <a:noFill/>
        </p:spPr>
        <p:txBody>
          <a:bodyPr wrap="none" rtlCol="0">
            <a:spAutoFit/>
          </a:bodyPr>
          <a:lstStyle/>
          <a:p>
            <a:r>
              <a:rPr lang="en-GB" sz="2800" dirty="0"/>
              <a:t>Without any additional costs how much would one slab cost?</a:t>
            </a:r>
          </a:p>
        </p:txBody>
      </p:sp>
      <p:sp>
        <p:nvSpPr>
          <p:cNvPr id="6" name="TextBox 5">
            <a:extLst>
              <a:ext uri="{FF2B5EF4-FFF2-40B4-BE49-F238E27FC236}">
                <a16:creationId xmlns:a16="http://schemas.microsoft.com/office/drawing/2014/main" id="{9C4AF6F8-E7F2-47E2-8A86-9D3C402AC29D}"/>
              </a:ext>
            </a:extLst>
          </p:cNvPr>
          <p:cNvSpPr txBox="1"/>
          <p:nvPr/>
        </p:nvSpPr>
        <p:spPr>
          <a:xfrm>
            <a:off x="5794095" y="675745"/>
            <a:ext cx="6397905" cy="584775"/>
          </a:xfrm>
          <a:prstGeom prst="rect">
            <a:avLst/>
          </a:prstGeom>
          <a:noFill/>
        </p:spPr>
        <p:txBody>
          <a:bodyPr wrap="none" rtlCol="0">
            <a:spAutoFit/>
          </a:bodyPr>
          <a:lstStyle/>
          <a:p>
            <a:r>
              <a:rPr lang="en-GB" sz="3200" b="1" dirty="0"/>
              <a:t>Absolute Black Leather Granite </a:t>
            </a:r>
          </a:p>
        </p:txBody>
      </p:sp>
      <p:pic>
        <p:nvPicPr>
          <p:cNvPr id="7" name="Picture 6">
            <a:extLst>
              <a:ext uri="{FF2B5EF4-FFF2-40B4-BE49-F238E27FC236}">
                <a16:creationId xmlns:a16="http://schemas.microsoft.com/office/drawing/2014/main" id="{40E5D229-242A-4D6E-A451-A93F8A982E12}"/>
              </a:ext>
            </a:extLst>
          </p:cNvPr>
          <p:cNvPicPr>
            <a:picLocks noChangeAspect="1"/>
          </p:cNvPicPr>
          <p:nvPr/>
        </p:nvPicPr>
        <p:blipFill>
          <a:blip r:embed="rId3"/>
          <a:stretch>
            <a:fillRect/>
          </a:stretch>
        </p:blipFill>
        <p:spPr>
          <a:xfrm>
            <a:off x="426143" y="756169"/>
            <a:ext cx="4819857" cy="3459297"/>
          </a:xfrm>
          <a:prstGeom prst="rect">
            <a:avLst/>
          </a:prstGeom>
        </p:spPr>
      </p:pic>
    </p:spTree>
    <p:extLst>
      <p:ext uri="{BB962C8B-B14F-4D97-AF65-F5344CB8AC3E}">
        <p14:creationId xmlns:p14="http://schemas.microsoft.com/office/powerpoint/2010/main" val="29375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DBD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78458" y="8394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3017429" cy="461665"/>
          </a:xfrm>
          <a:prstGeom prst="rect">
            <a:avLst/>
          </a:prstGeom>
          <a:noFill/>
        </p:spPr>
        <p:txBody>
          <a:bodyPr wrap="none" rtlCol="0">
            <a:spAutoFit/>
          </a:bodyPr>
          <a:lstStyle/>
          <a:p>
            <a:r>
              <a:rPr lang="en-GB" sz="2400" b="1" dirty="0"/>
              <a:t>Area of a rectangle.</a:t>
            </a:r>
          </a:p>
        </p:txBody>
      </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300234" cy="461665"/>
          </a:xfrm>
          <a:prstGeom prst="rect">
            <a:avLst/>
          </a:prstGeom>
          <a:noFill/>
        </p:spPr>
        <p:txBody>
          <a:bodyPr wrap="none" rtlCol="0">
            <a:spAutoFit/>
          </a:bodyPr>
          <a:lstStyle/>
          <a:p>
            <a:r>
              <a:rPr lang="en-GB" sz="2400" b="1" dirty="0"/>
              <a:t>The rectangle is not drawn to scale.</a:t>
            </a:r>
          </a:p>
        </p:txBody>
      </p:sp>
      <p:cxnSp>
        <p:nvCxnSpPr>
          <p:cNvPr id="59" name="Straight Arrow Connector 58">
            <a:extLst>
              <a:ext uri="{FF2B5EF4-FFF2-40B4-BE49-F238E27FC236}">
                <a16:creationId xmlns:a16="http://schemas.microsoft.com/office/drawing/2014/main" id="{D2258D01-A21C-4829-A550-BCE0D258237C}"/>
              </a:ext>
            </a:extLst>
          </p:cNvPr>
          <p:cNvCxnSpPr>
            <a:cxnSpLocks/>
          </p:cNvCxnSpPr>
          <p:nvPr/>
        </p:nvCxnSpPr>
        <p:spPr>
          <a:xfrm>
            <a:off x="1122470" y="1950099"/>
            <a:ext cx="2362852"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65EF44EE-E598-4648-9A65-795D8F7538FD}"/>
              </a:ext>
            </a:extLst>
          </p:cNvPr>
          <p:cNvCxnSpPr>
            <a:cxnSpLocks/>
          </p:cNvCxnSpPr>
          <p:nvPr/>
        </p:nvCxnSpPr>
        <p:spPr>
          <a:xfrm flipV="1">
            <a:off x="3735281" y="2194460"/>
            <a:ext cx="0" cy="142776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9D440B4E-2069-46B3-A8B5-3984FD4B59DE}"/>
              </a:ext>
            </a:extLst>
          </p:cNvPr>
          <p:cNvSpPr txBox="1"/>
          <p:nvPr/>
        </p:nvSpPr>
        <p:spPr>
          <a:xfrm>
            <a:off x="2054033" y="1505637"/>
            <a:ext cx="566181" cy="369332"/>
          </a:xfrm>
          <a:prstGeom prst="rect">
            <a:avLst/>
          </a:prstGeom>
          <a:noFill/>
        </p:spPr>
        <p:txBody>
          <a:bodyPr wrap="none" rtlCol="0">
            <a:spAutoFit/>
          </a:bodyPr>
          <a:lstStyle/>
          <a:p>
            <a:r>
              <a:rPr lang="en-GB" b="1" dirty="0"/>
              <a:t>3 </a:t>
            </a:r>
            <a:r>
              <a:rPr lang="en-GB" b="1" i="1" dirty="0"/>
              <a:t>m</a:t>
            </a:r>
          </a:p>
        </p:txBody>
      </p:sp>
      <p:sp>
        <p:nvSpPr>
          <p:cNvPr id="64" name="TextBox 63">
            <a:extLst>
              <a:ext uri="{FF2B5EF4-FFF2-40B4-BE49-F238E27FC236}">
                <a16:creationId xmlns:a16="http://schemas.microsoft.com/office/drawing/2014/main" id="{48B5D768-33A6-4756-B85D-9751454BC35A}"/>
              </a:ext>
            </a:extLst>
          </p:cNvPr>
          <p:cNvSpPr txBox="1"/>
          <p:nvPr/>
        </p:nvSpPr>
        <p:spPr>
          <a:xfrm>
            <a:off x="3794406" y="2574027"/>
            <a:ext cx="566181" cy="369332"/>
          </a:xfrm>
          <a:prstGeom prst="rect">
            <a:avLst/>
          </a:prstGeom>
          <a:noFill/>
        </p:spPr>
        <p:txBody>
          <a:bodyPr wrap="none" rtlCol="0">
            <a:spAutoFit/>
          </a:bodyPr>
          <a:lstStyle/>
          <a:p>
            <a:r>
              <a:rPr lang="en-GB" b="1" dirty="0"/>
              <a:t>2 </a:t>
            </a:r>
            <a:r>
              <a:rPr lang="en-GB" b="1" i="1" dirty="0"/>
              <a:t>m</a:t>
            </a:r>
          </a:p>
        </p:txBody>
      </p:sp>
      <p:sp>
        <p:nvSpPr>
          <p:cNvPr id="65" name="TextBox 64">
            <a:extLst>
              <a:ext uri="{FF2B5EF4-FFF2-40B4-BE49-F238E27FC236}">
                <a16:creationId xmlns:a16="http://schemas.microsoft.com/office/drawing/2014/main" id="{5CD5A859-D22A-4D72-A470-B80D209140F7}"/>
              </a:ext>
            </a:extLst>
          </p:cNvPr>
          <p:cNvSpPr txBox="1"/>
          <p:nvPr/>
        </p:nvSpPr>
        <p:spPr>
          <a:xfrm>
            <a:off x="5696999" y="2285304"/>
            <a:ext cx="4848187" cy="1754326"/>
          </a:xfrm>
          <a:prstGeom prst="rect">
            <a:avLst/>
          </a:prstGeom>
          <a:noFill/>
        </p:spPr>
        <p:txBody>
          <a:bodyPr wrap="none" rtlCol="0">
            <a:spAutoFit/>
          </a:bodyPr>
          <a:lstStyle/>
          <a:p>
            <a:r>
              <a:rPr lang="en-GB" sz="3600" b="1" dirty="0"/>
              <a:t>Area = length x width</a:t>
            </a:r>
          </a:p>
          <a:p>
            <a:r>
              <a:rPr lang="en-GB" sz="3600" b="1" dirty="0"/>
              <a:t>         = 3 </a:t>
            </a:r>
            <a:r>
              <a:rPr lang="en-GB" sz="3600" b="1" i="1" dirty="0"/>
              <a:t>m</a:t>
            </a:r>
            <a:r>
              <a:rPr lang="en-GB" sz="3600" b="1" dirty="0"/>
              <a:t> x 2 </a:t>
            </a:r>
            <a:r>
              <a:rPr lang="en-GB" sz="3600" b="1" i="1" dirty="0"/>
              <a:t>m</a:t>
            </a:r>
          </a:p>
          <a:p>
            <a:r>
              <a:rPr lang="en-GB" sz="3600" b="1" dirty="0"/>
              <a:t>         = 6 </a:t>
            </a:r>
            <a:r>
              <a:rPr lang="en-GB" sz="3600" b="1" i="1" dirty="0"/>
              <a:t>m</a:t>
            </a:r>
          </a:p>
        </p:txBody>
      </p:sp>
      <p:sp>
        <p:nvSpPr>
          <p:cNvPr id="68" name="TextBox 67">
            <a:extLst>
              <a:ext uri="{FF2B5EF4-FFF2-40B4-BE49-F238E27FC236}">
                <a16:creationId xmlns:a16="http://schemas.microsoft.com/office/drawing/2014/main" id="{49D8571B-F4EF-4D36-BC9C-7DDE20DF3CF5}"/>
              </a:ext>
            </a:extLst>
          </p:cNvPr>
          <p:cNvSpPr txBox="1"/>
          <p:nvPr/>
        </p:nvSpPr>
        <p:spPr>
          <a:xfrm>
            <a:off x="8121092" y="3383223"/>
            <a:ext cx="311304" cy="369332"/>
          </a:xfrm>
          <a:prstGeom prst="rect">
            <a:avLst/>
          </a:prstGeom>
          <a:noFill/>
        </p:spPr>
        <p:txBody>
          <a:bodyPr wrap="none" rtlCol="0">
            <a:spAutoFit/>
          </a:bodyPr>
          <a:lstStyle/>
          <a:p>
            <a:r>
              <a:rPr lang="en-GB" b="1" dirty="0"/>
              <a:t>2</a:t>
            </a:r>
          </a:p>
        </p:txBody>
      </p:sp>
      <p:pic>
        <p:nvPicPr>
          <p:cNvPr id="13" name="Picture 12">
            <a:extLst>
              <a:ext uri="{FF2B5EF4-FFF2-40B4-BE49-F238E27FC236}">
                <a16:creationId xmlns:a16="http://schemas.microsoft.com/office/drawing/2014/main" id="{D9C71013-8DE5-4BE3-AC1C-E61B1EB50F35}"/>
              </a:ext>
            </a:extLst>
          </p:cNvPr>
          <p:cNvPicPr>
            <a:picLocks noChangeAspect="1"/>
          </p:cNvPicPr>
          <p:nvPr/>
        </p:nvPicPr>
        <p:blipFill>
          <a:blip r:embed="rId2"/>
          <a:stretch>
            <a:fillRect/>
          </a:stretch>
        </p:blipFill>
        <p:spPr>
          <a:xfrm>
            <a:off x="1122470" y="2134671"/>
            <a:ext cx="2461735" cy="1487554"/>
          </a:xfrm>
          <a:prstGeom prst="rect">
            <a:avLst/>
          </a:prstGeom>
        </p:spPr>
      </p:pic>
      <p:graphicFrame>
        <p:nvGraphicFramePr>
          <p:cNvPr id="5" name="Table 4">
            <a:extLst>
              <a:ext uri="{FF2B5EF4-FFF2-40B4-BE49-F238E27FC236}">
                <a16:creationId xmlns:a16="http://schemas.microsoft.com/office/drawing/2014/main" id="{AF70EC80-F288-45A9-8922-6A2BF40B64D9}"/>
              </a:ext>
            </a:extLst>
          </p:cNvPr>
          <p:cNvGraphicFramePr>
            <a:graphicFrameLocks noGrp="1"/>
          </p:cNvGraphicFramePr>
          <p:nvPr>
            <p:extLst>
              <p:ext uri="{D42A27DB-BD31-4B8C-83A1-F6EECF244321}">
                <p14:modId xmlns:p14="http://schemas.microsoft.com/office/powerpoint/2010/main" val="308675416"/>
              </p:ext>
            </p:extLst>
          </p:nvPr>
        </p:nvGraphicFramePr>
        <p:xfrm>
          <a:off x="1138102" y="2156784"/>
          <a:ext cx="2446107" cy="1487564"/>
        </p:xfrm>
        <a:graphic>
          <a:graphicData uri="http://schemas.openxmlformats.org/drawingml/2006/table">
            <a:tbl>
              <a:tblPr firstRow="1" bandRow="1">
                <a:tableStyleId>{5940675A-B579-460E-94D1-54222C63F5DA}</a:tableStyleId>
              </a:tblPr>
              <a:tblGrid>
                <a:gridCol w="815369">
                  <a:extLst>
                    <a:ext uri="{9D8B030D-6E8A-4147-A177-3AD203B41FA5}">
                      <a16:colId xmlns:a16="http://schemas.microsoft.com/office/drawing/2014/main" val="1728186573"/>
                    </a:ext>
                  </a:extLst>
                </a:gridCol>
                <a:gridCol w="815369">
                  <a:extLst>
                    <a:ext uri="{9D8B030D-6E8A-4147-A177-3AD203B41FA5}">
                      <a16:colId xmlns:a16="http://schemas.microsoft.com/office/drawing/2014/main" val="3433494637"/>
                    </a:ext>
                  </a:extLst>
                </a:gridCol>
                <a:gridCol w="815369">
                  <a:extLst>
                    <a:ext uri="{9D8B030D-6E8A-4147-A177-3AD203B41FA5}">
                      <a16:colId xmlns:a16="http://schemas.microsoft.com/office/drawing/2014/main" val="989513460"/>
                    </a:ext>
                  </a:extLst>
                </a:gridCol>
              </a:tblGrid>
              <a:tr h="743782">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670593033"/>
                  </a:ext>
                </a:extLst>
              </a:tr>
              <a:tr h="743782">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4153486970"/>
                  </a:ext>
                </a:extLst>
              </a:tr>
            </a:tbl>
          </a:graphicData>
        </a:graphic>
      </p:graphicFrame>
    </p:spTree>
    <p:extLst>
      <p:ext uri="{BB962C8B-B14F-4D97-AF65-F5344CB8AC3E}">
        <p14:creationId xmlns:p14="http://schemas.microsoft.com/office/powerpoint/2010/main" val="1835983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0A1B40C-D847-4E2E-A82D-96842529835B}"/>
                  </a:ext>
                </a:extLst>
              </p:cNvPr>
              <p:cNvSpPr/>
              <p:nvPr/>
            </p:nvSpPr>
            <p:spPr>
              <a:xfrm>
                <a:off x="7831309" y="1355798"/>
                <a:ext cx="3320272" cy="1077218"/>
              </a:xfrm>
              <a:prstGeom prst="rect">
                <a:avLst/>
              </a:prstGeom>
            </p:spPr>
            <p:txBody>
              <a:bodyPr wrap="square">
                <a:spAutoFit/>
              </a:bodyPr>
              <a:lstStyle/>
              <a:p>
                <a:r>
                  <a:rPr lang="en-GB" sz="3200" dirty="0">
                    <a:latin typeface="Nunito Sans"/>
                  </a:rPr>
                  <a:t>£400/sq. metre</a:t>
                </a:r>
              </a:p>
              <a:p>
                <a:r>
                  <a:rPr lang="en-GB" sz="3200" dirty="0">
                    <a:latin typeface="Nunito Sans"/>
                  </a:rPr>
                  <a:t>£400 for 1</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5" name="Rectangle 4">
                <a:extLst>
                  <a:ext uri="{FF2B5EF4-FFF2-40B4-BE49-F238E27FC236}">
                    <a16:creationId xmlns:a16="http://schemas.microsoft.com/office/drawing/2014/main" id="{80A1B40C-D847-4E2E-A82D-96842529835B}"/>
                  </a:ext>
                </a:extLst>
              </p:cNvPr>
              <p:cNvSpPr>
                <a:spLocks noRot="1" noChangeAspect="1" noMove="1" noResize="1" noEditPoints="1" noAdjustHandles="1" noChangeArrowheads="1" noChangeShapeType="1" noTextEdit="1"/>
              </p:cNvSpPr>
              <p:nvPr/>
            </p:nvSpPr>
            <p:spPr>
              <a:xfrm>
                <a:off x="7831309" y="1355798"/>
                <a:ext cx="3320272" cy="1077218"/>
              </a:xfrm>
              <a:prstGeom prst="rect">
                <a:avLst/>
              </a:prstGeom>
              <a:blipFill>
                <a:blip r:embed="rId2"/>
                <a:stretch>
                  <a:fillRect l="-4779" t="-7345" b="-1807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2328BCD-A7DC-4F60-94F8-3891746AEACD}"/>
                  </a:ext>
                </a:extLst>
              </p:cNvPr>
              <p:cNvSpPr txBox="1"/>
              <p:nvPr/>
            </p:nvSpPr>
            <p:spPr>
              <a:xfrm>
                <a:off x="359550" y="4233033"/>
                <a:ext cx="10511095" cy="1947328"/>
              </a:xfrm>
              <a:prstGeom prst="rect">
                <a:avLst/>
              </a:prstGeom>
              <a:noFill/>
            </p:spPr>
            <p:txBody>
              <a:bodyPr wrap="square" rtlCol="0">
                <a:spAutoFit/>
              </a:bodyPr>
              <a:lstStyle/>
              <a:p>
                <a:r>
                  <a:rPr lang="en-GB" sz="2400" b="1" dirty="0">
                    <a:solidFill>
                      <a:srgbClr val="C00000"/>
                    </a:solidFill>
                  </a:rPr>
                  <a:t>Cost = Area in metres x Price per square metre</a:t>
                </a:r>
              </a:p>
              <a:p>
                <a:endParaRPr lang="en-GB" sz="2400" b="1" dirty="0">
                  <a:solidFill>
                    <a:srgbClr val="C00000"/>
                  </a:solidFill>
                </a:endParaRPr>
              </a:p>
              <a:p>
                <a:r>
                  <a:rPr lang="en-GB" sz="2400" b="1" dirty="0">
                    <a:solidFill>
                      <a:srgbClr val="C00000"/>
                    </a:solidFill>
                  </a:rPr>
                  <a:t>Area: 3.2 x 1.85 = 5.92 </a:t>
                </a:r>
                <a14:m>
                  <m:oMath xmlns:m="http://schemas.openxmlformats.org/officeDocument/2006/math">
                    <m:sSup>
                      <m:sSupPr>
                        <m:ctrlPr>
                          <a:rPr lang="en-GB" sz="2400" b="1" i="1" smtClean="0">
                            <a:solidFill>
                              <a:srgbClr val="C00000"/>
                            </a:solidFill>
                            <a:latin typeface="Cambria Math" panose="02040503050406030204" pitchFamily="18" charset="0"/>
                          </a:rPr>
                        </m:ctrlPr>
                      </m:sSupPr>
                      <m:e>
                        <m:r>
                          <a:rPr lang="en-GB" sz="2400" b="1" i="1">
                            <a:solidFill>
                              <a:srgbClr val="C00000"/>
                            </a:solidFill>
                            <a:latin typeface="Cambria Math" panose="02040503050406030204" pitchFamily="18" charset="0"/>
                          </a:rPr>
                          <m:t>𝒎</m:t>
                        </m:r>
                      </m:e>
                      <m:sup>
                        <m:r>
                          <a:rPr lang="en-GB" sz="2400" b="1" i="1">
                            <a:solidFill>
                              <a:srgbClr val="C00000"/>
                            </a:solidFill>
                            <a:latin typeface="Cambria Math" panose="02040503050406030204" pitchFamily="18" charset="0"/>
                          </a:rPr>
                          <m:t>𝟐</m:t>
                        </m:r>
                      </m:sup>
                    </m:sSup>
                  </m:oMath>
                </a14:m>
                <a:endParaRPr lang="en-GB" sz="2400" b="1" dirty="0">
                  <a:solidFill>
                    <a:srgbClr val="C00000"/>
                  </a:solidFill>
                </a:endParaRPr>
              </a:p>
              <a:p>
                <a:r>
                  <a:rPr lang="en-GB" sz="2400" b="1" dirty="0">
                    <a:solidFill>
                      <a:srgbClr val="C00000"/>
                    </a:solidFill>
                  </a:rPr>
                  <a:t>Cost:  5.92 x 400 </a:t>
                </a:r>
              </a:p>
              <a:p>
                <a:r>
                  <a:rPr lang="en-GB" sz="2400" b="1" dirty="0">
                    <a:solidFill>
                      <a:srgbClr val="C00000"/>
                    </a:solidFill>
                  </a:rPr>
                  <a:t>= £2368</a:t>
                </a:r>
              </a:p>
            </p:txBody>
          </p:sp>
        </mc:Choice>
        <mc:Fallback xmlns="">
          <p:sp>
            <p:nvSpPr>
              <p:cNvPr id="14" name="TextBox 13">
                <a:extLst>
                  <a:ext uri="{FF2B5EF4-FFF2-40B4-BE49-F238E27FC236}">
                    <a16:creationId xmlns:a16="http://schemas.microsoft.com/office/drawing/2014/main" id="{D2328BCD-A7DC-4F60-94F8-3891746AEACD}"/>
                  </a:ext>
                </a:extLst>
              </p:cNvPr>
              <p:cNvSpPr txBox="1">
                <a:spLocks noRot="1" noChangeAspect="1" noMove="1" noResize="1" noEditPoints="1" noAdjustHandles="1" noChangeArrowheads="1" noChangeShapeType="1" noTextEdit="1"/>
              </p:cNvSpPr>
              <p:nvPr/>
            </p:nvSpPr>
            <p:spPr>
              <a:xfrm>
                <a:off x="359550" y="4233033"/>
                <a:ext cx="10511095" cy="1947328"/>
              </a:xfrm>
              <a:prstGeom prst="rect">
                <a:avLst/>
              </a:prstGeom>
              <a:blipFill>
                <a:blip r:embed="rId3"/>
                <a:stretch>
                  <a:fillRect l="-928" t="-2500" b="-5938"/>
                </a:stretch>
              </a:blipFill>
            </p:spPr>
            <p:txBody>
              <a:bodyPr/>
              <a:lstStyle/>
              <a:p>
                <a:r>
                  <a:rPr lang="en-GB">
                    <a:noFill/>
                  </a:rPr>
                  <a:t> </a:t>
                </a:r>
              </a:p>
            </p:txBody>
          </p:sp>
        </mc:Fallback>
      </mc:AlternateContent>
      <p:cxnSp>
        <p:nvCxnSpPr>
          <p:cNvPr id="17" name="Straight Arrow Connector 16">
            <a:extLst>
              <a:ext uri="{FF2B5EF4-FFF2-40B4-BE49-F238E27FC236}">
                <a16:creationId xmlns:a16="http://schemas.microsoft.com/office/drawing/2014/main" id="{335727A8-6477-4D63-AA8C-FF31156FCB81}"/>
              </a:ext>
            </a:extLst>
          </p:cNvPr>
          <p:cNvCxnSpPr>
            <a:cxnSpLocks/>
          </p:cNvCxnSpPr>
          <p:nvPr/>
        </p:nvCxnSpPr>
        <p:spPr>
          <a:xfrm>
            <a:off x="349858" y="677639"/>
            <a:ext cx="48961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D8856C-3AF4-4E01-BE0A-3C0EAB17D47B}"/>
              </a:ext>
            </a:extLst>
          </p:cNvPr>
          <p:cNvSpPr txBox="1"/>
          <p:nvPr/>
        </p:nvSpPr>
        <p:spPr>
          <a:xfrm>
            <a:off x="2142169" y="221516"/>
            <a:ext cx="2408567" cy="568664"/>
          </a:xfrm>
          <a:prstGeom prst="rect">
            <a:avLst/>
          </a:prstGeom>
          <a:noFill/>
        </p:spPr>
        <p:txBody>
          <a:bodyPr wrap="none" rtlCol="0">
            <a:spAutoFit/>
          </a:bodyPr>
          <a:lstStyle/>
          <a:p>
            <a:r>
              <a:rPr lang="en-GB" b="1" dirty="0"/>
              <a:t>3200 mm</a:t>
            </a:r>
          </a:p>
        </p:txBody>
      </p:sp>
      <p:cxnSp>
        <p:nvCxnSpPr>
          <p:cNvPr id="19" name="Straight Arrow Connector 18">
            <a:extLst>
              <a:ext uri="{FF2B5EF4-FFF2-40B4-BE49-F238E27FC236}">
                <a16:creationId xmlns:a16="http://schemas.microsoft.com/office/drawing/2014/main" id="{115B1538-CAE1-4D4C-9D9C-F7BB96042700}"/>
              </a:ext>
            </a:extLst>
          </p:cNvPr>
          <p:cNvCxnSpPr>
            <a:cxnSpLocks/>
          </p:cNvCxnSpPr>
          <p:nvPr/>
        </p:nvCxnSpPr>
        <p:spPr>
          <a:xfrm flipV="1">
            <a:off x="5358764" y="720868"/>
            <a:ext cx="0" cy="3510086"/>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1646C2-4B4E-4235-BEF1-9CD8B3A67105}"/>
              </a:ext>
            </a:extLst>
          </p:cNvPr>
          <p:cNvSpPr txBox="1"/>
          <p:nvPr/>
        </p:nvSpPr>
        <p:spPr>
          <a:xfrm>
            <a:off x="5615098" y="1894407"/>
            <a:ext cx="1197764" cy="369332"/>
          </a:xfrm>
          <a:prstGeom prst="rect">
            <a:avLst/>
          </a:prstGeom>
          <a:noFill/>
        </p:spPr>
        <p:txBody>
          <a:bodyPr wrap="none" rtlCol="0">
            <a:spAutoFit/>
          </a:bodyPr>
          <a:lstStyle/>
          <a:p>
            <a:r>
              <a:rPr lang="en-GB" b="1" dirty="0"/>
              <a:t>1850 mm</a:t>
            </a:r>
          </a:p>
        </p:txBody>
      </p:sp>
      <p:sp>
        <p:nvSpPr>
          <p:cNvPr id="6" name="TextBox 5">
            <a:extLst>
              <a:ext uri="{FF2B5EF4-FFF2-40B4-BE49-F238E27FC236}">
                <a16:creationId xmlns:a16="http://schemas.microsoft.com/office/drawing/2014/main" id="{9C4AF6F8-E7F2-47E2-8A86-9D3C402AC29D}"/>
              </a:ext>
            </a:extLst>
          </p:cNvPr>
          <p:cNvSpPr txBox="1"/>
          <p:nvPr/>
        </p:nvSpPr>
        <p:spPr>
          <a:xfrm>
            <a:off x="5794095" y="675745"/>
            <a:ext cx="6397905" cy="584775"/>
          </a:xfrm>
          <a:prstGeom prst="rect">
            <a:avLst/>
          </a:prstGeom>
          <a:noFill/>
        </p:spPr>
        <p:txBody>
          <a:bodyPr wrap="none" rtlCol="0">
            <a:spAutoFit/>
          </a:bodyPr>
          <a:lstStyle/>
          <a:p>
            <a:r>
              <a:rPr lang="en-GB" sz="3200" b="1" dirty="0"/>
              <a:t>Absolute Black Leather Granite </a:t>
            </a:r>
          </a:p>
        </p:txBody>
      </p:sp>
      <p:pic>
        <p:nvPicPr>
          <p:cNvPr id="7" name="Picture 6">
            <a:extLst>
              <a:ext uri="{FF2B5EF4-FFF2-40B4-BE49-F238E27FC236}">
                <a16:creationId xmlns:a16="http://schemas.microsoft.com/office/drawing/2014/main" id="{40E5D229-242A-4D6E-A451-A93F8A982E12}"/>
              </a:ext>
            </a:extLst>
          </p:cNvPr>
          <p:cNvPicPr>
            <a:picLocks noChangeAspect="1"/>
          </p:cNvPicPr>
          <p:nvPr/>
        </p:nvPicPr>
        <p:blipFill>
          <a:blip r:embed="rId4"/>
          <a:stretch>
            <a:fillRect/>
          </a:stretch>
        </p:blipFill>
        <p:spPr>
          <a:xfrm>
            <a:off x="426143" y="756169"/>
            <a:ext cx="4819857" cy="3459297"/>
          </a:xfrm>
          <a:prstGeom prst="rect">
            <a:avLst/>
          </a:prstGeom>
        </p:spPr>
      </p:pic>
    </p:spTree>
    <p:extLst>
      <p:ext uri="{BB962C8B-B14F-4D97-AF65-F5344CB8AC3E}">
        <p14:creationId xmlns:p14="http://schemas.microsoft.com/office/powerpoint/2010/main" val="210269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0A1B40C-D847-4E2E-A82D-96842529835B}"/>
                  </a:ext>
                </a:extLst>
              </p:cNvPr>
              <p:cNvSpPr/>
              <p:nvPr/>
            </p:nvSpPr>
            <p:spPr>
              <a:xfrm>
                <a:off x="8733183" y="2463071"/>
                <a:ext cx="3320272" cy="1077218"/>
              </a:xfrm>
              <a:prstGeom prst="rect">
                <a:avLst/>
              </a:prstGeom>
            </p:spPr>
            <p:txBody>
              <a:bodyPr wrap="square">
                <a:spAutoFit/>
              </a:bodyPr>
              <a:lstStyle/>
              <a:p>
                <a:r>
                  <a:rPr lang="en-GB" sz="3200" dirty="0">
                    <a:latin typeface="Nunito Sans"/>
                  </a:rPr>
                  <a:t>£200/sq. metre</a:t>
                </a:r>
              </a:p>
              <a:p>
                <a:r>
                  <a:rPr lang="en-GB" sz="3200" dirty="0">
                    <a:latin typeface="Nunito Sans"/>
                  </a:rPr>
                  <a:t>£200 for 1</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5" name="Rectangle 4">
                <a:extLst>
                  <a:ext uri="{FF2B5EF4-FFF2-40B4-BE49-F238E27FC236}">
                    <a16:creationId xmlns:a16="http://schemas.microsoft.com/office/drawing/2014/main" id="{80A1B40C-D847-4E2E-A82D-96842529835B}"/>
                  </a:ext>
                </a:extLst>
              </p:cNvPr>
              <p:cNvSpPr>
                <a:spLocks noRot="1" noChangeAspect="1" noMove="1" noResize="1" noEditPoints="1" noAdjustHandles="1" noChangeArrowheads="1" noChangeShapeType="1" noTextEdit="1"/>
              </p:cNvSpPr>
              <p:nvPr/>
            </p:nvSpPr>
            <p:spPr>
              <a:xfrm>
                <a:off x="8733183" y="2463071"/>
                <a:ext cx="3320272" cy="1077218"/>
              </a:xfrm>
              <a:prstGeom prst="rect">
                <a:avLst/>
              </a:prstGeom>
              <a:blipFill>
                <a:blip r:embed="rId2"/>
                <a:stretch>
                  <a:fillRect l="-4779" t="-7345" b="-18079"/>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D2328BCD-A7DC-4F60-94F8-3891746AEACD}"/>
              </a:ext>
            </a:extLst>
          </p:cNvPr>
          <p:cNvSpPr txBox="1"/>
          <p:nvPr/>
        </p:nvSpPr>
        <p:spPr>
          <a:xfrm>
            <a:off x="1623910" y="4534812"/>
            <a:ext cx="10511095" cy="461665"/>
          </a:xfrm>
          <a:prstGeom prst="rect">
            <a:avLst/>
          </a:prstGeom>
          <a:noFill/>
        </p:spPr>
        <p:txBody>
          <a:bodyPr wrap="square" rtlCol="0">
            <a:spAutoFit/>
          </a:bodyPr>
          <a:lstStyle/>
          <a:p>
            <a:r>
              <a:rPr lang="en-GB" sz="2400" b="1" dirty="0">
                <a:solidFill>
                  <a:srgbClr val="C00000"/>
                </a:solidFill>
              </a:rPr>
              <a:t>Cost = Area in metres x Price per square metre</a:t>
            </a:r>
          </a:p>
        </p:txBody>
      </p:sp>
      <p:cxnSp>
        <p:nvCxnSpPr>
          <p:cNvPr id="17" name="Straight Arrow Connector 16">
            <a:extLst>
              <a:ext uri="{FF2B5EF4-FFF2-40B4-BE49-F238E27FC236}">
                <a16:creationId xmlns:a16="http://schemas.microsoft.com/office/drawing/2014/main" id="{335727A8-6477-4D63-AA8C-FF31156FCB81}"/>
              </a:ext>
            </a:extLst>
          </p:cNvPr>
          <p:cNvCxnSpPr>
            <a:cxnSpLocks/>
          </p:cNvCxnSpPr>
          <p:nvPr/>
        </p:nvCxnSpPr>
        <p:spPr>
          <a:xfrm>
            <a:off x="349858" y="677639"/>
            <a:ext cx="48961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D8856C-3AF4-4E01-BE0A-3C0EAB17D47B}"/>
              </a:ext>
            </a:extLst>
          </p:cNvPr>
          <p:cNvSpPr txBox="1"/>
          <p:nvPr/>
        </p:nvSpPr>
        <p:spPr>
          <a:xfrm>
            <a:off x="2142169" y="221516"/>
            <a:ext cx="1197764" cy="369332"/>
          </a:xfrm>
          <a:prstGeom prst="rect">
            <a:avLst/>
          </a:prstGeom>
          <a:noFill/>
        </p:spPr>
        <p:txBody>
          <a:bodyPr wrap="none" rtlCol="0">
            <a:spAutoFit/>
          </a:bodyPr>
          <a:lstStyle/>
          <a:p>
            <a:r>
              <a:rPr lang="en-GB" b="1" dirty="0"/>
              <a:t>3155 mm</a:t>
            </a:r>
          </a:p>
        </p:txBody>
      </p:sp>
      <p:cxnSp>
        <p:nvCxnSpPr>
          <p:cNvPr id="19" name="Straight Arrow Connector 18">
            <a:extLst>
              <a:ext uri="{FF2B5EF4-FFF2-40B4-BE49-F238E27FC236}">
                <a16:creationId xmlns:a16="http://schemas.microsoft.com/office/drawing/2014/main" id="{115B1538-CAE1-4D4C-9D9C-F7BB96042700}"/>
              </a:ext>
            </a:extLst>
          </p:cNvPr>
          <p:cNvCxnSpPr>
            <a:cxnSpLocks/>
          </p:cNvCxnSpPr>
          <p:nvPr/>
        </p:nvCxnSpPr>
        <p:spPr>
          <a:xfrm flipV="1">
            <a:off x="5358764" y="720868"/>
            <a:ext cx="0" cy="334360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1646C2-4B4E-4235-BEF1-9CD8B3A67105}"/>
              </a:ext>
            </a:extLst>
          </p:cNvPr>
          <p:cNvSpPr txBox="1"/>
          <p:nvPr/>
        </p:nvSpPr>
        <p:spPr>
          <a:xfrm>
            <a:off x="5358764" y="2236894"/>
            <a:ext cx="1197764" cy="369332"/>
          </a:xfrm>
          <a:prstGeom prst="rect">
            <a:avLst/>
          </a:prstGeom>
          <a:noFill/>
        </p:spPr>
        <p:txBody>
          <a:bodyPr wrap="none" rtlCol="0">
            <a:spAutoFit/>
          </a:bodyPr>
          <a:lstStyle/>
          <a:p>
            <a:r>
              <a:rPr lang="en-GB" b="1" dirty="0"/>
              <a:t>1990 mm</a:t>
            </a:r>
          </a:p>
        </p:txBody>
      </p:sp>
      <p:sp>
        <p:nvSpPr>
          <p:cNvPr id="22" name="TextBox 21">
            <a:extLst>
              <a:ext uri="{FF2B5EF4-FFF2-40B4-BE49-F238E27FC236}">
                <a16:creationId xmlns:a16="http://schemas.microsoft.com/office/drawing/2014/main" id="{B000FCB6-C6F5-42D1-87D7-41D3E30D0EDB}"/>
              </a:ext>
            </a:extLst>
          </p:cNvPr>
          <p:cNvSpPr txBox="1"/>
          <p:nvPr/>
        </p:nvSpPr>
        <p:spPr>
          <a:xfrm>
            <a:off x="1623910" y="5366647"/>
            <a:ext cx="9115701" cy="523220"/>
          </a:xfrm>
          <a:prstGeom prst="rect">
            <a:avLst/>
          </a:prstGeom>
          <a:noFill/>
        </p:spPr>
        <p:txBody>
          <a:bodyPr wrap="none" rtlCol="0">
            <a:spAutoFit/>
          </a:bodyPr>
          <a:lstStyle/>
          <a:p>
            <a:r>
              <a:rPr lang="en-GB" sz="2800" dirty="0"/>
              <a:t>Without any additional costs how much would one slab cost?</a:t>
            </a:r>
          </a:p>
        </p:txBody>
      </p:sp>
      <p:sp>
        <p:nvSpPr>
          <p:cNvPr id="6" name="TextBox 5">
            <a:extLst>
              <a:ext uri="{FF2B5EF4-FFF2-40B4-BE49-F238E27FC236}">
                <a16:creationId xmlns:a16="http://schemas.microsoft.com/office/drawing/2014/main" id="{9C4AF6F8-E7F2-47E2-8A86-9D3C402AC29D}"/>
              </a:ext>
            </a:extLst>
          </p:cNvPr>
          <p:cNvSpPr txBox="1"/>
          <p:nvPr/>
        </p:nvSpPr>
        <p:spPr>
          <a:xfrm>
            <a:off x="5794095" y="675745"/>
            <a:ext cx="6275692" cy="584775"/>
          </a:xfrm>
          <a:prstGeom prst="rect">
            <a:avLst/>
          </a:prstGeom>
          <a:noFill/>
        </p:spPr>
        <p:txBody>
          <a:bodyPr wrap="none" rtlCol="0">
            <a:spAutoFit/>
          </a:bodyPr>
          <a:lstStyle/>
          <a:p>
            <a:r>
              <a:rPr lang="en-GB" sz="3200" b="1" dirty="0"/>
              <a:t>Bianco Kinawa Polished Granite</a:t>
            </a:r>
          </a:p>
        </p:txBody>
      </p:sp>
      <p:pic>
        <p:nvPicPr>
          <p:cNvPr id="2" name="Picture 1">
            <a:extLst>
              <a:ext uri="{FF2B5EF4-FFF2-40B4-BE49-F238E27FC236}">
                <a16:creationId xmlns:a16="http://schemas.microsoft.com/office/drawing/2014/main" id="{AD7DCBE8-0E4F-47BB-8981-5D6CAE30A549}"/>
              </a:ext>
            </a:extLst>
          </p:cNvPr>
          <p:cNvPicPr>
            <a:picLocks noChangeAspect="1"/>
          </p:cNvPicPr>
          <p:nvPr/>
        </p:nvPicPr>
        <p:blipFill>
          <a:blip r:embed="rId3"/>
          <a:stretch>
            <a:fillRect/>
          </a:stretch>
        </p:blipFill>
        <p:spPr>
          <a:xfrm>
            <a:off x="411186" y="790181"/>
            <a:ext cx="4794057" cy="3274292"/>
          </a:xfrm>
          <a:prstGeom prst="rect">
            <a:avLst/>
          </a:prstGeom>
        </p:spPr>
      </p:pic>
    </p:spTree>
    <p:extLst>
      <p:ext uri="{BB962C8B-B14F-4D97-AF65-F5344CB8AC3E}">
        <p14:creationId xmlns:p14="http://schemas.microsoft.com/office/powerpoint/2010/main" val="402400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0A1B40C-D847-4E2E-A82D-96842529835B}"/>
                  </a:ext>
                </a:extLst>
              </p:cNvPr>
              <p:cNvSpPr/>
              <p:nvPr/>
            </p:nvSpPr>
            <p:spPr>
              <a:xfrm>
                <a:off x="7419339" y="1281839"/>
                <a:ext cx="3320272" cy="1077218"/>
              </a:xfrm>
              <a:prstGeom prst="rect">
                <a:avLst/>
              </a:prstGeom>
            </p:spPr>
            <p:txBody>
              <a:bodyPr wrap="square">
                <a:spAutoFit/>
              </a:bodyPr>
              <a:lstStyle/>
              <a:p>
                <a:r>
                  <a:rPr lang="en-GB" sz="3200" dirty="0">
                    <a:latin typeface="Nunito Sans"/>
                  </a:rPr>
                  <a:t>£200/sq. metre</a:t>
                </a:r>
              </a:p>
              <a:p>
                <a:r>
                  <a:rPr lang="en-GB" sz="3200" dirty="0">
                    <a:latin typeface="Nunito Sans"/>
                  </a:rPr>
                  <a:t>£200 for 1</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5" name="Rectangle 4">
                <a:extLst>
                  <a:ext uri="{FF2B5EF4-FFF2-40B4-BE49-F238E27FC236}">
                    <a16:creationId xmlns:a16="http://schemas.microsoft.com/office/drawing/2014/main" id="{80A1B40C-D847-4E2E-A82D-96842529835B}"/>
                  </a:ext>
                </a:extLst>
              </p:cNvPr>
              <p:cNvSpPr>
                <a:spLocks noRot="1" noChangeAspect="1" noMove="1" noResize="1" noEditPoints="1" noAdjustHandles="1" noChangeArrowheads="1" noChangeShapeType="1" noTextEdit="1"/>
              </p:cNvSpPr>
              <p:nvPr/>
            </p:nvSpPr>
            <p:spPr>
              <a:xfrm>
                <a:off x="7419339" y="1281839"/>
                <a:ext cx="3320272" cy="1077218"/>
              </a:xfrm>
              <a:prstGeom prst="rect">
                <a:avLst/>
              </a:prstGeom>
              <a:blipFill>
                <a:blip r:embed="rId2"/>
                <a:stretch>
                  <a:fillRect l="-4587" t="-7345" b="-18079"/>
                </a:stretch>
              </a:blipFill>
            </p:spPr>
            <p:txBody>
              <a:bodyPr/>
              <a:lstStyle/>
              <a:p>
                <a:r>
                  <a:rPr lang="en-GB">
                    <a:noFill/>
                  </a:rPr>
                  <a:t> </a:t>
                </a:r>
              </a:p>
            </p:txBody>
          </p:sp>
        </mc:Fallback>
      </mc:AlternateContent>
      <p:cxnSp>
        <p:nvCxnSpPr>
          <p:cNvPr id="17" name="Straight Arrow Connector 16">
            <a:extLst>
              <a:ext uri="{FF2B5EF4-FFF2-40B4-BE49-F238E27FC236}">
                <a16:creationId xmlns:a16="http://schemas.microsoft.com/office/drawing/2014/main" id="{335727A8-6477-4D63-AA8C-FF31156FCB81}"/>
              </a:ext>
            </a:extLst>
          </p:cNvPr>
          <p:cNvCxnSpPr>
            <a:cxnSpLocks/>
          </p:cNvCxnSpPr>
          <p:nvPr/>
        </p:nvCxnSpPr>
        <p:spPr>
          <a:xfrm>
            <a:off x="349858" y="677639"/>
            <a:ext cx="48961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D8856C-3AF4-4E01-BE0A-3C0EAB17D47B}"/>
              </a:ext>
            </a:extLst>
          </p:cNvPr>
          <p:cNvSpPr txBox="1"/>
          <p:nvPr/>
        </p:nvSpPr>
        <p:spPr>
          <a:xfrm>
            <a:off x="2142169" y="221516"/>
            <a:ext cx="1197764" cy="369332"/>
          </a:xfrm>
          <a:prstGeom prst="rect">
            <a:avLst/>
          </a:prstGeom>
          <a:noFill/>
        </p:spPr>
        <p:txBody>
          <a:bodyPr wrap="none" rtlCol="0">
            <a:spAutoFit/>
          </a:bodyPr>
          <a:lstStyle/>
          <a:p>
            <a:r>
              <a:rPr lang="en-GB" b="1" dirty="0"/>
              <a:t>3155 mm</a:t>
            </a:r>
          </a:p>
        </p:txBody>
      </p:sp>
      <p:cxnSp>
        <p:nvCxnSpPr>
          <p:cNvPr id="19" name="Straight Arrow Connector 18">
            <a:extLst>
              <a:ext uri="{FF2B5EF4-FFF2-40B4-BE49-F238E27FC236}">
                <a16:creationId xmlns:a16="http://schemas.microsoft.com/office/drawing/2014/main" id="{115B1538-CAE1-4D4C-9D9C-F7BB96042700}"/>
              </a:ext>
            </a:extLst>
          </p:cNvPr>
          <p:cNvCxnSpPr>
            <a:cxnSpLocks/>
          </p:cNvCxnSpPr>
          <p:nvPr/>
        </p:nvCxnSpPr>
        <p:spPr>
          <a:xfrm flipV="1">
            <a:off x="5358764" y="720868"/>
            <a:ext cx="0" cy="334360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1646C2-4B4E-4235-BEF1-9CD8B3A67105}"/>
              </a:ext>
            </a:extLst>
          </p:cNvPr>
          <p:cNvSpPr txBox="1"/>
          <p:nvPr/>
        </p:nvSpPr>
        <p:spPr>
          <a:xfrm>
            <a:off x="5358764" y="2236894"/>
            <a:ext cx="1197764" cy="369332"/>
          </a:xfrm>
          <a:prstGeom prst="rect">
            <a:avLst/>
          </a:prstGeom>
          <a:noFill/>
        </p:spPr>
        <p:txBody>
          <a:bodyPr wrap="none" rtlCol="0">
            <a:spAutoFit/>
          </a:bodyPr>
          <a:lstStyle/>
          <a:p>
            <a:r>
              <a:rPr lang="en-GB" b="1" dirty="0"/>
              <a:t>1990 mm</a:t>
            </a:r>
          </a:p>
        </p:txBody>
      </p:sp>
      <p:sp>
        <p:nvSpPr>
          <p:cNvPr id="6" name="TextBox 5">
            <a:extLst>
              <a:ext uri="{FF2B5EF4-FFF2-40B4-BE49-F238E27FC236}">
                <a16:creationId xmlns:a16="http://schemas.microsoft.com/office/drawing/2014/main" id="{9C4AF6F8-E7F2-47E2-8A86-9D3C402AC29D}"/>
              </a:ext>
            </a:extLst>
          </p:cNvPr>
          <p:cNvSpPr txBox="1"/>
          <p:nvPr/>
        </p:nvSpPr>
        <p:spPr>
          <a:xfrm>
            <a:off x="5794095" y="675745"/>
            <a:ext cx="6275692" cy="584775"/>
          </a:xfrm>
          <a:prstGeom prst="rect">
            <a:avLst/>
          </a:prstGeom>
          <a:noFill/>
        </p:spPr>
        <p:txBody>
          <a:bodyPr wrap="none" rtlCol="0">
            <a:spAutoFit/>
          </a:bodyPr>
          <a:lstStyle/>
          <a:p>
            <a:r>
              <a:rPr lang="en-GB" sz="3200" b="1" dirty="0"/>
              <a:t>Bianco Kinawa Polished Granite</a:t>
            </a:r>
          </a:p>
        </p:txBody>
      </p:sp>
      <p:pic>
        <p:nvPicPr>
          <p:cNvPr id="2" name="Picture 1">
            <a:extLst>
              <a:ext uri="{FF2B5EF4-FFF2-40B4-BE49-F238E27FC236}">
                <a16:creationId xmlns:a16="http://schemas.microsoft.com/office/drawing/2014/main" id="{AD7DCBE8-0E4F-47BB-8981-5D6CAE30A549}"/>
              </a:ext>
            </a:extLst>
          </p:cNvPr>
          <p:cNvPicPr>
            <a:picLocks noChangeAspect="1"/>
          </p:cNvPicPr>
          <p:nvPr/>
        </p:nvPicPr>
        <p:blipFill>
          <a:blip r:embed="rId3"/>
          <a:stretch>
            <a:fillRect/>
          </a:stretch>
        </p:blipFill>
        <p:spPr>
          <a:xfrm>
            <a:off x="411186" y="790181"/>
            <a:ext cx="4794057" cy="3274292"/>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B8B2AC2-47C6-4FB2-B3CD-80F36523F1CD}"/>
                  </a:ext>
                </a:extLst>
              </p:cNvPr>
              <p:cNvSpPr txBox="1"/>
              <p:nvPr/>
            </p:nvSpPr>
            <p:spPr>
              <a:xfrm>
                <a:off x="411186" y="4113417"/>
                <a:ext cx="10511095" cy="1947328"/>
              </a:xfrm>
              <a:prstGeom prst="rect">
                <a:avLst/>
              </a:prstGeom>
              <a:noFill/>
            </p:spPr>
            <p:txBody>
              <a:bodyPr wrap="square" rtlCol="0">
                <a:spAutoFit/>
              </a:bodyPr>
              <a:lstStyle/>
              <a:p>
                <a:r>
                  <a:rPr lang="en-GB" sz="2400" b="1" dirty="0">
                    <a:solidFill>
                      <a:srgbClr val="C00000"/>
                    </a:solidFill>
                  </a:rPr>
                  <a:t>Cost = Area in metres x Price per square metre</a:t>
                </a:r>
              </a:p>
              <a:p>
                <a:endParaRPr lang="en-GB" sz="2400" b="1" dirty="0">
                  <a:solidFill>
                    <a:srgbClr val="C00000"/>
                  </a:solidFill>
                </a:endParaRPr>
              </a:p>
              <a:p>
                <a:r>
                  <a:rPr lang="en-GB" sz="2400" b="1" dirty="0">
                    <a:solidFill>
                      <a:srgbClr val="C00000"/>
                    </a:solidFill>
                  </a:rPr>
                  <a:t>Area: 3.155 x 1.99 = 6.27845 </a:t>
                </a:r>
                <a14:m>
                  <m:oMath xmlns:m="http://schemas.openxmlformats.org/officeDocument/2006/math">
                    <m:sSup>
                      <m:sSupPr>
                        <m:ctrlPr>
                          <a:rPr lang="en-GB" sz="2400" b="1" i="1" smtClean="0">
                            <a:solidFill>
                              <a:srgbClr val="C00000"/>
                            </a:solidFill>
                            <a:latin typeface="Cambria Math" panose="02040503050406030204" pitchFamily="18" charset="0"/>
                          </a:rPr>
                        </m:ctrlPr>
                      </m:sSupPr>
                      <m:e>
                        <m:r>
                          <a:rPr lang="en-GB" sz="2400" b="1" i="1">
                            <a:solidFill>
                              <a:srgbClr val="C00000"/>
                            </a:solidFill>
                            <a:latin typeface="Cambria Math" panose="02040503050406030204" pitchFamily="18" charset="0"/>
                          </a:rPr>
                          <m:t>𝒎</m:t>
                        </m:r>
                      </m:e>
                      <m:sup>
                        <m:r>
                          <a:rPr lang="en-GB" sz="2400" b="1" i="1">
                            <a:solidFill>
                              <a:srgbClr val="C00000"/>
                            </a:solidFill>
                            <a:latin typeface="Cambria Math" panose="02040503050406030204" pitchFamily="18" charset="0"/>
                          </a:rPr>
                          <m:t>𝟐</m:t>
                        </m:r>
                      </m:sup>
                    </m:sSup>
                  </m:oMath>
                </a14:m>
                <a:endParaRPr lang="en-GB" sz="2400" b="1" dirty="0">
                  <a:solidFill>
                    <a:srgbClr val="C00000"/>
                  </a:solidFill>
                </a:endParaRPr>
              </a:p>
              <a:p>
                <a:r>
                  <a:rPr lang="en-GB" sz="2400" b="1" dirty="0">
                    <a:solidFill>
                      <a:srgbClr val="C00000"/>
                    </a:solidFill>
                  </a:rPr>
                  <a:t>Cost:  6.27845 x 200 </a:t>
                </a:r>
              </a:p>
              <a:p>
                <a:r>
                  <a:rPr lang="en-GB" sz="2400" b="1" dirty="0">
                    <a:solidFill>
                      <a:srgbClr val="C00000"/>
                    </a:solidFill>
                  </a:rPr>
                  <a:t>= £1255.69</a:t>
                </a:r>
              </a:p>
            </p:txBody>
          </p:sp>
        </mc:Choice>
        <mc:Fallback xmlns="">
          <p:sp>
            <p:nvSpPr>
              <p:cNvPr id="11" name="TextBox 10">
                <a:extLst>
                  <a:ext uri="{FF2B5EF4-FFF2-40B4-BE49-F238E27FC236}">
                    <a16:creationId xmlns:a16="http://schemas.microsoft.com/office/drawing/2014/main" id="{FB8B2AC2-47C6-4FB2-B3CD-80F36523F1CD}"/>
                  </a:ext>
                </a:extLst>
              </p:cNvPr>
              <p:cNvSpPr txBox="1">
                <a:spLocks noRot="1" noChangeAspect="1" noMove="1" noResize="1" noEditPoints="1" noAdjustHandles="1" noChangeArrowheads="1" noChangeShapeType="1" noTextEdit="1"/>
              </p:cNvSpPr>
              <p:nvPr/>
            </p:nvSpPr>
            <p:spPr>
              <a:xfrm>
                <a:off x="411186" y="4113417"/>
                <a:ext cx="10511095" cy="1947328"/>
              </a:xfrm>
              <a:prstGeom prst="rect">
                <a:avLst/>
              </a:prstGeom>
              <a:blipFill>
                <a:blip r:embed="rId4"/>
                <a:stretch>
                  <a:fillRect l="-870" t="-2508" b="-6270"/>
                </a:stretch>
              </a:blipFill>
            </p:spPr>
            <p:txBody>
              <a:bodyPr/>
              <a:lstStyle/>
              <a:p>
                <a:r>
                  <a:rPr lang="en-GB">
                    <a:noFill/>
                  </a:rPr>
                  <a:t> </a:t>
                </a:r>
              </a:p>
            </p:txBody>
          </p:sp>
        </mc:Fallback>
      </mc:AlternateContent>
    </p:spTree>
    <p:extLst>
      <p:ext uri="{BB962C8B-B14F-4D97-AF65-F5344CB8AC3E}">
        <p14:creationId xmlns:p14="http://schemas.microsoft.com/office/powerpoint/2010/main" val="70026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0A1B40C-D847-4E2E-A82D-96842529835B}"/>
                  </a:ext>
                </a:extLst>
              </p:cNvPr>
              <p:cNvSpPr/>
              <p:nvPr/>
            </p:nvSpPr>
            <p:spPr>
              <a:xfrm>
                <a:off x="8733183" y="2463071"/>
                <a:ext cx="3320272" cy="1077218"/>
              </a:xfrm>
              <a:prstGeom prst="rect">
                <a:avLst/>
              </a:prstGeom>
            </p:spPr>
            <p:txBody>
              <a:bodyPr wrap="square">
                <a:spAutoFit/>
              </a:bodyPr>
              <a:lstStyle/>
              <a:p>
                <a:r>
                  <a:rPr lang="en-GB" sz="3200" dirty="0">
                    <a:latin typeface="Nunito Sans"/>
                  </a:rPr>
                  <a:t>£345/sq. metre</a:t>
                </a:r>
              </a:p>
              <a:p>
                <a:r>
                  <a:rPr lang="en-GB" sz="3200" dirty="0">
                    <a:latin typeface="Nunito Sans"/>
                  </a:rPr>
                  <a:t>£345 for 1</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5" name="Rectangle 4">
                <a:extLst>
                  <a:ext uri="{FF2B5EF4-FFF2-40B4-BE49-F238E27FC236}">
                    <a16:creationId xmlns:a16="http://schemas.microsoft.com/office/drawing/2014/main" id="{80A1B40C-D847-4E2E-A82D-96842529835B}"/>
                  </a:ext>
                </a:extLst>
              </p:cNvPr>
              <p:cNvSpPr>
                <a:spLocks noRot="1" noChangeAspect="1" noMove="1" noResize="1" noEditPoints="1" noAdjustHandles="1" noChangeArrowheads="1" noChangeShapeType="1" noTextEdit="1"/>
              </p:cNvSpPr>
              <p:nvPr/>
            </p:nvSpPr>
            <p:spPr>
              <a:xfrm>
                <a:off x="8733183" y="2463071"/>
                <a:ext cx="3320272" cy="1077218"/>
              </a:xfrm>
              <a:prstGeom prst="rect">
                <a:avLst/>
              </a:prstGeom>
              <a:blipFill>
                <a:blip r:embed="rId2"/>
                <a:stretch>
                  <a:fillRect l="-4779" t="-7345" b="-18079"/>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D2328BCD-A7DC-4F60-94F8-3891746AEACD}"/>
              </a:ext>
            </a:extLst>
          </p:cNvPr>
          <p:cNvSpPr txBox="1"/>
          <p:nvPr/>
        </p:nvSpPr>
        <p:spPr>
          <a:xfrm>
            <a:off x="1623910" y="4534812"/>
            <a:ext cx="10511095" cy="461665"/>
          </a:xfrm>
          <a:prstGeom prst="rect">
            <a:avLst/>
          </a:prstGeom>
          <a:noFill/>
        </p:spPr>
        <p:txBody>
          <a:bodyPr wrap="square" rtlCol="0">
            <a:spAutoFit/>
          </a:bodyPr>
          <a:lstStyle/>
          <a:p>
            <a:r>
              <a:rPr lang="en-GB" sz="2400" b="1" dirty="0">
                <a:solidFill>
                  <a:srgbClr val="C00000"/>
                </a:solidFill>
              </a:rPr>
              <a:t>Cost = Area in metres x Price per square metre</a:t>
            </a:r>
          </a:p>
        </p:txBody>
      </p:sp>
      <p:cxnSp>
        <p:nvCxnSpPr>
          <p:cNvPr id="17" name="Straight Arrow Connector 16">
            <a:extLst>
              <a:ext uri="{FF2B5EF4-FFF2-40B4-BE49-F238E27FC236}">
                <a16:creationId xmlns:a16="http://schemas.microsoft.com/office/drawing/2014/main" id="{335727A8-6477-4D63-AA8C-FF31156FCB81}"/>
              </a:ext>
            </a:extLst>
          </p:cNvPr>
          <p:cNvCxnSpPr>
            <a:cxnSpLocks/>
          </p:cNvCxnSpPr>
          <p:nvPr/>
        </p:nvCxnSpPr>
        <p:spPr>
          <a:xfrm>
            <a:off x="349858" y="677639"/>
            <a:ext cx="48961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D8856C-3AF4-4E01-BE0A-3C0EAB17D47B}"/>
              </a:ext>
            </a:extLst>
          </p:cNvPr>
          <p:cNvSpPr txBox="1"/>
          <p:nvPr/>
        </p:nvSpPr>
        <p:spPr>
          <a:xfrm>
            <a:off x="2142169" y="221516"/>
            <a:ext cx="1197764" cy="369332"/>
          </a:xfrm>
          <a:prstGeom prst="rect">
            <a:avLst/>
          </a:prstGeom>
          <a:noFill/>
        </p:spPr>
        <p:txBody>
          <a:bodyPr wrap="none" rtlCol="0">
            <a:spAutoFit/>
          </a:bodyPr>
          <a:lstStyle/>
          <a:p>
            <a:r>
              <a:rPr lang="en-GB" b="1" dirty="0"/>
              <a:t>3315 mm</a:t>
            </a:r>
          </a:p>
        </p:txBody>
      </p:sp>
      <p:cxnSp>
        <p:nvCxnSpPr>
          <p:cNvPr id="19" name="Straight Arrow Connector 18">
            <a:extLst>
              <a:ext uri="{FF2B5EF4-FFF2-40B4-BE49-F238E27FC236}">
                <a16:creationId xmlns:a16="http://schemas.microsoft.com/office/drawing/2014/main" id="{115B1538-CAE1-4D4C-9D9C-F7BB96042700}"/>
              </a:ext>
            </a:extLst>
          </p:cNvPr>
          <p:cNvCxnSpPr>
            <a:cxnSpLocks/>
          </p:cNvCxnSpPr>
          <p:nvPr/>
        </p:nvCxnSpPr>
        <p:spPr>
          <a:xfrm flipV="1">
            <a:off x="5358764" y="720869"/>
            <a:ext cx="0" cy="341513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1646C2-4B4E-4235-BEF1-9CD8B3A67105}"/>
              </a:ext>
            </a:extLst>
          </p:cNvPr>
          <p:cNvSpPr txBox="1"/>
          <p:nvPr/>
        </p:nvSpPr>
        <p:spPr>
          <a:xfrm>
            <a:off x="5471545" y="2254389"/>
            <a:ext cx="1197764" cy="369332"/>
          </a:xfrm>
          <a:prstGeom prst="rect">
            <a:avLst/>
          </a:prstGeom>
          <a:noFill/>
        </p:spPr>
        <p:txBody>
          <a:bodyPr wrap="none" rtlCol="0">
            <a:spAutoFit/>
          </a:bodyPr>
          <a:lstStyle/>
          <a:p>
            <a:r>
              <a:rPr lang="en-GB" b="1" dirty="0"/>
              <a:t>1750 mm</a:t>
            </a:r>
          </a:p>
        </p:txBody>
      </p:sp>
      <p:sp>
        <p:nvSpPr>
          <p:cNvPr id="22" name="TextBox 21">
            <a:extLst>
              <a:ext uri="{FF2B5EF4-FFF2-40B4-BE49-F238E27FC236}">
                <a16:creationId xmlns:a16="http://schemas.microsoft.com/office/drawing/2014/main" id="{B000FCB6-C6F5-42D1-87D7-41D3E30D0EDB}"/>
              </a:ext>
            </a:extLst>
          </p:cNvPr>
          <p:cNvSpPr txBox="1"/>
          <p:nvPr/>
        </p:nvSpPr>
        <p:spPr>
          <a:xfrm>
            <a:off x="1623910" y="5366647"/>
            <a:ext cx="9115701" cy="523220"/>
          </a:xfrm>
          <a:prstGeom prst="rect">
            <a:avLst/>
          </a:prstGeom>
          <a:noFill/>
        </p:spPr>
        <p:txBody>
          <a:bodyPr wrap="none" rtlCol="0">
            <a:spAutoFit/>
          </a:bodyPr>
          <a:lstStyle/>
          <a:p>
            <a:r>
              <a:rPr lang="en-GB" sz="2800" dirty="0"/>
              <a:t>Without any additional costs how much would one slab cost?</a:t>
            </a:r>
          </a:p>
        </p:txBody>
      </p:sp>
      <p:sp>
        <p:nvSpPr>
          <p:cNvPr id="6" name="TextBox 5">
            <a:extLst>
              <a:ext uri="{FF2B5EF4-FFF2-40B4-BE49-F238E27FC236}">
                <a16:creationId xmlns:a16="http://schemas.microsoft.com/office/drawing/2014/main" id="{9C4AF6F8-E7F2-47E2-8A86-9D3C402AC29D}"/>
              </a:ext>
            </a:extLst>
          </p:cNvPr>
          <p:cNvSpPr txBox="1"/>
          <p:nvPr/>
        </p:nvSpPr>
        <p:spPr>
          <a:xfrm>
            <a:off x="5794095" y="675746"/>
            <a:ext cx="6148521" cy="1077218"/>
          </a:xfrm>
          <a:prstGeom prst="rect">
            <a:avLst/>
          </a:prstGeom>
          <a:noFill/>
        </p:spPr>
        <p:txBody>
          <a:bodyPr wrap="square" rtlCol="0">
            <a:spAutoFit/>
          </a:bodyPr>
          <a:lstStyle/>
          <a:p>
            <a:pPr algn="ctr"/>
            <a:r>
              <a:rPr lang="en-GB" sz="3200" b="1" dirty="0"/>
              <a:t>Jurassic Grey Leather Polished Granite </a:t>
            </a:r>
          </a:p>
        </p:txBody>
      </p:sp>
      <p:pic>
        <p:nvPicPr>
          <p:cNvPr id="3" name="Picture 2">
            <a:extLst>
              <a:ext uri="{FF2B5EF4-FFF2-40B4-BE49-F238E27FC236}">
                <a16:creationId xmlns:a16="http://schemas.microsoft.com/office/drawing/2014/main" id="{EC64C10E-1954-471A-AD12-CC0C1D9E2641}"/>
              </a:ext>
            </a:extLst>
          </p:cNvPr>
          <p:cNvPicPr>
            <a:picLocks noChangeAspect="1"/>
          </p:cNvPicPr>
          <p:nvPr/>
        </p:nvPicPr>
        <p:blipFill>
          <a:blip r:embed="rId3"/>
          <a:stretch>
            <a:fillRect/>
          </a:stretch>
        </p:blipFill>
        <p:spPr>
          <a:xfrm>
            <a:off x="349857" y="742102"/>
            <a:ext cx="4896127" cy="3393906"/>
          </a:xfrm>
          <a:prstGeom prst="rect">
            <a:avLst/>
          </a:prstGeom>
        </p:spPr>
      </p:pic>
    </p:spTree>
    <p:extLst>
      <p:ext uri="{BB962C8B-B14F-4D97-AF65-F5344CB8AC3E}">
        <p14:creationId xmlns:p14="http://schemas.microsoft.com/office/powerpoint/2010/main" val="166336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0A1B40C-D847-4E2E-A82D-96842529835B}"/>
                  </a:ext>
                </a:extLst>
              </p:cNvPr>
              <p:cNvSpPr/>
              <p:nvPr/>
            </p:nvSpPr>
            <p:spPr>
              <a:xfrm>
                <a:off x="7208219" y="1889829"/>
                <a:ext cx="3320272" cy="1077218"/>
              </a:xfrm>
              <a:prstGeom prst="rect">
                <a:avLst/>
              </a:prstGeom>
            </p:spPr>
            <p:txBody>
              <a:bodyPr wrap="square">
                <a:spAutoFit/>
              </a:bodyPr>
              <a:lstStyle/>
              <a:p>
                <a:r>
                  <a:rPr lang="en-GB" sz="3200" dirty="0">
                    <a:latin typeface="Nunito Sans"/>
                  </a:rPr>
                  <a:t>£345/sq. metre</a:t>
                </a:r>
              </a:p>
              <a:p>
                <a:r>
                  <a:rPr lang="en-GB" sz="3200" dirty="0">
                    <a:latin typeface="Nunito Sans"/>
                  </a:rPr>
                  <a:t>£345 for 1</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5" name="Rectangle 4">
                <a:extLst>
                  <a:ext uri="{FF2B5EF4-FFF2-40B4-BE49-F238E27FC236}">
                    <a16:creationId xmlns:a16="http://schemas.microsoft.com/office/drawing/2014/main" id="{80A1B40C-D847-4E2E-A82D-96842529835B}"/>
                  </a:ext>
                </a:extLst>
              </p:cNvPr>
              <p:cNvSpPr>
                <a:spLocks noRot="1" noChangeAspect="1" noMove="1" noResize="1" noEditPoints="1" noAdjustHandles="1" noChangeArrowheads="1" noChangeShapeType="1" noTextEdit="1"/>
              </p:cNvSpPr>
              <p:nvPr/>
            </p:nvSpPr>
            <p:spPr>
              <a:xfrm>
                <a:off x="7208219" y="1889829"/>
                <a:ext cx="3320272" cy="1077218"/>
              </a:xfrm>
              <a:prstGeom prst="rect">
                <a:avLst/>
              </a:prstGeom>
              <a:blipFill>
                <a:blip r:embed="rId2"/>
                <a:stretch>
                  <a:fillRect l="-4587" t="-7345" b="-18079"/>
                </a:stretch>
              </a:blipFill>
            </p:spPr>
            <p:txBody>
              <a:bodyPr/>
              <a:lstStyle/>
              <a:p>
                <a:r>
                  <a:rPr lang="en-GB">
                    <a:noFill/>
                  </a:rPr>
                  <a:t> </a:t>
                </a:r>
              </a:p>
            </p:txBody>
          </p:sp>
        </mc:Fallback>
      </mc:AlternateContent>
      <p:cxnSp>
        <p:nvCxnSpPr>
          <p:cNvPr id="17" name="Straight Arrow Connector 16">
            <a:extLst>
              <a:ext uri="{FF2B5EF4-FFF2-40B4-BE49-F238E27FC236}">
                <a16:creationId xmlns:a16="http://schemas.microsoft.com/office/drawing/2014/main" id="{335727A8-6477-4D63-AA8C-FF31156FCB81}"/>
              </a:ext>
            </a:extLst>
          </p:cNvPr>
          <p:cNvCxnSpPr>
            <a:cxnSpLocks/>
          </p:cNvCxnSpPr>
          <p:nvPr/>
        </p:nvCxnSpPr>
        <p:spPr>
          <a:xfrm>
            <a:off x="349858" y="677639"/>
            <a:ext cx="48961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D8856C-3AF4-4E01-BE0A-3C0EAB17D47B}"/>
              </a:ext>
            </a:extLst>
          </p:cNvPr>
          <p:cNvSpPr txBox="1"/>
          <p:nvPr/>
        </p:nvSpPr>
        <p:spPr>
          <a:xfrm>
            <a:off x="2142169" y="221516"/>
            <a:ext cx="1197764" cy="369332"/>
          </a:xfrm>
          <a:prstGeom prst="rect">
            <a:avLst/>
          </a:prstGeom>
          <a:noFill/>
        </p:spPr>
        <p:txBody>
          <a:bodyPr wrap="none" rtlCol="0">
            <a:spAutoFit/>
          </a:bodyPr>
          <a:lstStyle/>
          <a:p>
            <a:r>
              <a:rPr lang="en-GB" b="1" dirty="0"/>
              <a:t>3315 mm</a:t>
            </a:r>
          </a:p>
        </p:txBody>
      </p:sp>
      <p:cxnSp>
        <p:nvCxnSpPr>
          <p:cNvPr id="19" name="Straight Arrow Connector 18">
            <a:extLst>
              <a:ext uri="{FF2B5EF4-FFF2-40B4-BE49-F238E27FC236}">
                <a16:creationId xmlns:a16="http://schemas.microsoft.com/office/drawing/2014/main" id="{115B1538-CAE1-4D4C-9D9C-F7BB96042700}"/>
              </a:ext>
            </a:extLst>
          </p:cNvPr>
          <p:cNvCxnSpPr>
            <a:cxnSpLocks/>
          </p:cNvCxnSpPr>
          <p:nvPr/>
        </p:nvCxnSpPr>
        <p:spPr>
          <a:xfrm flipV="1">
            <a:off x="5358764" y="720869"/>
            <a:ext cx="0" cy="341513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1646C2-4B4E-4235-BEF1-9CD8B3A67105}"/>
              </a:ext>
            </a:extLst>
          </p:cNvPr>
          <p:cNvSpPr txBox="1"/>
          <p:nvPr/>
        </p:nvSpPr>
        <p:spPr>
          <a:xfrm>
            <a:off x="5471545" y="2254389"/>
            <a:ext cx="1197764" cy="369332"/>
          </a:xfrm>
          <a:prstGeom prst="rect">
            <a:avLst/>
          </a:prstGeom>
          <a:noFill/>
        </p:spPr>
        <p:txBody>
          <a:bodyPr wrap="none" rtlCol="0">
            <a:spAutoFit/>
          </a:bodyPr>
          <a:lstStyle/>
          <a:p>
            <a:r>
              <a:rPr lang="en-GB" b="1" dirty="0"/>
              <a:t>1750 mm</a:t>
            </a:r>
          </a:p>
        </p:txBody>
      </p:sp>
      <p:sp>
        <p:nvSpPr>
          <p:cNvPr id="6" name="TextBox 5">
            <a:extLst>
              <a:ext uri="{FF2B5EF4-FFF2-40B4-BE49-F238E27FC236}">
                <a16:creationId xmlns:a16="http://schemas.microsoft.com/office/drawing/2014/main" id="{9C4AF6F8-E7F2-47E2-8A86-9D3C402AC29D}"/>
              </a:ext>
            </a:extLst>
          </p:cNvPr>
          <p:cNvSpPr txBox="1"/>
          <p:nvPr/>
        </p:nvSpPr>
        <p:spPr>
          <a:xfrm>
            <a:off x="5794095" y="675746"/>
            <a:ext cx="6148521" cy="1077218"/>
          </a:xfrm>
          <a:prstGeom prst="rect">
            <a:avLst/>
          </a:prstGeom>
          <a:noFill/>
        </p:spPr>
        <p:txBody>
          <a:bodyPr wrap="square" rtlCol="0">
            <a:spAutoFit/>
          </a:bodyPr>
          <a:lstStyle/>
          <a:p>
            <a:pPr algn="ctr"/>
            <a:r>
              <a:rPr lang="en-GB" sz="3200" b="1" dirty="0"/>
              <a:t>Jurassic Grey Leather Polished Granite </a:t>
            </a:r>
          </a:p>
        </p:txBody>
      </p:sp>
      <p:pic>
        <p:nvPicPr>
          <p:cNvPr id="3" name="Picture 2">
            <a:extLst>
              <a:ext uri="{FF2B5EF4-FFF2-40B4-BE49-F238E27FC236}">
                <a16:creationId xmlns:a16="http://schemas.microsoft.com/office/drawing/2014/main" id="{EC64C10E-1954-471A-AD12-CC0C1D9E2641}"/>
              </a:ext>
            </a:extLst>
          </p:cNvPr>
          <p:cNvPicPr>
            <a:picLocks noChangeAspect="1"/>
          </p:cNvPicPr>
          <p:nvPr/>
        </p:nvPicPr>
        <p:blipFill>
          <a:blip r:embed="rId3"/>
          <a:stretch>
            <a:fillRect/>
          </a:stretch>
        </p:blipFill>
        <p:spPr>
          <a:xfrm>
            <a:off x="349857" y="742102"/>
            <a:ext cx="4896127" cy="3393906"/>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DDD054A-D64C-449F-AD50-0B1DE899F97F}"/>
                  </a:ext>
                </a:extLst>
              </p:cNvPr>
              <p:cNvSpPr txBox="1"/>
              <p:nvPr/>
            </p:nvSpPr>
            <p:spPr>
              <a:xfrm>
                <a:off x="411186" y="4113417"/>
                <a:ext cx="10511095" cy="1947328"/>
              </a:xfrm>
              <a:prstGeom prst="rect">
                <a:avLst/>
              </a:prstGeom>
              <a:noFill/>
            </p:spPr>
            <p:txBody>
              <a:bodyPr wrap="square" rtlCol="0">
                <a:spAutoFit/>
              </a:bodyPr>
              <a:lstStyle/>
              <a:p>
                <a:r>
                  <a:rPr lang="en-GB" sz="2400" b="1" dirty="0">
                    <a:solidFill>
                      <a:srgbClr val="C00000"/>
                    </a:solidFill>
                  </a:rPr>
                  <a:t>Cost = Area in metres x Price per square metre</a:t>
                </a:r>
              </a:p>
              <a:p>
                <a:endParaRPr lang="en-GB" sz="2400" b="1" dirty="0">
                  <a:solidFill>
                    <a:srgbClr val="C00000"/>
                  </a:solidFill>
                </a:endParaRPr>
              </a:p>
              <a:p>
                <a:r>
                  <a:rPr lang="en-GB" sz="2400" b="1" dirty="0">
                    <a:solidFill>
                      <a:srgbClr val="C00000"/>
                    </a:solidFill>
                  </a:rPr>
                  <a:t>Area: 3.315 x 1.75 = 5.80125 </a:t>
                </a:r>
                <a14:m>
                  <m:oMath xmlns:m="http://schemas.openxmlformats.org/officeDocument/2006/math">
                    <m:sSup>
                      <m:sSupPr>
                        <m:ctrlPr>
                          <a:rPr lang="en-GB" sz="2400" b="1" i="1" smtClean="0">
                            <a:solidFill>
                              <a:srgbClr val="C00000"/>
                            </a:solidFill>
                            <a:latin typeface="Cambria Math" panose="02040503050406030204" pitchFamily="18" charset="0"/>
                          </a:rPr>
                        </m:ctrlPr>
                      </m:sSupPr>
                      <m:e>
                        <m:r>
                          <a:rPr lang="en-GB" sz="2400" b="1" i="1">
                            <a:solidFill>
                              <a:srgbClr val="C00000"/>
                            </a:solidFill>
                            <a:latin typeface="Cambria Math" panose="02040503050406030204" pitchFamily="18" charset="0"/>
                          </a:rPr>
                          <m:t>𝒎</m:t>
                        </m:r>
                      </m:e>
                      <m:sup>
                        <m:r>
                          <a:rPr lang="en-GB" sz="2400" b="1" i="1">
                            <a:solidFill>
                              <a:srgbClr val="C00000"/>
                            </a:solidFill>
                            <a:latin typeface="Cambria Math" panose="02040503050406030204" pitchFamily="18" charset="0"/>
                          </a:rPr>
                          <m:t>𝟐</m:t>
                        </m:r>
                      </m:sup>
                    </m:sSup>
                  </m:oMath>
                </a14:m>
                <a:endParaRPr lang="en-GB" sz="2400" b="1" dirty="0">
                  <a:solidFill>
                    <a:srgbClr val="C00000"/>
                  </a:solidFill>
                </a:endParaRPr>
              </a:p>
              <a:p>
                <a:r>
                  <a:rPr lang="en-GB" sz="2400" b="1" dirty="0">
                    <a:solidFill>
                      <a:srgbClr val="C00000"/>
                    </a:solidFill>
                  </a:rPr>
                  <a:t>Cost:  5.80125 x 345</a:t>
                </a:r>
              </a:p>
              <a:p>
                <a:r>
                  <a:rPr lang="en-GB" sz="2400" b="1" dirty="0">
                    <a:solidFill>
                      <a:srgbClr val="C00000"/>
                    </a:solidFill>
                  </a:rPr>
                  <a:t>= £2001.43</a:t>
                </a:r>
              </a:p>
            </p:txBody>
          </p:sp>
        </mc:Choice>
        <mc:Fallback xmlns="">
          <p:sp>
            <p:nvSpPr>
              <p:cNvPr id="11" name="TextBox 10">
                <a:extLst>
                  <a:ext uri="{FF2B5EF4-FFF2-40B4-BE49-F238E27FC236}">
                    <a16:creationId xmlns:a16="http://schemas.microsoft.com/office/drawing/2014/main" id="{EDDD054A-D64C-449F-AD50-0B1DE899F97F}"/>
                  </a:ext>
                </a:extLst>
              </p:cNvPr>
              <p:cNvSpPr txBox="1">
                <a:spLocks noRot="1" noChangeAspect="1" noMove="1" noResize="1" noEditPoints="1" noAdjustHandles="1" noChangeArrowheads="1" noChangeShapeType="1" noTextEdit="1"/>
              </p:cNvSpPr>
              <p:nvPr/>
            </p:nvSpPr>
            <p:spPr>
              <a:xfrm>
                <a:off x="411186" y="4113417"/>
                <a:ext cx="10511095" cy="1947328"/>
              </a:xfrm>
              <a:prstGeom prst="rect">
                <a:avLst/>
              </a:prstGeom>
              <a:blipFill>
                <a:blip r:embed="rId4"/>
                <a:stretch>
                  <a:fillRect l="-870" t="-2508" b="-6270"/>
                </a:stretch>
              </a:blipFill>
            </p:spPr>
            <p:txBody>
              <a:bodyPr/>
              <a:lstStyle/>
              <a:p>
                <a:r>
                  <a:rPr lang="en-GB">
                    <a:noFill/>
                  </a:rPr>
                  <a:t> </a:t>
                </a:r>
              </a:p>
            </p:txBody>
          </p:sp>
        </mc:Fallback>
      </mc:AlternateContent>
    </p:spTree>
    <p:extLst>
      <p:ext uri="{BB962C8B-B14F-4D97-AF65-F5344CB8AC3E}">
        <p14:creationId xmlns:p14="http://schemas.microsoft.com/office/powerpoint/2010/main" val="267059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0A1B40C-D847-4E2E-A82D-96842529835B}"/>
                  </a:ext>
                </a:extLst>
              </p:cNvPr>
              <p:cNvSpPr/>
              <p:nvPr/>
            </p:nvSpPr>
            <p:spPr>
              <a:xfrm>
                <a:off x="8733183" y="2463071"/>
                <a:ext cx="3320272" cy="1077218"/>
              </a:xfrm>
              <a:prstGeom prst="rect">
                <a:avLst/>
              </a:prstGeom>
            </p:spPr>
            <p:txBody>
              <a:bodyPr wrap="square">
                <a:spAutoFit/>
              </a:bodyPr>
              <a:lstStyle/>
              <a:p>
                <a:r>
                  <a:rPr lang="en-GB" sz="3200" dirty="0">
                    <a:latin typeface="Nunito Sans"/>
                  </a:rPr>
                  <a:t>£299/sq. metre</a:t>
                </a:r>
              </a:p>
              <a:p>
                <a:r>
                  <a:rPr lang="en-GB" sz="3200" dirty="0">
                    <a:latin typeface="Nunito Sans"/>
                  </a:rPr>
                  <a:t>£299 for 1</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5" name="Rectangle 4">
                <a:extLst>
                  <a:ext uri="{FF2B5EF4-FFF2-40B4-BE49-F238E27FC236}">
                    <a16:creationId xmlns:a16="http://schemas.microsoft.com/office/drawing/2014/main" id="{80A1B40C-D847-4E2E-A82D-96842529835B}"/>
                  </a:ext>
                </a:extLst>
              </p:cNvPr>
              <p:cNvSpPr>
                <a:spLocks noRot="1" noChangeAspect="1" noMove="1" noResize="1" noEditPoints="1" noAdjustHandles="1" noChangeArrowheads="1" noChangeShapeType="1" noTextEdit="1"/>
              </p:cNvSpPr>
              <p:nvPr/>
            </p:nvSpPr>
            <p:spPr>
              <a:xfrm>
                <a:off x="8733183" y="2463071"/>
                <a:ext cx="3320272" cy="1077218"/>
              </a:xfrm>
              <a:prstGeom prst="rect">
                <a:avLst/>
              </a:prstGeom>
              <a:blipFill>
                <a:blip r:embed="rId2"/>
                <a:stretch>
                  <a:fillRect l="-4779" t="-7345" b="-18079"/>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D2328BCD-A7DC-4F60-94F8-3891746AEACD}"/>
              </a:ext>
            </a:extLst>
          </p:cNvPr>
          <p:cNvSpPr txBox="1"/>
          <p:nvPr/>
        </p:nvSpPr>
        <p:spPr>
          <a:xfrm>
            <a:off x="1623910" y="4534812"/>
            <a:ext cx="10511095" cy="461665"/>
          </a:xfrm>
          <a:prstGeom prst="rect">
            <a:avLst/>
          </a:prstGeom>
          <a:noFill/>
        </p:spPr>
        <p:txBody>
          <a:bodyPr wrap="square" rtlCol="0">
            <a:spAutoFit/>
          </a:bodyPr>
          <a:lstStyle/>
          <a:p>
            <a:r>
              <a:rPr lang="en-GB" sz="2400" b="1" dirty="0">
                <a:solidFill>
                  <a:srgbClr val="C00000"/>
                </a:solidFill>
              </a:rPr>
              <a:t>Cost = Area in metres x Price per square metre</a:t>
            </a:r>
          </a:p>
        </p:txBody>
      </p:sp>
      <p:cxnSp>
        <p:nvCxnSpPr>
          <p:cNvPr id="17" name="Straight Arrow Connector 16">
            <a:extLst>
              <a:ext uri="{FF2B5EF4-FFF2-40B4-BE49-F238E27FC236}">
                <a16:creationId xmlns:a16="http://schemas.microsoft.com/office/drawing/2014/main" id="{335727A8-6477-4D63-AA8C-FF31156FCB81}"/>
              </a:ext>
            </a:extLst>
          </p:cNvPr>
          <p:cNvCxnSpPr>
            <a:cxnSpLocks/>
          </p:cNvCxnSpPr>
          <p:nvPr/>
        </p:nvCxnSpPr>
        <p:spPr>
          <a:xfrm>
            <a:off x="349858" y="677639"/>
            <a:ext cx="48961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D8856C-3AF4-4E01-BE0A-3C0EAB17D47B}"/>
              </a:ext>
            </a:extLst>
          </p:cNvPr>
          <p:cNvSpPr txBox="1"/>
          <p:nvPr/>
        </p:nvSpPr>
        <p:spPr>
          <a:xfrm>
            <a:off x="2142169" y="221516"/>
            <a:ext cx="1197764" cy="369332"/>
          </a:xfrm>
          <a:prstGeom prst="rect">
            <a:avLst/>
          </a:prstGeom>
          <a:noFill/>
        </p:spPr>
        <p:txBody>
          <a:bodyPr wrap="none" rtlCol="0">
            <a:spAutoFit/>
          </a:bodyPr>
          <a:lstStyle/>
          <a:p>
            <a:r>
              <a:rPr lang="en-GB" b="1" dirty="0"/>
              <a:t>3320 mm</a:t>
            </a:r>
          </a:p>
        </p:txBody>
      </p:sp>
      <p:cxnSp>
        <p:nvCxnSpPr>
          <p:cNvPr id="19" name="Straight Arrow Connector 18">
            <a:extLst>
              <a:ext uri="{FF2B5EF4-FFF2-40B4-BE49-F238E27FC236}">
                <a16:creationId xmlns:a16="http://schemas.microsoft.com/office/drawing/2014/main" id="{115B1538-CAE1-4D4C-9D9C-F7BB96042700}"/>
              </a:ext>
            </a:extLst>
          </p:cNvPr>
          <p:cNvCxnSpPr>
            <a:cxnSpLocks/>
          </p:cNvCxnSpPr>
          <p:nvPr/>
        </p:nvCxnSpPr>
        <p:spPr>
          <a:xfrm flipV="1">
            <a:off x="5358764" y="720870"/>
            <a:ext cx="0" cy="361559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1646C2-4B4E-4235-BEF1-9CD8B3A67105}"/>
              </a:ext>
            </a:extLst>
          </p:cNvPr>
          <p:cNvSpPr txBox="1"/>
          <p:nvPr/>
        </p:nvSpPr>
        <p:spPr>
          <a:xfrm>
            <a:off x="5471545" y="2254389"/>
            <a:ext cx="1197764" cy="369332"/>
          </a:xfrm>
          <a:prstGeom prst="rect">
            <a:avLst/>
          </a:prstGeom>
          <a:noFill/>
        </p:spPr>
        <p:txBody>
          <a:bodyPr wrap="none" rtlCol="0">
            <a:spAutoFit/>
          </a:bodyPr>
          <a:lstStyle/>
          <a:p>
            <a:r>
              <a:rPr lang="en-GB" b="1" dirty="0"/>
              <a:t>1990 mm</a:t>
            </a:r>
          </a:p>
        </p:txBody>
      </p:sp>
      <p:sp>
        <p:nvSpPr>
          <p:cNvPr id="22" name="TextBox 21">
            <a:extLst>
              <a:ext uri="{FF2B5EF4-FFF2-40B4-BE49-F238E27FC236}">
                <a16:creationId xmlns:a16="http://schemas.microsoft.com/office/drawing/2014/main" id="{B000FCB6-C6F5-42D1-87D7-41D3E30D0EDB}"/>
              </a:ext>
            </a:extLst>
          </p:cNvPr>
          <p:cNvSpPr txBox="1"/>
          <p:nvPr/>
        </p:nvSpPr>
        <p:spPr>
          <a:xfrm>
            <a:off x="1623910" y="5366647"/>
            <a:ext cx="9115701" cy="523220"/>
          </a:xfrm>
          <a:prstGeom prst="rect">
            <a:avLst/>
          </a:prstGeom>
          <a:noFill/>
        </p:spPr>
        <p:txBody>
          <a:bodyPr wrap="none" rtlCol="0">
            <a:spAutoFit/>
          </a:bodyPr>
          <a:lstStyle/>
          <a:p>
            <a:r>
              <a:rPr lang="en-GB" sz="2800" dirty="0"/>
              <a:t>Without any additional costs how much would one slab cost?</a:t>
            </a:r>
          </a:p>
        </p:txBody>
      </p:sp>
      <p:sp>
        <p:nvSpPr>
          <p:cNvPr id="6" name="TextBox 5">
            <a:extLst>
              <a:ext uri="{FF2B5EF4-FFF2-40B4-BE49-F238E27FC236}">
                <a16:creationId xmlns:a16="http://schemas.microsoft.com/office/drawing/2014/main" id="{9C4AF6F8-E7F2-47E2-8A86-9D3C402AC29D}"/>
              </a:ext>
            </a:extLst>
          </p:cNvPr>
          <p:cNvSpPr txBox="1"/>
          <p:nvPr/>
        </p:nvSpPr>
        <p:spPr>
          <a:xfrm>
            <a:off x="5794095" y="675746"/>
            <a:ext cx="6148521" cy="584775"/>
          </a:xfrm>
          <a:prstGeom prst="rect">
            <a:avLst/>
          </a:prstGeom>
          <a:noFill/>
        </p:spPr>
        <p:txBody>
          <a:bodyPr wrap="square" rtlCol="0">
            <a:spAutoFit/>
          </a:bodyPr>
          <a:lstStyle/>
          <a:p>
            <a:pPr algn="ctr"/>
            <a:r>
              <a:rPr lang="en-GB" sz="3200" b="1" dirty="0"/>
              <a:t>Manatee Leather Granite </a:t>
            </a:r>
          </a:p>
        </p:txBody>
      </p:sp>
      <p:pic>
        <p:nvPicPr>
          <p:cNvPr id="2" name="Picture 1">
            <a:extLst>
              <a:ext uri="{FF2B5EF4-FFF2-40B4-BE49-F238E27FC236}">
                <a16:creationId xmlns:a16="http://schemas.microsoft.com/office/drawing/2014/main" id="{9F5EA928-D941-4F77-8EE3-77D65C8E219B}"/>
              </a:ext>
            </a:extLst>
          </p:cNvPr>
          <p:cNvPicPr>
            <a:picLocks noChangeAspect="1"/>
          </p:cNvPicPr>
          <p:nvPr/>
        </p:nvPicPr>
        <p:blipFill>
          <a:blip r:embed="rId3"/>
          <a:stretch>
            <a:fillRect/>
          </a:stretch>
        </p:blipFill>
        <p:spPr>
          <a:xfrm>
            <a:off x="349857" y="786451"/>
            <a:ext cx="4905480" cy="3550018"/>
          </a:xfrm>
          <a:prstGeom prst="rect">
            <a:avLst/>
          </a:prstGeom>
        </p:spPr>
      </p:pic>
    </p:spTree>
    <p:extLst>
      <p:ext uri="{BB962C8B-B14F-4D97-AF65-F5344CB8AC3E}">
        <p14:creationId xmlns:p14="http://schemas.microsoft.com/office/powerpoint/2010/main" val="247851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0A1B40C-D847-4E2E-A82D-96842529835B}"/>
                  </a:ext>
                </a:extLst>
              </p:cNvPr>
              <p:cNvSpPr/>
              <p:nvPr/>
            </p:nvSpPr>
            <p:spPr>
              <a:xfrm>
                <a:off x="8733183" y="2463071"/>
                <a:ext cx="3320272" cy="1077218"/>
              </a:xfrm>
              <a:prstGeom prst="rect">
                <a:avLst/>
              </a:prstGeom>
            </p:spPr>
            <p:txBody>
              <a:bodyPr wrap="square">
                <a:spAutoFit/>
              </a:bodyPr>
              <a:lstStyle/>
              <a:p>
                <a:r>
                  <a:rPr lang="en-GB" sz="3200" dirty="0">
                    <a:latin typeface="Nunito Sans"/>
                  </a:rPr>
                  <a:t>£299/sq. metre</a:t>
                </a:r>
              </a:p>
              <a:p>
                <a:r>
                  <a:rPr lang="en-GB" sz="3200" dirty="0">
                    <a:latin typeface="Nunito Sans"/>
                  </a:rPr>
                  <a:t>£299 for 1</a:t>
                </a:r>
                <a14:m>
                  <m:oMath xmlns:m="http://schemas.openxmlformats.org/officeDocument/2006/math">
                    <m:r>
                      <a:rPr lang="en-GB" sz="3200">
                        <a:latin typeface="Cambria Math" panose="02040503050406030204" pitchFamily="18" charset="0"/>
                      </a:rPr>
                      <m:t> </m:t>
                    </m:r>
                    <m:sSup>
                      <m:sSupPr>
                        <m:ctrlPr>
                          <a:rPr lang="en-GB" sz="3200" i="1">
                            <a:latin typeface="Cambria Math" panose="02040503050406030204" pitchFamily="18" charset="0"/>
                          </a:rPr>
                        </m:ctrlPr>
                      </m:sSupPr>
                      <m:e>
                        <m:r>
                          <a:rPr lang="en-GB" sz="3200" i="1">
                            <a:latin typeface="Cambria Math" panose="02040503050406030204" pitchFamily="18" charset="0"/>
                          </a:rPr>
                          <m:t>𝑚</m:t>
                        </m:r>
                      </m:e>
                      <m:sup>
                        <m:r>
                          <a:rPr lang="en-GB" sz="3200" i="1">
                            <a:latin typeface="Cambria Math" panose="02040503050406030204" pitchFamily="18" charset="0"/>
                          </a:rPr>
                          <m:t>2</m:t>
                        </m:r>
                      </m:sup>
                    </m:sSup>
                  </m:oMath>
                </a14:m>
                <a:endParaRPr lang="en-GB" sz="3200" dirty="0"/>
              </a:p>
            </p:txBody>
          </p:sp>
        </mc:Choice>
        <mc:Fallback xmlns="">
          <p:sp>
            <p:nvSpPr>
              <p:cNvPr id="5" name="Rectangle 4">
                <a:extLst>
                  <a:ext uri="{FF2B5EF4-FFF2-40B4-BE49-F238E27FC236}">
                    <a16:creationId xmlns:a16="http://schemas.microsoft.com/office/drawing/2014/main" id="{80A1B40C-D847-4E2E-A82D-96842529835B}"/>
                  </a:ext>
                </a:extLst>
              </p:cNvPr>
              <p:cNvSpPr>
                <a:spLocks noRot="1" noChangeAspect="1" noMove="1" noResize="1" noEditPoints="1" noAdjustHandles="1" noChangeArrowheads="1" noChangeShapeType="1" noTextEdit="1"/>
              </p:cNvSpPr>
              <p:nvPr/>
            </p:nvSpPr>
            <p:spPr>
              <a:xfrm>
                <a:off x="8733183" y="2463071"/>
                <a:ext cx="3320272" cy="1077218"/>
              </a:xfrm>
              <a:prstGeom prst="rect">
                <a:avLst/>
              </a:prstGeom>
              <a:blipFill>
                <a:blip r:embed="rId2"/>
                <a:stretch>
                  <a:fillRect l="-4779" t="-7345" b="-18079"/>
                </a:stretch>
              </a:blipFill>
            </p:spPr>
            <p:txBody>
              <a:bodyPr/>
              <a:lstStyle/>
              <a:p>
                <a:r>
                  <a:rPr lang="en-GB">
                    <a:noFill/>
                  </a:rPr>
                  <a:t> </a:t>
                </a:r>
              </a:p>
            </p:txBody>
          </p:sp>
        </mc:Fallback>
      </mc:AlternateContent>
      <p:cxnSp>
        <p:nvCxnSpPr>
          <p:cNvPr id="17" name="Straight Arrow Connector 16">
            <a:extLst>
              <a:ext uri="{FF2B5EF4-FFF2-40B4-BE49-F238E27FC236}">
                <a16:creationId xmlns:a16="http://schemas.microsoft.com/office/drawing/2014/main" id="{335727A8-6477-4D63-AA8C-FF31156FCB81}"/>
              </a:ext>
            </a:extLst>
          </p:cNvPr>
          <p:cNvCxnSpPr>
            <a:cxnSpLocks/>
          </p:cNvCxnSpPr>
          <p:nvPr/>
        </p:nvCxnSpPr>
        <p:spPr>
          <a:xfrm>
            <a:off x="349858" y="677639"/>
            <a:ext cx="48961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D8856C-3AF4-4E01-BE0A-3C0EAB17D47B}"/>
              </a:ext>
            </a:extLst>
          </p:cNvPr>
          <p:cNvSpPr txBox="1"/>
          <p:nvPr/>
        </p:nvSpPr>
        <p:spPr>
          <a:xfrm>
            <a:off x="2142169" y="221516"/>
            <a:ext cx="1197764" cy="369332"/>
          </a:xfrm>
          <a:prstGeom prst="rect">
            <a:avLst/>
          </a:prstGeom>
          <a:noFill/>
        </p:spPr>
        <p:txBody>
          <a:bodyPr wrap="none" rtlCol="0">
            <a:spAutoFit/>
          </a:bodyPr>
          <a:lstStyle/>
          <a:p>
            <a:r>
              <a:rPr lang="en-GB" b="1" dirty="0"/>
              <a:t>3320 mm</a:t>
            </a:r>
          </a:p>
        </p:txBody>
      </p:sp>
      <p:cxnSp>
        <p:nvCxnSpPr>
          <p:cNvPr id="19" name="Straight Arrow Connector 18">
            <a:extLst>
              <a:ext uri="{FF2B5EF4-FFF2-40B4-BE49-F238E27FC236}">
                <a16:creationId xmlns:a16="http://schemas.microsoft.com/office/drawing/2014/main" id="{115B1538-CAE1-4D4C-9D9C-F7BB96042700}"/>
              </a:ext>
            </a:extLst>
          </p:cNvPr>
          <p:cNvCxnSpPr>
            <a:cxnSpLocks/>
          </p:cNvCxnSpPr>
          <p:nvPr/>
        </p:nvCxnSpPr>
        <p:spPr>
          <a:xfrm flipV="1">
            <a:off x="5358764" y="720870"/>
            <a:ext cx="0" cy="361559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1646C2-4B4E-4235-BEF1-9CD8B3A67105}"/>
              </a:ext>
            </a:extLst>
          </p:cNvPr>
          <p:cNvSpPr txBox="1"/>
          <p:nvPr/>
        </p:nvSpPr>
        <p:spPr>
          <a:xfrm>
            <a:off x="5471545" y="2254389"/>
            <a:ext cx="1197764" cy="369332"/>
          </a:xfrm>
          <a:prstGeom prst="rect">
            <a:avLst/>
          </a:prstGeom>
          <a:noFill/>
        </p:spPr>
        <p:txBody>
          <a:bodyPr wrap="none" rtlCol="0">
            <a:spAutoFit/>
          </a:bodyPr>
          <a:lstStyle/>
          <a:p>
            <a:r>
              <a:rPr lang="en-GB" b="1" dirty="0"/>
              <a:t>1990 mm</a:t>
            </a:r>
          </a:p>
        </p:txBody>
      </p:sp>
      <p:sp>
        <p:nvSpPr>
          <p:cNvPr id="6" name="TextBox 5">
            <a:extLst>
              <a:ext uri="{FF2B5EF4-FFF2-40B4-BE49-F238E27FC236}">
                <a16:creationId xmlns:a16="http://schemas.microsoft.com/office/drawing/2014/main" id="{9C4AF6F8-E7F2-47E2-8A86-9D3C402AC29D}"/>
              </a:ext>
            </a:extLst>
          </p:cNvPr>
          <p:cNvSpPr txBox="1"/>
          <p:nvPr/>
        </p:nvSpPr>
        <p:spPr>
          <a:xfrm>
            <a:off x="5794095" y="675746"/>
            <a:ext cx="6148521" cy="584775"/>
          </a:xfrm>
          <a:prstGeom prst="rect">
            <a:avLst/>
          </a:prstGeom>
          <a:noFill/>
        </p:spPr>
        <p:txBody>
          <a:bodyPr wrap="square" rtlCol="0">
            <a:spAutoFit/>
          </a:bodyPr>
          <a:lstStyle/>
          <a:p>
            <a:pPr algn="ctr"/>
            <a:r>
              <a:rPr lang="en-GB" sz="3200" b="1" dirty="0"/>
              <a:t>Manatee Leather Granite </a:t>
            </a:r>
          </a:p>
        </p:txBody>
      </p:sp>
      <p:pic>
        <p:nvPicPr>
          <p:cNvPr id="2" name="Picture 1">
            <a:extLst>
              <a:ext uri="{FF2B5EF4-FFF2-40B4-BE49-F238E27FC236}">
                <a16:creationId xmlns:a16="http://schemas.microsoft.com/office/drawing/2014/main" id="{9F5EA928-D941-4F77-8EE3-77D65C8E219B}"/>
              </a:ext>
            </a:extLst>
          </p:cNvPr>
          <p:cNvPicPr>
            <a:picLocks noChangeAspect="1"/>
          </p:cNvPicPr>
          <p:nvPr/>
        </p:nvPicPr>
        <p:blipFill>
          <a:blip r:embed="rId3"/>
          <a:stretch>
            <a:fillRect/>
          </a:stretch>
        </p:blipFill>
        <p:spPr>
          <a:xfrm>
            <a:off x="349858" y="720870"/>
            <a:ext cx="4905480" cy="3550018"/>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1E77A61-748A-4914-953C-48633968B5CB}"/>
                  </a:ext>
                </a:extLst>
              </p:cNvPr>
              <p:cNvSpPr txBox="1"/>
              <p:nvPr/>
            </p:nvSpPr>
            <p:spPr>
              <a:xfrm>
                <a:off x="215997" y="4189802"/>
                <a:ext cx="10511095" cy="1947328"/>
              </a:xfrm>
              <a:prstGeom prst="rect">
                <a:avLst/>
              </a:prstGeom>
              <a:noFill/>
            </p:spPr>
            <p:txBody>
              <a:bodyPr wrap="square" rtlCol="0">
                <a:spAutoFit/>
              </a:bodyPr>
              <a:lstStyle/>
              <a:p>
                <a:r>
                  <a:rPr lang="en-GB" sz="2400" b="1" dirty="0">
                    <a:solidFill>
                      <a:srgbClr val="C00000"/>
                    </a:solidFill>
                  </a:rPr>
                  <a:t>Cost = Area in metres x Price per square metre</a:t>
                </a:r>
              </a:p>
              <a:p>
                <a:endParaRPr lang="en-GB" sz="2400" b="1" dirty="0">
                  <a:solidFill>
                    <a:srgbClr val="C00000"/>
                  </a:solidFill>
                </a:endParaRPr>
              </a:p>
              <a:p>
                <a:r>
                  <a:rPr lang="en-GB" sz="2400" b="1" dirty="0">
                    <a:solidFill>
                      <a:srgbClr val="C00000"/>
                    </a:solidFill>
                  </a:rPr>
                  <a:t>Area: 3.32 x 1.99 = 6.6068 </a:t>
                </a:r>
                <a14:m>
                  <m:oMath xmlns:m="http://schemas.openxmlformats.org/officeDocument/2006/math">
                    <m:sSup>
                      <m:sSupPr>
                        <m:ctrlPr>
                          <a:rPr lang="en-GB" sz="2400" b="1" i="1" smtClean="0">
                            <a:solidFill>
                              <a:srgbClr val="C00000"/>
                            </a:solidFill>
                            <a:latin typeface="Cambria Math" panose="02040503050406030204" pitchFamily="18" charset="0"/>
                          </a:rPr>
                        </m:ctrlPr>
                      </m:sSupPr>
                      <m:e>
                        <m:r>
                          <a:rPr lang="en-GB" sz="2400" b="1" i="1">
                            <a:solidFill>
                              <a:srgbClr val="C00000"/>
                            </a:solidFill>
                            <a:latin typeface="Cambria Math" panose="02040503050406030204" pitchFamily="18" charset="0"/>
                          </a:rPr>
                          <m:t>𝒎</m:t>
                        </m:r>
                      </m:e>
                      <m:sup>
                        <m:r>
                          <a:rPr lang="en-GB" sz="2400" b="1" i="1">
                            <a:solidFill>
                              <a:srgbClr val="C00000"/>
                            </a:solidFill>
                            <a:latin typeface="Cambria Math" panose="02040503050406030204" pitchFamily="18" charset="0"/>
                          </a:rPr>
                          <m:t>𝟐</m:t>
                        </m:r>
                      </m:sup>
                    </m:sSup>
                  </m:oMath>
                </a14:m>
                <a:endParaRPr lang="en-GB" sz="2400" b="1" dirty="0">
                  <a:solidFill>
                    <a:srgbClr val="C00000"/>
                  </a:solidFill>
                </a:endParaRPr>
              </a:p>
              <a:p>
                <a:r>
                  <a:rPr lang="en-GB" sz="2400" b="1" dirty="0">
                    <a:solidFill>
                      <a:srgbClr val="C00000"/>
                    </a:solidFill>
                  </a:rPr>
                  <a:t>Cost:  6.6068 x 299</a:t>
                </a:r>
              </a:p>
              <a:p>
                <a:r>
                  <a:rPr lang="en-GB" sz="2400" b="1" dirty="0">
                    <a:solidFill>
                      <a:srgbClr val="C00000"/>
                    </a:solidFill>
                  </a:rPr>
                  <a:t>= £1975.43</a:t>
                </a:r>
              </a:p>
            </p:txBody>
          </p:sp>
        </mc:Choice>
        <mc:Fallback xmlns="">
          <p:sp>
            <p:nvSpPr>
              <p:cNvPr id="11" name="TextBox 10">
                <a:extLst>
                  <a:ext uri="{FF2B5EF4-FFF2-40B4-BE49-F238E27FC236}">
                    <a16:creationId xmlns:a16="http://schemas.microsoft.com/office/drawing/2014/main" id="{31E77A61-748A-4914-953C-48633968B5CB}"/>
                  </a:ext>
                </a:extLst>
              </p:cNvPr>
              <p:cNvSpPr txBox="1">
                <a:spLocks noRot="1" noChangeAspect="1" noMove="1" noResize="1" noEditPoints="1" noAdjustHandles="1" noChangeArrowheads="1" noChangeShapeType="1" noTextEdit="1"/>
              </p:cNvSpPr>
              <p:nvPr/>
            </p:nvSpPr>
            <p:spPr>
              <a:xfrm>
                <a:off x="215997" y="4189802"/>
                <a:ext cx="10511095" cy="1947328"/>
              </a:xfrm>
              <a:prstGeom prst="rect">
                <a:avLst/>
              </a:prstGeom>
              <a:blipFill>
                <a:blip r:embed="rId4"/>
                <a:stretch>
                  <a:fillRect l="-870" t="-2500" b="-5938"/>
                </a:stretch>
              </a:blipFill>
            </p:spPr>
            <p:txBody>
              <a:bodyPr/>
              <a:lstStyle/>
              <a:p>
                <a:r>
                  <a:rPr lang="en-GB">
                    <a:noFill/>
                  </a:rPr>
                  <a:t> </a:t>
                </a:r>
              </a:p>
            </p:txBody>
          </p:sp>
        </mc:Fallback>
      </mc:AlternateContent>
    </p:spTree>
    <p:extLst>
      <p:ext uri="{BB962C8B-B14F-4D97-AF65-F5344CB8AC3E}">
        <p14:creationId xmlns:p14="http://schemas.microsoft.com/office/powerpoint/2010/main" val="209218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52E3DC-0A4D-4D87-B19C-0128CD6A01DD}"/>
              </a:ext>
            </a:extLst>
          </p:cNvPr>
          <p:cNvPicPr>
            <a:picLocks noChangeAspect="1"/>
          </p:cNvPicPr>
          <p:nvPr/>
        </p:nvPicPr>
        <p:blipFill rotWithShape="1">
          <a:blip r:embed="rId2"/>
          <a:srcRect r="1131" b="1711"/>
          <a:stretch/>
        </p:blipFill>
        <p:spPr>
          <a:xfrm>
            <a:off x="697057" y="563274"/>
            <a:ext cx="10624086" cy="4661869"/>
          </a:xfrm>
          <a:prstGeom prst="rect">
            <a:avLst/>
          </a:prstGeom>
        </p:spPr>
      </p:pic>
      <p:sp>
        <p:nvSpPr>
          <p:cNvPr id="3" name="TextBox 2">
            <a:extLst>
              <a:ext uri="{FF2B5EF4-FFF2-40B4-BE49-F238E27FC236}">
                <a16:creationId xmlns:a16="http://schemas.microsoft.com/office/drawing/2014/main" id="{FE411F5E-4102-424B-88A9-BF9652CFD923}"/>
              </a:ext>
            </a:extLst>
          </p:cNvPr>
          <p:cNvSpPr txBox="1"/>
          <p:nvPr/>
        </p:nvSpPr>
        <p:spPr>
          <a:xfrm>
            <a:off x="2600952" y="-60840"/>
            <a:ext cx="6148521" cy="584775"/>
          </a:xfrm>
          <a:prstGeom prst="rect">
            <a:avLst/>
          </a:prstGeom>
          <a:noFill/>
        </p:spPr>
        <p:txBody>
          <a:bodyPr wrap="square" rtlCol="0">
            <a:spAutoFit/>
          </a:bodyPr>
          <a:lstStyle/>
          <a:p>
            <a:pPr algn="ctr"/>
            <a:r>
              <a:rPr lang="en-GB" sz="3200" b="1" dirty="0"/>
              <a:t>Cost and sizing of granite slabs </a:t>
            </a:r>
          </a:p>
        </p:txBody>
      </p:sp>
    </p:spTree>
    <p:extLst>
      <p:ext uri="{BB962C8B-B14F-4D97-AF65-F5344CB8AC3E}">
        <p14:creationId xmlns:p14="http://schemas.microsoft.com/office/powerpoint/2010/main" val="510001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B8B0A2-DEDB-45F2-84CD-6844B6DE58F8}"/>
              </a:ext>
            </a:extLst>
          </p:cNvPr>
          <p:cNvPicPr>
            <a:picLocks noChangeAspect="1"/>
          </p:cNvPicPr>
          <p:nvPr/>
        </p:nvPicPr>
        <p:blipFill rotWithShape="1">
          <a:blip r:embed="rId2"/>
          <a:srcRect r="1055"/>
          <a:stretch/>
        </p:blipFill>
        <p:spPr>
          <a:xfrm>
            <a:off x="451190" y="750928"/>
            <a:ext cx="7300995" cy="5111722"/>
          </a:xfrm>
          <a:prstGeom prst="rect">
            <a:avLst/>
          </a:prstGeom>
        </p:spPr>
      </p:pic>
      <p:sp>
        <p:nvSpPr>
          <p:cNvPr id="3" name="TextBox 2">
            <a:extLst>
              <a:ext uri="{FF2B5EF4-FFF2-40B4-BE49-F238E27FC236}">
                <a16:creationId xmlns:a16="http://schemas.microsoft.com/office/drawing/2014/main" id="{7093DBA9-5D61-489F-9634-04C2B2486F89}"/>
              </a:ext>
            </a:extLst>
          </p:cNvPr>
          <p:cNvSpPr txBox="1"/>
          <p:nvPr/>
        </p:nvSpPr>
        <p:spPr>
          <a:xfrm>
            <a:off x="7823199" y="1161143"/>
            <a:ext cx="3917611" cy="646331"/>
          </a:xfrm>
          <a:prstGeom prst="rect">
            <a:avLst/>
          </a:prstGeom>
          <a:noFill/>
        </p:spPr>
        <p:txBody>
          <a:bodyPr wrap="none" rtlCol="0">
            <a:spAutoFit/>
          </a:bodyPr>
          <a:lstStyle/>
          <a:p>
            <a:r>
              <a:rPr lang="en-GB" b="1" dirty="0"/>
              <a:t>VAT is 20%</a:t>
            </a:r>
          </a:p>
          <a:p>
            <a:r>
              <a:rPr lang="en-GB" b="1" dirty="0"/>
              <a:t>What are the costs including  VAT?</a:t>
            </a:r>
          </a:p>
        </p:txBody>
      </p:sp>
      <p:sp>
        <p:nvSpPr>
          <p:cNvPr id="4" name="Rectangle 3">
            <a:extLst>
              <a:ext uri="{FF2B5EF4-FFF2-40B4-BE49-F238E27FC236}">
                <a16:creationId xmlns:a16="http://schemas.microsoft.com/office/drawing/2014/main" id="{CE5D95D6-9AB6-43CD-8806-422356A19D58}"/>
              </a:ext>
            </a:extLst>
          </p:cNvPr>
          <p:cNvSpPr/>
          <p:nvPr/>
        </p:nvSpPr>
        <p:spPr>
          <a:xfrm>
            <a:off x="1885559" y="232228"/>
            <a:ext cx="4861908" cy="523220"/>
          </a:xfrm>
          <a:prstGeom prst="rect">
            <a:avLst/>
          </a:prstGeom>
        </p:spPr>
        <p:txBody>
          <a:bodyPr wrap="none">
            <a:spAutoFit/>
          </a:bodyPr>
          <a:lstStyle/>
          <a:p>
            <a:pPr algn="ctr"/>
            <a:r>
              <a:rPr lang="en-GB" sz="2800" b="1" dirty="0"/>
              <a:t>Additional costs to consider</a:t>
            </a:r>
          </a:p>
        </p:txBody>
      </p:sp>
    </p:spTree>
    <p:extLst>
      <p:ext uri="{BB962C8B-B14F-4D97-AF65-F5344CB8AC3E}">
        <p14:creationId xmlns:p14="http://schemas.microsoft.com/office/powerpoint/2010/main" val="22430518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B8B0A2-DEDB-45F2-84CD-6844B6DE58F8}"/>
              </a:ext>
            </a:extLst>
          </p:cNvPr>
          <p:cNvPicPr>
            <a:picLocks noChangeAspect="1"/>
          </p:cNvPicPr>
          <p:nvPr/>
        </p:nvPicPr>
        <p:blipFill rotWithShape="1">
          <a:blip r:embed="rId2"/>
          <a:srcRect r="1055"/>
          <a:stretch/>
        </p:blipFill>
        <p:spPr>
          <a:xfrm>
            <a:off x="451190" y="750928"/>
            <a:ext cx="7300995" cy="5111722"/>
          </a:xfrm>
          <a:prstGeom prst="rect">
            <a:avLst/>
          </a:prstGeom>
        </p:spPr>
      </p:pic>
      <p:sp>
        <p:nvSpPr>
          <p:cNvPr id="3" name="TextBox 2">
            <a:extLst>
              <a:ext uri="{FF2B5EF4-FFF2-40B4-BE49-F238E27FC236}">
                <a16:creationId xmlns:a16="http://schemas.microsoft.com/office/drawing/2014/main" id="{7093DBA9-5D61-489F-9634-04C2B2486F89}"/>
              </a:ext>
            </a:extLst>
          </p:cNvPr>
          <p:cNvSpPr txBox="1"/>
          <p:nvPr/>
        </p:nvSpPr>
        <p:spPr>
          <a:xfrm>
            <a:off x="7823199" y="1161143"/>
            <a:ext cx="3917611" cy="646331"/>
          </a:xfrm>
          <a:prstGeom prst="rect">
            <a:avLst/>
          </a:prstGeom>
          <a:noFill/>
        </p:spPr>
        <p:txBody>
          <a:bodyPr wrap="none" rtlCol="0">
            <a:spAutoFit/>
          </a:bodyPr>
          <a:lstStyle/>
          <a:p>
            <a:r>
              <a:rPr lang="en-GB" b="1" dirty="0"/>
              <a:t>VAT is 20%</a:t>
            </a:r>
          </a:p>
          <a:p>
            <a:r>
              <a:rPr lang="en-GB" b="1" dirty="0"/>
              <a:t>What are the costs including  VAT?</a:t>
            </a:r>
          </a:p>
        </p:txBody>
      </p:sp>
      <p:sp>
        <p:nvSpPr>
          <p:cNvPr id="4" name="Rectangle 3">
            <a:extLst>
              <a:ext uri="{FF2B5EF4-FFF2-40B4-BE49-F238E27FC236}">
                <a16:creationId xmlns:a16="http://schemas.microsoft.com/office/drawing/2014/main" id="{CE5D95D6-9AB6-43CD-8806-422356A19D58}"/>
              </a:ext>
            </a:extLst>
          </p:cNvPr>
          <p:cNvSpPr/>
          <p:nvPr/>
        </p:nvSpPr>
        <p:spPr>
          <a:xfrm>
            <a:off x="1885559" y="232228"/>
            <a:ext cx="4861908" cy="523220"/>
          </a:xfrm>
          <a:prstGeom prst="rect">
            <a:avLst/>
          </a:prstGeom>
        </p:spPr>
        <p:txBody>
          <a:bodyPr wrap="none">
            <a:spAutoFit/>
          </a:bodyPr>
          <a:lstStyle/>
          <a:p>
            <a:pPr algn="ctr"/>
            <a:r>
              <a:rPr lang="en-GB" sz="2800" b="1" dirty="0"/>
              <a:t>Additional costs to consider</a:t>
            </a:r>
          </a:p>
        </p:txBody>
      </p:sp>
    </p:spTree>
    <p:extLst>
      <p:ext uri="{BB962C8B-B14F-4D97-AF65-F5344CB8AC3E}">
        <p14:creationId xmlns:p14="http://schemas.microsoft.com/office/powerpoint/2010/main" val="2770555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78458" y="8394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6463693" cy="461665"/>
          </a:xfrm>
          <a:prstGeom prst="rect">
            <a:avLst/>
          </a:prstGeom>
          <a:noFill/>
        </p:spPr>
        <p:txBody>
          <a:bodyPr wrap="none" rtlCol="0">
            <a:spAutoFit/>
          </a:bodyPr>
          <a:lstStyle/>
          <a:p>
            <a:r>
              <a:rPr lang="en-GB" sz="2400" b="1" dirty="0"/>
              <a:t>Your turn: Calculate the area of a rectangle.</a:t>
            </a:r>
          </a:p>
        </p:txBody>
      </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300234" cy="461665"/>
          </a:xfrm>
          <a:prstGeom prst="rect">
            <a:avLst/>
          </a:prstGeom>
          <a:noFill/>
        </p:spPr>
        <p:txBody>
          <a:bodyPr wrap="none" rtlCol="0">
            <a:spAutoFit/>
          </a:bodyPr>
          <a:lstStyle/>
          <a:p>
            <a:r>
              <a:rPr lang="en-GB" sz="2400" b="1" dirty="0"/>
              <a:t>The rectangle is not drawn to scale.</a:t>
            </a:r>
          </a:p>
        </p:txBody>
      </p:sp>
      <p:cxnSp>
        <p:nvCxnSpPr>
          <p:cNvPr id="59" name="Straight Arrow Connector 58">
            <a:extLst>
              <a:ext uri="{FF2B5EF4-FFF2-40B4-BE49-F238E27FC236}">
                <a16:creationId xmlns:a16="http://schemas.microsoft.com/office/drawing/2014/main" id="{D2258D01-A21C-4829-A550-BCE0D258237C}"/>
              </a:ext>
            </a:extLst>
          </p:cNvPr>
          <p:cNvCxnSpPr>
            <a:cxnSpLocks/>
          </p:cNvCxnSpPr>
          <p:nvPr/>
        </p:nvCxnSpPr>
        <p:spPr>
          <a:xfrm>
            <a:off x="1035932" y="1958488"/>
            <a:ext cx="230287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65EF44EE-E598-4648-9A65-795D8F7538FD}"/>
              </a:ext>
            </a:extLst>
          </p:cNvPr>
          <p:cNvCxnSpPr>
            <a:cxnSpLocks/>
          </p:cNvCxnSpPr>
          <p:nvPr/>
        </p:nvCxnSpPr>
        <p:spPr>
          <a:xfrm flipV="1">
            <a:off x="3480167" y="2059675"/>
            <a:ext cx="0" cy="165682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9D440B4E-2069-46B3-A8B5-3984FD4B59DE}"/>
              </a:ext>
            </a:extLst>
          </p:cNvPr>
          <p:cNvSpPr txBox="1"/>
          <p:nvPr/>
        </p:nvSpPr>
        <p:spPr>
          <a:xfrm>
            <a:off x="2054033" y="1505637"/>
            <a:ext cx="681597" cy="369332"/>
          </a:xfrm>
          <a:prstGeom prst="rect">
            <a:avLst/>
          </a:prstGeom>
          <a:noFill/>
        </p:spPr>
        <p:txBody>
          <a:bodyPr wrap="none" rtlCol="0">
            <a:spAutoFit/>
          </a:bodyPr>
          <a:lstStyle/>
          <a:p>
            <a:r>
              <a:rPr lang="en-GB" b="1" dirty="0"/>
              <a:t>4 c</a:t>
            </a:r>
            <a:r>
              <a:rPr lang="en-GB" b="1" i="1" dirty="0"/>
              <a:t>m</a:t>
            </a:r>
          </a:p>
        </p:txBody>
      </p:sp>
      <p:sp>
        <p:nvSpPr>
          <p:cNvPr id="64" name="TextBox 63">
            <a:extLst>
              <a:ext uri="{FF2B5EF4-FFF2-40B4-BE49-F238E27FC236}">
                <a16:creationId xmlns:a16="http://schemas.microsoft.com/office/drawing/2014/main" id="{48B5D768-33A6-4756-B85D-9751454BC35A}"/>
              </a:ext>
            </a:extLst>
          </p:cNvPr>
          <p:cNvSpPr txBox="1"/>
          <p:nvPr/>
        </p:nvSpPr>
        <p:spPr>
          <a:xfrm>
            <a:off x="3794406" y="2574027"/>
            <a:ext cx="681597" cy="369332"/>
          </a:xfrm>
          <a:prstGeom prst="rect">
            <a:avLst/>
          </a:prstGeom>
          <a:noFill/>
        </p:spPr>
        <p:txBody>
          <a:bodyPr wrap="none" rtlCol="0">
            <a:spAutoFit/>
          </a:bodyPr>
          <a:lstStyle/>
          <a:p>
            <a:r>
              <a:rPr lang="en-GB" b="1" dirty="0"/>
              <a:t>3 c</a:t>
            </a:r>
            <a:r>
              <a:rPr lang="en-GB" b="1" i="1" dirty="0"/>
              <a:t>m</a:t>
            </a:r>
          </a:p>
        </p:txBody>
      </p:sp>
      <p:grpSp>
        <p:nvGrpSpPr>
          <p:cNvPr id="6" name="Group 5">
            <a:extLst>
              <a:ext uri="{FF2B5EF4-FFF2-40B4-BE49-F238E27FC236}">
                <a16:creationId xmlns:a16="http://schemas.microsoft.com/office/drawing/2014/main" id="{E8E13712-E9AA-4EC8-919E-2468F02C3AEB}"/>
              </a:ext>
            </a:extLst>
          </p:cNvPr>
          <p:cNvGrpSpPr/>
          <p:nvPr/>
        </p:nvGrpSpPr>
        <p:grpSpPr>
          <a:xfrm>
            <a:off x="5696999" y="2285304"/>
            <a:ext cx="4848187" cy="1754326"/>
            <a:chOff x="5696999" y="2285304"/>
            <a:chExt cx="4848187" cy="1754326"/>
          </a:xfrm>
        </p:grpSpPr>
        <p:sp>
          <p:nvSpPr>
            <p:cNvPr id="65" name="TextBox 64">
              <a:extLst>
                <a:ext uri="{FF2B5EF4-FFF2-40B4-BE49-F238E27FC236}">
                  <a16:creationId xmlns:a16="http://schemas.microsoft.com/office/drawing/2014/main" id="{5CD5A859-D22A-4D72-A470-B80D209140F7}"/>
                </a:ext>
              </a:extLst>
            </p:cNvPr>
            <p:cNvSpPr txBox="1"/>
            <p:nvPr/>
          </p:nvSpPr>
          <p:spPr>
            <a:xfrm>
              <a:off x="5696999" y="2285304"/>
              <a:ext cx="4848187" cy="1754326"/>
            </a:xfrm>
            <a:prstGeom prst="rect">
              <a:avLst/>
            </a:prstGeom>
            <a:noFill/>
          </p:spPr>
          <p:txBody>
            <a:bodyPr wrap="none" rtlCol="0">
              <a:spAutoFit/>
            </a:bodyPr>
            <a:lstStyle/>
            <a:p>
              <a:r>
                <a:rPr lang="en-GB" sz="3600" b="1" dirty="0"/>
                <a:t>Area = length x width</a:t>
              </a:r>
            </a:p>
            <a:p>
              <a:r>
                <a:rPr lang="en-GB" sz="3600" b="1" dirty="0"/>
                <a:t>         = 4 c</a:t>
              </a:r>
              <a:r>
                <a:rPr lang="en-GB" sz="3600" b="1" i="1" dirty="0"/>
                <a:t>m</a:t>
              </a:r>
              <a:r>
                <a:rPr lang="en-GB" sz="3600" b="1" dirty="0"/>
                <a:t> x 3 c</a:t>
              </a:r>
              <a:r>
                <a:rPr lang="en-GB" sz="3600" b="1" i="1" dirty="0"/>
                <a:t>m</a:t>
              </a:r>
            </a:p>
            <a:p>
              <a:r>
                <a:rPr lang="en-GB" sz="3600" b="1" dirty="0"/>
                <a:t>         = 12 c</a:t>
              </a:r>
              <a:r>
                <a:rPr lang="en-GB" sz="3600" b="1" i="1" dirty="0"/>
                <a:t>m</a:t>
              </a:r>
            </a:p>
          </p:txBody>
        </p:sp>
        <p:sp>
          <p:nvSpPr>
            <p:cNvPr id="68" name="TextBox 67">
              <a:extLst>
                <a:ext uri="{FF2B5EF4-FFF2-40B4-BE49-F238E27FC236}">
                  <a16:creationId xmlns:a16="http://schemas.microsoft.com/office/drawing/2014/main" id="{49D8571B-F4EF-4D36-BC9C-7DDE20DF3CF5}"/>
                </a:ext>
              </a:extLst>
            </p:cNvPr>
            <p:cNvSpPr txBox="1"/>
            <p:nvPr/>
          </p:nvSpPr>
          <p:spPr>
            <a:xfrm>
              <a:off x="8456652" y="3347148"/>
              <a:ext cx="311304" cy="369332"/>
            </a:xfrm>
            <a:prstGeom prst="rect">
              <a:avLst/>
            </a:prstGeom>
            <a:noFill/>
          </p:spPr>
          <p:txBody>
            <a:bodyPr wrap="none" rtlCol="0">
              <a:spAutoFit/>
            </a:bodyPr>
            <a:lstStyle/>
            <a:p>
              <a:r>
                <a:rPr lang="en-GB" b="1" dirty="0"/>
                <a:t>2</a:t>
              </a:r>
            </a:p>
          </p:txBody>
        </p:sp>
      </p:grpSp>
      <p:pic>
        <p:nvPicPr>
          <p:cNvPr id="4" name="Picture 3">
            <a:extLst>
              <a:ext uri="{FF2B5EF4-FFF2-40B4-BE49-F238E27FC236}">
                <a16:creationId xmlns:a16="http://schemas.microsoft.com/office/drawing/2014/main" id="{1661CDBB-A821-4DA9-BE1E-2E7E821CBA50}"/>
              </a:ext>
            </a:extLst>
          </p:cNvPr>
          <p:cNvPicPr>
            <a:picLocks noChangeAspect="1"/>
          </p:cNvPicPr>
          <p:nvPr/>
        </p:nvPicPr>
        <p:blipFill>
          <a:blip r:embed="rId2"/>
          <a:stretch>
            <a:fillRect/>
          </a:stretch>
        </p:blipFill>
        <p:spPr>
          <a:xfrm>
            <a:off x="1035931" y="2059675"/>
            <a:ext cx="2302877" cy="1656805"/>
          </a:xfrm>
          <a:prstGeom prst="rect">
            <a:avLst/>
          </a:prstGeom>
        </p:spPr>
      </p:pic>
      <p:graphicFrame>
        <p:nvGraphicFramePr>
          <p:cNvPr id="9" name="Table 8">
            <a:extLst>
              <a:ext uri="{FF2B5EF4-FFF2-40B4-BE49-F238E27FC236}">
                <a16:creationId xmlns:a16="http://schemas.microsoft.com/office/drawing/2014/main" id="{EB81BBC5-344B-4578-BB9D-F901D8291711}"/>
              </a:ext>
            </a:extLst>
          </p:cNvPr>
          <p:cNvGraphicFramePr>
            <a:graphicFrameLocks noGrp="1"/>
          </p:cNvGraphicFramePr>
          <p:nvPr/>
        </p:nvGraphicFramePr>
        <p:xfrm>
          <a:off x="1049620" y="2088987"/>
          <a:ext cx="2289188" cy="1618374"/>
        </p:xfrm>
        <a:graphic>
          <a:graphicData uri="http://schemas.openxmlformats.org/drawingml/2006/table">
            <a:tbl>
              <a:tblPr firstRow="1" bandRow="1">
                <a:tableStyleId>{5940675A-B579-460E-94D1-54222C63F5DA}</a:tableStyleId>
              </a:tblPr>
              <a:tblGrid>
                <a:gridCol w="572297">
                  <a:extLst>
                    <a:ext uri="{9D8B030D-6E8A-4147-A177-3AD203B41FA5}">
                      <a16:colId xmlns:a16="http://schemas.microsoft.com/office/drawing/2014/main" val="3310118251"/>
                    </a:ext>
                  </a:extLst>
                </a:gridCol>
                <a:gridCol w="572297">
                  <a:extLst>
                    <a:ext uri="{9D8B030D-6E8A-4147-A177-3AD203B41FA5}">
                      <a16:colId xmlns:a16="http://schemas.microsoft.com/office/drawing/2014/main" val="1434429293"/>
                    </a:ext>
                  </a:extLst>
                </a:gridCol>
                <a:gridCol w="572297">
                  <a:extLst>
                    <a:ext uri="{9D8B030D-6E8A-4147-A177-3AD203B41FA5}">
                      <a16:colId xmlns:a16="http://schemas.microsoft.com/office/drawing/2014/main" val="3576401752"/>
                    </a:ext>
                  </a:extLst>
                </a:gridCol>
                <a:gridCol w="572297">
                  <a:extLst>
                    <a:ext uri="{9D8B030D-6E8A-4147-A177-3AD203B41FA5}">
                      <a16:colId xmlns:a16="http://schemas.microsoft.com/office/drawing/2014/main" val="2060286211"/>
                    </a:ext>
                  </a:extLst>
                </a:gridCol>
              </a:tblGrid>
              <a:tr h="539458">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08669116"/>
                  </a:ext>
                </a:extLst>
              </a:tr>
              <a:tr h="539458">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448414685"/>
                  </a:ext>
                </a:extLst>
              </a:tr>
              <a:tr h="539458">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2422492268"/>
                  </a:ext>
                </a:extLst>
              </a:tr>
            </a:tbl>
          </a:graphicData>
        </a:graphic>
      </p:graphicFrame>
    </p:spTree>
    <p:extLst>
      <p:ext uri="{BB962C8B-B14F-4D97-AF65-F5344CB8AC3E}">
        <p14:creationId xmlns:p14="http://schemas.microsoft.com/office/powerpoint/2010/main" val="27465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5D95D6-9AB6-43CD-8806-422356A19D58}"/>
              </a:ext>
            </a:extLst>
          </p:cNvPr>
          <p:cNvSpPr/>
          <p:nvPr/>
        </p:nvSpPr>
        <p:spPr>
          <a:xfrm>
            <a:off x="1885559" y="232228"/>
            <a:ext cx="4861908" cy="523220"/>
          </a:xfrm>
          <a:prstGeom prst="rect">
            <a:avLst/>
          </a:prstGeom>
        </p:spPr>
        <p:txBody>
          <a:bodyPr wrap="none">
            <a:spAutoFit/>
          </a:bodyPr>
          <a:lstStyle/>
          <a:p>
            <a:pPr algn="ctr"/>
            <a:r>
              <a:rPr lang="en-GB" sz="2800" b="1" dirty="0"/>
              <a:t>Additional costs to consider</a:t>
            </a:r>
          </a:p>
        </p:txBody>
      </p:sp>
      <p:pic>
        <p:nvPicPr>
          <p:cNvPr id="5" name="Picture 4">
            <a:extLst>
              <a:ext uri="{FF2B5EF4-FFF2-40B4-BE49-F238E27FC236}">
                <a16:creationId xmlns:a16="http://schemas.microsoft.com/office/drawing/2014/main" id="{87F30AE6-66A0-4CF3-827C-F2B26DCF2B46}"/>
              </a:ext>
            </a:extLst>
          </p:cNvPr>
          <p:cNvPicPr>
            <a:picLocks noChangeAspect="1"/>
          </p:cNvPicPr>
          <p:nvPr/>
        </p:nvPicPr>
        <p:blipFill>
          <a:blip r:embed="rId2"/>
          <a:stretch>
            <a:fillRect/>
          </a:stretch>
        </p:blipFill>
        <p:spPr>
          <a:xfrm>
            <a:off x="1030885" y="1260795"/>
            <a:ext cx="9635559" cy="3764210"/>
          </a:xfrm>
          <a:prstGeom prst="rect">
            <a:avLst/>
          </a:prstGeom>
        </p:spPr>
      </p:pic>
    </p:spTree>
    <p:extLst>
      <p:ext uri="{BB962C8B-B14F-4D97-AF65-F5344CB8AC3E}">
        <p14:creationId xmlns:p14="http://schemas.microsoft.com/office/powerpoint/2010/main" val="3271018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78CB18A-DAF9-42C9-848D-FD5DB2FE902D}"/>
              </a:ext>
            </a:extLst>
          </p:cNvPr>
          <p:cNvPicPr>
            <a:picLocks noChangeAspect="1"/>
          </p:cNvPicPr>
          <p:nvPr/>
        </p:nvPicPr>
        <p:blipFill>
          <a:blip r:embed="rId2"/>
          <a:stretch>
            <a:fillRect/>
          </a:stretch>
        </p:blipFill>
        <p:spPr>
          <a:xfrm>
            <a:off x="2144151" y="431787"/>
            <a:ext cx="5532525" cy="4952769"/>
          </a:xfrm>
          <a:prstGeom prst="rect">
            <a:avLst/>
          </a:prstGeom>
        </p:spPr>
      </p:pic>
      <p:sp>
        <p:nvSpPr>
          <p:cNvPr id="4" name="TextBox 3">
            <a:extLst>
              <a:ext uri="{FF2B5EF4-FFF2-40B4-BE49-F238E27FC236}">
                <a16:creationId xmlns:a16="http://schemas.microsoft.com/office/drawing/2014/main" id="{C2F397B9-4E82-4E59-9CD9-8C1664139002}"/>
              </a:ext>
            </a:extLst>
          </p:cNvPr>
          <p:cNvSpPr txBox="1"/>
          <p:nvPr/>
        </p:nvSpPr>
        <p:spPr>
          <a:xfrm>
            <a:off x="624114" y="31677"/>
            <a:ext cx="10129055" cy="400110"/>
          </a:xfrm>
          <a:prstGeom prst="rect">
            <a:avLst/>
          </a:prstGeom>
          <a:noFill/>
        </p:spPr>
        <p:txBody>
          <a:bodyPr wrap="none" rtlCol="0">
            <a:spAutoFit/>
          </a:bodyPr>
          <a:lstStyle/>
          <a:p>
            <a:r>
              <a:rPr lang="en-GB" sz="2000" b="1" dirty="0"/>
              <a:t>Work out the total cost of fitting Absolute Black Polished Granite kitchen counters.</a:t>
            </a:r>
          </a:p>
        </p:txBody>
      </p:sp>
      <p:sp>
        <p:nvSpPr>
          <p:cNvPr id="5" name="TextBox 4">
            <a:extLst>
              <a:ext uri="{FF2B5EF4-FFF2-40B4-BE49-F238E27FC236}">
                <a16:creationId xmlns:a16="http://schemas.microsoft.com/office/drawing/2014/main" id="{55392207-BAD9-4496-9530-4C7EE763DD1A}"/>
              </a:ext>
            </a:extLst>
          </p:cNvPr>
          <p:cNvSpPr txBox="1"/>
          <p:nvPr/>
        </p:nvSpPr>
        <p:spPr>
          <a:xfrm>
            <a:off x="8979507" y="3919154"/>
            <a:ext cx="1226618" cy="369332"/>
          </a:xfrm>
          <a:prstGeom prst="rect">
            <a:avLst/>
          </a:prstGeom>
          <a:noFill/>
        </p:spPr>
        <p:txBody>
          <a:bodyPr wrap="none" rtlCol="0">
            <a:spAutoFit/>
          </a:bodyPr>
          <a:lstStyle/>
          <a:p>
            <a:r>
              <a:rPr lang="en-GB" dirty="0"/>
              <a:t>Belfast sink</a:t>
            </a:r>
          </a:p>
        </p:txBody>
      </p:sp>
      <p:sp>
        <p:nvSpPr>
          <p:cNvPr id="8" name="TextBox 7">
            <a:extLst>
              <a:ext uri="{FF2B5EF4-FFF2-40B4-BE49-F238E27FC236}">
                <a16:creationId xmlns:a16="http://schemas.microsoft.com/office/drawing/2014/main" id="{706EE3BC-DEF6-46AE-8DE7-B6E6DA0C4863}"/>
              </a:ext>
            </a:extLst>
          </p:cNvPr>
          <p:cNvSpPr txBox="1"/>
          <p:nvPr/>
        </p:nvSpPr>
        <p:spPr>
          <a:xfrm>
            <a:off x="8004815" y="1767761"/>
            <a:ext cx="974306" cy="369332"/>
          </a:xfrm>
          <a:prstGeom prst="rect">
            <a:avLst/>
          </a:prstGeom>
          <a:noFill/>
        </p:spPr>
        <p:txBody>
          <a:bodyPr wrap="none" rtlCol="0">
            <a:spAutoFit/>
          </a:bodyPr>
          <a:lstStyle/>
          <a:p>
            <a:r>
              <a:rPr lang="en-GB" dirty="0"/>
              <a:t>Tap hole</a:t>
            </a:r>
          </a:p>
        </p:txBody>
      </p:sp>
      <p:sp>
        <p:nvSpPr>
          <p:cNvPr id="11" name="TextBox 10">
            <a:extLst>
              <a:ext uri="{FF2B5EF4-FFF2-40B4-BE49-F238E27FC236}">
                <a16:creationId xmlns:a16="http://schemas.microsoft.com/office/drawing/2014/main" id="{36EAD61F-7C32-4F1C-9BB3-54459B6640B4}"/>
              </a:ext>
            </a:extLst>
          </p:cNvPr>
          <p:cNvSpPr txBox="1"/>
          <p:nvPr/>
        </p:nvSpPr>
        <p:spPr>
          <a:xfrm>
            <a:off x="464457" y="5471886"/>
            <a:ext cx="6670865" cy="369332"/>
          </a:xfrm>
          <a:prstGeom prst="rect">
            <a:avLst/>
          </a:prstGeom>
          <a:noFill/>
        </p:spPr>
        <p:txBody>
          <a:bodyPr wrap="none" rtlCol="0">
            <a:spAutoFit/>
          </a:bodyPr>
          <a:lstStyle/>
          <a:p>
            <a:r>
              <a:rPr lang="en-GB" b="1" dirty="0"/>
              <a:t>Remember to add in the template charge and fitting charge!</a:t>
            </a:r>
          </a:p>
        </p:txBody>
      </p:sp>
      <p:cxnSp>
        <p:nvCxnSpPr>
          <p:cNvPr id="9" name="Straight Arrow Connector 8">
            <a:extLst>
              <a:ext uri="{FF2B5EF4-FFF2-40B4-BE49-F238E27FC236}">
                <a16:creationId xmlns:a16="http://schemas.microsoft.com/office/drawing/2014/main" id="{303510B2-6278-4B4A-B4AB-61006FC56594}"/>
              </a:ext>
            </a:extLst>
          </p:cNvPr>
          <p:cNvCxnSpPr>
            <a:cxnSpLocks/>
          </p:cNvCxnSpPr>
          <p:nvPr/>
        </p:nvCxnSpPr>
        <p:spPr>
          <a:xfrm flipH="1" flipV="1">
            <a:off x="4630057" y="831897"/>
            <a:ext cx="3425373" cy="11420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FA4F906-2940-4594-A290-EE21EB8A70FD}"/>
              </a:ext>
            </a:extLst>
          </p:cNvPr>
          <p:cNvCxnSpPr>
            <a:cxnSpLocks/>
          </p:cNvCxnSpPr>
          <p:nvPr/>
        </p:nvCxnSpPr>
        <p:spPr>
          <a:xfrm flipH="1" flipV="1">
            <a:off x="4630057" y="1204686"/>
            <a:ext cx="4339773" cy="27144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2BD63C0-86EC-40D5-9AFF-BB1C7A19107C}"/>
              </a:ext>
            </a:extLst>
          </p:cNvPr>
          <p:cNvCxnSpPr>
            <a:cxnSpLocks/>
          </p:cNvCxnSpPr>
          <p:nvPr/>
        </p:nvCxnSpPr>
        <p:spPr>
          <a:xfrm flipV="1">
            <a:off x="1538514" y="2605586"/>
            <a:ext cx="1673981" cy="380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76D51C72-C750-45FD-8C51-75A630DF1179}"/>
              </a:ext>
            </a:extLst>
          </p:cNvPr>
          <p:cNvSpPr txBox="1"/>
          <p:nvPr/>
        </p:nvSpPr>
        <p:spPr>
          <a:xfrm>
            <a:off x="960874" y="2843370"/>
            <a:ext cx="595035" cy="369332"/>
          </a:xfrm>
          <a:prstGeom prst="rect">
            <a:avLst/>
          </a:prstGeom>
          <a:noFill/>
        </p:spPr>
        <p:txBody>
          <a:bodyPr wrap="square" rtlCol="0">
            <a:spAutoFit/>
          </a:bodyPr>
          <a:lstStyle/>
          <a:p>
            <a:r>
              <a:rPr lang="en-GB" dirty="0"/>
              <a:t>Hob</a:t>
            </a:r>
          </a:p>
        </p:txBody>
      </p:sp>
      <p:cxnSp>
        <p:nvCxnSpPr>
          <p:cNvPr id="26" name="Straight Arrow Connector 25">
            <a:extLst>
              <a:ext uri="{FF2B5EF4-FFF2-40B4-BE49-F238E27FC236}">
                <a16:creationId xmlns:a16="http://schemas.microsoft.com/office/drawing/2014/main" id="{75A8B134-3E6F-47F0-B474-45647735B81E}"/>
              </a:ext>
            </a:extLst>
          </p:cNvPr>
          <p:cNvCxnSpPr>
            <a:cxnSpLocks/>
          </p:cNvCxnSpPr>
          <p:nvPr/>
        </p:nvCxnSpPr>
        <p:spPr>
          <a:xfrm flipV="1">
            <a:off x="1521631" y="4038736"/>
            <a:ext cx="1673981" cy="380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974E5BE-F3EF-4790-AD71-B355230452CD}"/>
              </a:ext>
            </a:extLst>
          </p:cNvPr>
          <p:cNvSpPr txBox="1"/>
          <p:nvPr/>
        </p:nvSpPr>
        <p:spPr>
          <a:xfrm>
            <a:off x="76420" y="4528353"/>
            <a:ext cx="2958978" cy="646331"/>
          </a:xfrm>
          <a:prstGeom prst="rect">
            <a:avLst/>
          </a:prstGeom>
          <a:noFill/>
        </p:spPr>
        <p:txBody>
          <a:bodyPr wrap="square" rtlCol="0">
            <a:spAutoFit/>
          </a:bodyPr>
          <a:lstStyle/>
          <a:p>
            <a:r>
              <a:rPr lang="en-GB" dirty="0"/>
              <a:t>American Fridge Freezer (900 mm wide)</a:t>
            </a:r>
          </a:p>
        </p:txBody>
      </p:sp>
    </p:spTree>
    <p:extLst>
      <p:ext uri="{BB962C8B-B14F-4D97-AF65-F5344CB8AC3E}">
        <p14:creationId xmlns:p14="http://schemas.microsoft.com/office/powerpoint/2010/main" val="29608996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F397B9-4E82-4E59-9CD9-8C1664139002}"/>
              </a:ext>
            </a:extLst>
          </p:cNvPr>
          <p:cNvSpPr txBox="1"/>
          <p:nvPr/>
        </p:nvSpPr>
        <p:spPr>
          <a:xfrm>
            <a:off x="624114" y="31677"/>
            <a:ext cx="10129055" cy="400110"/>
          </a:xfrm>
          <a:prstGeom prst="rect">
            <a:avLst/>
          </a:prstGeom>
          <a:noFill/>
        </p:spPr>
        <p:txBody>
          <a:bodyPr wrap="none" rtlCol="0">
            <a:spAutoFit/>
          </a:bodyPr>
          <a:lstStyle/>
          <a:p>
            <a:r>
              <a:rPr lang="en-GB" sz="2000" b="1" dirty="0"/>
              <a:t>Work out the total cost of fitting Absolute Black Polished Granite kitchen counters.</a:t>
            </a:r>
          </a:p>
        </p:txBody>
      </p:sp>
      <p:pic>
        <p:nvPicPr>
          <p:cNvPr id="10" name="Picture 9">
            <a:extLst>
              <a:ext uri="{FF2B5EF4-FFF2-40B4-BE49-F238E27FC236}">
                <a16:creationId xmlns:a16="http://schemas.microsoft.com/office/drawing/2014/main" id="{02DCE530-C98C-4A08-BF89-A9771D0401B6}"/>
              </a:ext>
            </a:extLst>
          </p:cNvPr>
          <p:cNvPicPr>
            <a:picLocks noChangeAspect="1"/>
          </p:cNvPicPr>
          <p:nvPr/>
        </p:nvPicPr>
        <p:blipFill>
          <a:blip r:embed="rId2"/>
          <a:stretch>
            <a:fillRect/>
          </a:stretch>
        </p:blipFill>
        <p:spPr>
          <a:xfrm>
            <a:off x="252200" y="1012435"/>
            <a:ext cx="6017305" cy="4300603"/>
          </a:xfrm>
          <a:prstGeom prst="rect">
            <a:avLst/>
          </a:prstGeom>
        </p:spPr>
      </p:pic>
      <p:sp>
        <p:nvSpPr>
          <p:cNvPr id="12" name="TextBox 11">
            <a:extLst>
              <a:ext uri="{FF2B5EF4-FFF2-40B4-BE49-F238E27FC236}">
                <a16:creationId xmlns:a16="http://schemas.microsoft.com/office/drawing/2014/main" id="{3F73108D-FFE6-4D2C-9E38-2D4B6C35468D}"/>
              </a:ext>
            </a:extLst>
          </p:cNvPr>
          <p:cNvSpPr txBox="1"/>
          <p:nvPr/>
        </p:nvSpPr>
        <p:spPr>
          <a:xfrm>
            <a:off x="6769442" y="997418"/>
            <a:ext cx="2887522" cy="369332"/>
          </a:xfrm>
          <a:prstGeom prst="rect">
            <a:avLst/>
          </a:prstGeom>
          <a:noFill/>
        </p:spPr>
        <p:txBody>
          <a:bodyPr wrap="none" rtlCol="0">
            <a:spAutoFit/>
          </a:bodyPr>
          <a:lstStyle/>
          <a:p>
            <a:r>
              <a:rPr lang="en-GB" dirty="0"/>
              <a:t>The Island Counter is square</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A0EB520-1B6C-4FBE-B245-50D5F51FEA99}"/>
                  </a:ext>
                </a:extLst>
              </p:cNvPr>
              <p:cNvSpPr txBox="1"/>
              <p:nvPr/>
            </p:nvSpPr>
            <p:spPr>
              <a:xfrm>
                <a:off x="6937696" y="1979802"/>
                <a:ext cx="22393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1.68</m:t>
                      </m:r>
                      <m:r>
                        <a:rPr lang="en-GB" b="0" i="1" smtClean="0">
                          <a:latin typeface="Cambria Math" panose="02040503050406030204" pitchFamily="18" charset="0"/>
                          <a:ea typeface="Cambria Math" panose="02040503050406030204" pitchFamily="18" charset="0"/>
                        </a:rPr>
                        <m:t>×1.68=2.8224 </m:t>
                      </m:r>
                    </m:oMath>
                  </m:oMathPara>
                </a14:m>
                <a:endParaRPr lang="en-GB" dirty="0"/>
              </a:p>
            </p:txBody>
          </p:sp>
        </mc:Choice>
        <mc:Fallback xmlns="">
          <p:sp>
            <p:nvSpPr>
              <p:cNvPr id="3" name="TextBox 2">
                <a:extLst>
                  <a:ext uri="{FF2B5EF4-FFF2-40B4-BE49-F238E27FC236}">
                    <a16:creationId xmlns:a16="http://schemas.microsoft.com/office/drawing/2014/main" id="{BA0EB520-1B6C-4FBE-B245-50D5F51FEA99}"/>
                  </a:ext>
                </a:extLst>
              </p:cNvPr>
              <p:cNvSpPr txBox="1">
                <a:spLocks noRot="1" noChangeAspect="1" noMove="1" noResize="1" noEditPoints="1" noAdjustHandles="1" noChangeArrowheads="1" noChangeShapeType="1" noTextEdit="1"/>
              </p:cNvSpPr>
              <p:nvPr/>
            </p:nvSpPr>
            <p:spPr>
              <a:xfrm>
                <a:off x="6937696" y="1979802"/>
                <a:ext cx="2239396" cy="276999"/>
              </a:xfrm>
              <a:prstGeom prst="rect">
                <a:avLst/>
              </a:prstGeom>
              <a:blipFill>
                <a:blip r:embed="rId3"/>
                <a:stretch>
                  <a:fillRect l="-1635" b="-88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0BF346BA-CB37-4ABA-830C-8284723BCD05}"/>
                  </a:ext>
                </a:extLst>
              </p:cNvPr>
              <p:cNvSpPr/>
              <p:nvPr/>
            </p:nvSpPr>
            <p:spPr>
              <a:xfrm>
                <a:off x="9021085" y="1933635"/>
                <a:ext cx="55406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𝑚</m:t>
                          </m:r>
                        </m:e>
                        <m:sup>
                          <m:r>
                            <a:rPr lang="en-GB" i="1">
                              <a:latin typeface="Cambria Math" panose="02040503050406030204" pitchFamily="18" charset="0"/>
                            </a:rPr>
                            <m:t>2</m:t>
                          </m:r>
                        </m:sup>
                      </m:sSup>
                    </m:oMath>
                  </m:oMathPara>
                </a14:m>
                <a:endParaRPr lang="en-GB" dirty="0"/>
              </a:p>
            </p:txBody>
          </p:sp>
        </mc:Choice>
        <mc:Fallback xmlns="">
          <p:sp>
            <p:nvSpPr>
              <p:cNvPr id="5" name="Rectangle 4">
                <a:extLst>
                  <a:ext uri="{FF2B5EF4-FFF2-40B4-BE49-F238E27FC236}">
                    <a16:creationId xmlns:a16="http://schemas.microsoft.com/office/drawing/2014/main" id="{0BF346BA-CB37-4ABA-830C-8284723BCD05}"/>
                  </a:ext>
                </a:extLst>
              </p:cNvPr>
              <p:cNvSpPr>
                <a:spLocks noRot="1" noChangeAspect="1" noMove="1" noResize="1" noEditPoints="1" noAdjustHandles="1" noChangeArrowheads="1" noChangeShapeType="1" noTextEdit="1"/>
              </p:cNvSpPr>
              <p:nvPr/>
            </p:nvSpPr>
            <p:spPr>
              <a:xfrm>
                <a:off x="9021085" y="1933635"/>
                <a:ext cx="554061" cy="369332"/>
              </a:xfrm>
              <a:prstGeom prst="rect">
                <a:avLst/>
              </a:prstGeom>
              <a:blipFill>
                <a:blip r:embed="rId4"/>
                <a:stretch>
                  <a:fillRect/>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4A2246B9-F86E-4BEF-AFA9-FDE2ACBB379E}"/>
              </a:ext>
            </a:extLst>
          </p:cNvPr>
          <p:cNvPicPr>
            <a:picLocks noChangeAspect="1"/>
          </p:cNvPicPr>
          <p:nvPr/>
        </p:nvPicPr>
        <p:blipFill>
          <a:blip r:embed="rId5"/>
          <a:stretch>
            <a:fillRect/>
          </a:stretch>
        </p:blipFill>
        <p:spPr>
          <a:xfrm>
            <a:off x="6940625" y="2531771"/>
            <a:ext cx="4506811" cy="288753"/>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2FD5AC1-9ADE-4D26-9CA1-AE7E15D5906B}"/>
                  </a:ext>
                </a:extLst>
              </p:cNvPr>
              <p:cNvSpPr txBox="1"/>
              <p:nvPr/>
            </p:nvSpPr>
            <p:spPr>
              <a:xfrm>
                <a:off x="6864276" y="3049328"/>
                <a:ext cx="26978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2.8224</m:t>
                      </m:r>
                      <m:r>
                        <a:rPr lang="en-GB" b="0" i="1" smtClean="0">
                          <a:latin typeface="Cambria Math" panose="02040503050406030204" pitchFamily="18" charset="0"/>
                          <a:ea typeface="Cambria Math" panose="02040503050406030204" pitchFamily="18" charset="0"/>
                        </a:rPr>
                        <m:t>×370=£1044.29 </m:t>
                      </m:r>
                    </m:oMath>
                  </m:oMathPara>
                </a14:m>
                <a:endParaRPr lang="en-GB" dirty="0"/>
              </a:p>
            </p:txBody>
          </p:sp>
        </mc:Choice>
        <mc:Fallback xmlns="">
          <p:sp>
            <p:nvSpPr>
              <p:cNvPr id="9" name="TextBox 8">
                <a:extLst>
                  <a:ext uri="{FF2B5EF4-FFF2-40B4-BE49-F238E27FC236}">
                    <a16:creationId xmlns:a16="http://schemas.microsoft.com/office/drawing/2014/main" id="{62FD5AC1-9ADE-4D26-9CA1-AE7E15D5906B}"/>
                  </a:ext>
                </a:extLst>
              </p:cNvPr>
              <p:cNvSpPr txBox="1">
                <a:spLocks noRot="1" noChangeAspect="1" noMove="1" noResize="1" noEditPoints="1" noAdjustHandles="1" noChangeArrowheads="1" noChangeShapeType="1" noTextEdit="1"/>
              </p:cNvSpPr>
              <p:nvPr/>
            </p:nvSpPr>
            <p:spPr>
              <a:xfrm>
                <a:off x="6864276" y="3049328"/>
                <a:ext cx="2697854" cy="276999"/>
              </a:xfrm>
              <a:prstGeom prst="rect">
                <a:avLst/>
              </a:prstGeom>
              <a:blipFill>
                <a:blip r:embed="rId6"/>
                <a:stretch>
                  <a:fillRect l="-1354" b="-8696"/>
                </a:stretch>
              </a:blipFill>
            </p:spPr>
            <p:txBody>
              <a:bodyPr/>
              <a:lstStyle/>
              <a:p>
                <a:r>
                  <a:rPr lang="en-GB">
                    <a:noFill/>
                  </a:rPr>
                  <a:t> </a:t>
                </a:r>
              </a:p>
            </p:txBody>
          </p:sp>
        </mc:Fallback>
      </mc:AlternateContent>
      <p:sp>
        <p:nvSpPr>
          <p:cNvPr id="11" name="TextBox 10">
            <a:extLst>
              <a:ext uri="{FF2B5EF4-FFF2-40B4-BE49-F238E27FC236}">
                <a16:creationId xmlns:a16="http://schemas.microsoft.com/office/drawing/2014/main" id="{99DCDB01-EEDF-4C1C-BAB4-FD4A2BDB9463}"/>
              </a:ext>
            </a:extLst>
          </p:cNvPr>
          <p:cNvSpPr txBox="1"/>
          <p:nvPr/>
        </p:nvSpPr>
        <p:spPr>
          <a:xfrm>
            <a:off x="6769442" y="1504235"/>
            <a:ext cx="4849176" cy="707886"/>
          </a:xfrm>
          <a:prstGeom prst="rect">
            <a:avLst/>
          </a:prstGeom>
          <a:noFill/>
        </p:spPr>
        <p:txBody>
          <a:bodyPr wrap="square" rtlCol="0">
            <a:spAutoFit/>
          </a:bodyPr>
          <a:lstStyle/>
          <a:p>
            <a:r>
              <a:rPr lang="en-GB" sz="1600" b="1" dirty="0">
                <a:solidFill>
                  <a:srgbClr val="C00000"/>
                </a:solidFill>
              </a:rPr>
              <a:t>Cost = Area in metres x Price per square metre</a:t>
            </a:r>
          </a:p>
          <a:p>
            <a:endParaRPr lang="en-GB" sz="2400" b="1" dirty="0">
              <a:solidFill>
                <a:srgbClr val="C00000"/>
              </a:solidFill>
            </a:endParaRPr>
          </a:p>
        </p:txBody>
      </p:sp>
    </p:spTree>
    <p:extLst>
      <p:ext uri="{BB962C8B-B14F-4D97-AF65-F5344CB8AC3E}">
        <p14:creationId xmlns:p14="http://schemas.microsoft.com/office/powerpoint/2010/main" val="219875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90BF05-2AFF-40FF-9AEB-910109C22A60}"/>
              </a:ext>
            </a:extLst>
          </p:cNvPr>
          <p:cNvPicPr>
            <a:picLocks noChangeAspect="1"/>
          </p:cNvPicPr>
          <p:nvPr/>
        </p:nvPicPr>
        <p:blipFill>
          <a:blip r:embed="rId2"/>
          <a:stretch>
            <a:fillRect/>
          </a:stretch>
        </p:blipFill>
        <p:spPr>
          <a:xfrm>
            <a:off x="1251861" y="1161734"/>
            <a:ext cx="9688277" cy="2267266"/>
          </a:xfrm>
          <a:prstGeom prst="rect">
            <a:avLst/>
          </a:prstGeom>
        </p:spPr>
      </p:pic>
      <p:sp>
        <p:nvSpPr>
          <p:cNvPr id="4" name="TextBox 3">
            <a:extLst>
              <a:ext uri="{FF2B5EF4-FFF2-40B4-BE49-F238E27FC236}">
                <a16:creationId xmlns:a16="http://schemas.microsoft.com/office/drawing/2014/main" id="{C2F397B9-4E82-4E59-9CD9-8C1664139002}"/>
              </a:ext>
            </a:extLst>
          </p:cNvPr>
          <p:cNvSpPr txBox="1"/>
          <p:nvPr/>
        </p:nvSpPr>
        <p:spPr>
          <a:xfrm>
            <a:off x="1030514" y="522514"/>
            <a:ext cx="10186763" cy="400110"/>
          </a:xfrm>
          <a:prstGeom prst="rect">
            <a:avLst/>
          </a:prstGeom>
          <a:noFill/>
        </p:spPr>
        <p:txBody>
          <a:bodyPr wrap="none" rtlCol="0">
            <a:spAutoFit/>
          </a:bodyPr>
          <a:lstStyle/>
          <a:p>
            <a:r>
              <a:rPr lang="en-GB" sz="2000" b="1" dirty="0"/>
              <a:t>Work out the cost of fitting Absolute Black Polished Granite to this Kitchen counter</a:t>
            </a:r>
          </a:p>
        </p:txBody>
      </p:sp>
      <p:sp>
        <p:nvSpPr>
          <p:cNvPr id="5" name="TextBox 4">
            <a:extLst>
              <a:ext uri="{FF2B5EF4-FFF2-40B4-BE49-F238E27FC236}">
                <a16:creationId xmlns:a16="http://schemas.microsoft.com/office/drawing/2014/main" id="{55392207-BAD9-4496-9530-4C7EE763DD1A}"/>
              </a:ext>
            </a:extLst>
          </p:cNvPr>
          <p:cNvSpPr txBox="1"/>
          <p:nvPr/>
        </p:nvSpPr>
        <p:spPr>
          <a:xfrm>
            <a:off x="4154643" y="4378611"/>
            <a:ext cx="1226618" cy="369332"/>
          </a:xfrm>
          <a:prstGeom prst="rect">
            <a:avLst/>
          </a:prstGeom>
          <a:noFill/>
        </p:spPr>
        <p:txBody>
          <a:bodyPr wrap="none" rtlCol="0">
            <a:spAutoFit/>
          </a:bodyPr>
          <a:lstStyle/>
          <a:p>
            <a:r>
              <a:rPr lang="en-GB" dirty="0"/>
              <a:t>Belfast sink</a:t>
            </a:r>
          </a:p>
        </p:txBody>
      </p:sp>
      <p:sp>
        <p:nvSpPr>
          <p:cNvPr id="8" name="TextBox 7">
            <a:extLst>
              <a:ext uri="{FF2B5EF4-FFF2-40B4-BE49-F238E27FC236}">
                <a16:creationId xmlns:a16="http://schemas.microsoft.com/office/drawing/2014/main" id="{706EE3BC-DEF6-46AE-8DE7-B6E6DA0C4863}"/>
              </a:ext>
            </a:extLst>
          </p:cNvPr>
          <p:cNvSpPr txBox="1"/>
          <p:nvPr/>
        </p:nvSpPr>
        <p:spPr>
          <a:xfrm>
            <a:off x="6646439" y="4032759"/>
            <a:ext cx="974306" cy="369332"/>
          </a:xfrm>
          <a:prstGeom prst="rect">
            <a:avLst/>
          </a:prstGeom>
          <a:noFill/>
        </p:spPr>
        <p:txBody>
          <a:bodyPr wrap="none" rtlCol="0">
            <a:spAutoFit/>
          </a:bodyPr>
          <a:lstStyle/>
          <a:p>
            <a:r>
              <a:rPr lang="en-GB" dirty="0"/>
              <a:t>Tap hole</a:t>
            </a:r>
          </a:p>
        </p:txBody>
      </p:sp>
      <p:sp>
        <p:nvSpPr>
          <p:cNvPr id="11" name="TextBox 10">
            <a:extLst>
              <a:ext uri="{FF2B5EF4-FFF2-40B4-BE49-F238E27FC236}">
                <a16:creationId xmlns:a16="http://schemas.microsoft.com/office/drawing/2014/main" id="{36EAD61F-7C32-4F1C-9BB3-54459B6640B4}"/>
              </a:ext>
            </a:extLst>
          </p:cNvPr>
          <p:cNvSpPr txBox="1"/>
          <p:nvPr/>
        </p:nvSpPr>
        <p:spPr>
          <a:xfrm>
            <a:off x="464457" y="5471886"/>
            <a:ext cx="6670865" cy="369332"/>
          </a:xfrm>
          <a:prstGeom prst="rect">
            <a:avLst/>
          </a:prstGeom>
          <a:noFill/>
        </p:spPr>
        <p:txBody>
          <a:bodyPr wrap="none" rtlCol="0">
            <a:spAutoFit/>
          </a:bodyPr>
          <a:lstStyle/>
          <a:p>
            <a:r>
              <a:rPr lang="en-GB" b="1" dirty="0"/>
              <a:t>Remember to add in the template charge and fitting charge!</a:t>
            </a:r>
          </a:p>
        </p:txBody>
      </p:sp>
      <p:cxnSp>
        <p:nvCxnSpPr>
          <p:cNvPr id="9" name="Straight Arrow Connector 8">
            <a:extLst>
              <a:ext uri="{FF2B5EF4-FFF2-40B4-BE49-F238E27FC236}">
                <a16:creationId xmlns:a16="http://schemas.microsoft.com/office/drawing/2014/main" id="{303510B2-6278-4B4A-B4AB-61006FC56594}"/>
              </a:ext>
            </a:extLst>
          </p:cNvPr>
          <p:cNvCxnSpPr>
            <a:cxnSpLocks/>
          </p:cNvCxnSpPr>
          <p:nvPr/>
        </p:nvCxnSpPr>
        <p:spPr>
          <a:xfrm flipH="1" flipV="1">
            <a:off x="4767952" y="1992419"/>
            <a:ext cx="2735934" cy="2017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FA4F906-2940-4594-A290-EE21EB8A70FD}"/>
              </a:ext>
            </a:extLst>
          </p:cNvPr>
          <p:cNvCxnSpPr>
            <a:cxnSpLocks/>
          </p:cNvCxnSpPr>
          <p:nvPr/>
        </p:nvCxnSpPr>
        <p:spPr>
          <a:xfrm flipH="1" flipV="1">
            <a:off x="4470400" y="2844800"/>
            <a:ext cx="243889" cy="1462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1330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90BF05-2AFF-40FF-9AEB-910109C22A60}"/>
              </a:ext>
            </a:extLst>
          </p:cNvPr>
          <p:cNvPicPr>
            <a:picLocks noChangeAspect="1"/>
          </p:cNvPicPr>
          <p:nvPr/>
        </p:nvPicPr>
        <p:blipFill>
          <a:blip r:embed="rId2"/>
          <a:stretch>
            <a:fillRect/>
          </a:stretch>
        </p:blipFill>
        <p:spPr>
          <a:xfrm>
            <a:off x="1251861" y="1161734"/>
            <a:ext cx="9688277" cy="2267266"/>
          </a:xfrm>
          <a:prstGeom prst="rect">
            <a:avLst/>
          </a:prstGeom>
        </p:spPr>
      </p:pic>
      <p:sp>
        <p:nvSpPr>
          <p:cNvPr id="4" name="TextBox 3">
            <a:extLst>
              <a:ext uri="{FF2B5EF4-FFF2-40B4-BE49-F238E27FC236}">
                <a16:creationId xmlns:a16="http://schemas.microsoft.com/office/drawing/2014/main" id="{C2F397B9-4E82-4E59-9CD9-8C1664139002}"/>
              </a:ext>
            </a:extLst>
          </p:cNvPr>
          <p:cNvSpPr txBox="1"/>
          <p:nvPr/>
        </p:nvSpPr>
        <p:spPr>
          <a:xfrm>
            <a:off x="1030514" y="522514"/>
            <a:ext cx="10186763" cy="400110"/>
          </a:xfrm>
          <a:prstGeom prst="rect">
            <a:avLst/>
          </a:prstGeom>
          <a:noFill/>
        </p:spPr>
        <p:txBody>
          <a:bodyPr wrap="none" rtlCol="0">
            <a:spAutoFit/>
          </a:bodyPr>
          <a:lstStyle/>
          <a:p>
            <a:r>
              <a:rPr lang="en-GB" sz="2000" b="1" dirty="0"/>
              <a:t>Work out the cost of fitting Absolute Black Polished Granite to this Kitchen counter</a:t>
            </a:r>
          </a:p>
        </p:txBody>
      </p:sp>
      <p:sp>
        <p:nvSpPr>
          <p:cNvPr id="5" name="TextBox 4">
            <a:extLst>
              <a:ext uri="{FF2B5EF4-FFF2-40B4-BE49-F238E27FC236}">
                <a16:creationId xmlns:a16="http://schemas.microsoft.com/office/drawing/2014/main" id="{55392207-BAD9-4496-9530-4C7EE763DD1A}"/>
              </a:ext>
            </a:extLst>
          </p:cNvPr>
          <p:cNvSpPr txBox="1"/>
          <p:nvPr/>
        </p:nvSpPr>
        <p:spPr>
          <a:xfrm>
            <a:off x="4714289" y="3298778"/>
            <a:ext cx="1226618" cy="369332"/>
          </a:xfrm>
          <a:prstGeom prst="rect">
            <a:avLst/>
          </a:prstGeom>
          <a:noFill/>
        </p:spPr>
        <p:txBody>
          <a:bodyPr wrap="none" rtlCol="0">
            <a:spAutoFit/>
          </a:bodyPr>
          <a:lstStyle/>
          <a:p>
            <a:r>
              <a:rPr lang="en-GB" dirty="0"/>
              <a:t>Belfast sink</a:t>
            </a:r>
          </a:p>
        </p:txBody>
      </p:sp>
      <p:sp>
        <p:nvSpPr>
          <p:cNvPr id="8" name="TextBox 7">
            <a:extLst>
              <a:ext uri="{FF2B5EF4-FFF2-40B4-BE49-F238E27FC236}">
                <a16:creationId xmlns:a16="http://schemas.microsoft.com/office/drawing/2014/main" id="{706EE3BC-DEF6-46AE-8DE7-B6E6DA0C4863}"/>
              </a:ext>
            </a:extLst>
          </p:cNvPr>
          <p:cNvSpPr txBox="1"/>
          <p:nvPr/>
        </p:nvSpPr>
        <p:spPr>
          <a:xfrm>
            <a:off x="1407849" y="2640575"/>
            <a:ext cx="974306" cy="369332"/>
          </a:xfrm>
          <a:prstGeom prst="rect">
            <a:avLst/>
          </a:prstGeom>
          <a:noFill/>
        </p:spPr>
        <p:txBody>
          <a:bodyPr wrap="none" rtlCol="0">
            <a:spAutoFit/>
          </a:bodyPr>
          <a:lstStyle/>
          <a:p>
            <a:r>
              <a:rPr lang="en-GB" dirty="0"/>
              <a:t>Tap hole</a:t>
            </a:r>
          </a:p>
        </p:txBody>
      </p:sp>
      <p:cxnSp>
        <p:nvCxnSpPr>
          <p:cNvPr id="9" name="Straight Arrow Connector 8">
            <a:extLst>
              <a:ext uri="{FF2B5EF4-FFF2-40B4-BE49-F238E27FC236}">
                <a16:creationId xmlns:a16="http://schemas.microsoft.com/office/drawing/2014/main" id="{303510B2-6278-4B4A-B4AB-61006FC56594}"/>
              </a:ext>
            </a:extLst>
          </p:cNvPr>
          <p:cNvCxnSpPr>
            <a:cxnSpLocks/>
          </p:cNvCxnSpPr>
          <p:nvPr/>
        </p:nvCxnSpPr>
        <p:spPr>
          <a:xfrm flipV="1">
            <a:off x="2416029" y="2015201"/>
            <a:ext cx="2285535" cy="810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FA4F906-2940-4594-A290-EE21EB8A70FD}"/>
              </a:ext>
            </a:extLst>
          </p:cNvPr>
          <p:cNvCxnSpPr>
            <a:cxnSpLocks/>
          </p:cNvCxnSpPr>
          <p:nvPr/>
        </p:nvCxnSpPr>
        <p:spPr>
          <a:xfrm flipH="1" flipV="1">
            <a:off x="4470401" y="2844801"/>
            <a:ext cx="462326" cy="5191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8031C31-B29E-48B0-A7A3-2ED635AEA0D1}"/>
              </a:ext>
            </a:extLst>
          </p:cNvPr>
          <p:cNvSpPr txBox="1"/>
          <p:nvPr/>
        </p:nvSpPr>
        <p:spPr>
          <a:xfrm>
            <a:off x="267974" y="3678708"/>
            <a:ext cx="4849176" cy="707886"/>
          </a:xfrm>
          <a:prstGeom prst="rect">
            <a:avLst/>
          </a:prstGeom>
          <a:noFill/>
        </p:spPr>
        <p:txBody>
          <a:bodyPr wrap="square" rtlCol="0">
            <a:spAutoFit/>
          </a:bodyPr>
          <a:lstStyle/>
          <a:p>
            <a:r>
              <a:rPr lang="en-GB" sz="1600" b="1" dirty="0">
                <a:solidFill>
                  <a:srgbClr val="C00000"/>
                </a:solidFill>
              </a:rPr>
              <a:t>Cost = Area in metres x Price per square metre</a:t>
            </a:r>
          </a:p>
          <a:p>
            <a:endParaRPr lang="en-GB" sz="2400" b="1" dirty="0">
              <a:solidFill>
                <a:srgbClr val="C00000"/>
              </a:solidFill>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16A8E4E-3B7D-4D08-A297-36BB66573CBF}"/>
                  </a:ext>
                </a:extLst>
              </p:cNvPr>
              <p:cNvSpPr txBox="1"/>
              <p:nvPr/>
            </p:nvSpPr>
            <p:spPr>
              <a:xfrm>
                <a:off x="288151" y="4211749"/>
                <a:ext cx="3126690"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3.35 −0.63</m:t>
                          </m:r>
                        </m:e>
                      </m:d>
                      <m:r>
                        <a:rPr lang="en-GB" b="0" i="1" smtClean="0">
                          <a:latin typeface="Cambria Math" panose="02040503050406030204" pitchFamily="18" charset="0"/>
                          <a:ea typeface="Cambria Math" panose="02040503050406030204" pitchFamily="18" charset="0"/>
                        </a:rPr>
                        <m:t>×0.63=1.7136</m:t>
                      </m:r>
                    </m:oMath>
                  </m:oMathPara>
                </a14:m>
                <a:endParaRPr lang="en-GB"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ea typeface="Cambria Math" panose="02040503050406030204" pitchFamily="18" charset="0"/>
                        </a:rPr>
                        <m:t> </m:t>
                      </m:r>
                    </m:oMath>
                  </m:oMathPara>
                </a14:m>
                <a:endParaRPr lang="en-GB" dirty="0"/>
              </a:p>
            </p:txBody>
          </p:sp>
        </mc:Choice>
        <mc:Fallback xmlns="">
          <p:sp>
            <p:nvSpPr>
              <p:cNvPr id="13" name="TextBox 12">
                <a:extLst>
                  <a:ext uri="{FF2B5EF4-FFF2-40B4-BE49-F238E27FC236}">
                    <a16:creationId xmlns:a16="http://schemas.microsoft.com/office/drawing/2014/main" id="{116A8E4E-3B7D-4D08-A297-36BB66573CBF}"/>
                  </a:ext>
                </a:extLst>
              </p:cNvPr>
              <p:cNvSpPr txBox="1">
                <a:spLocks noRot="1" noChangeAspect="1" noMove="1" noResize="1" noEditPoints="1" noAdjustHandles="1" noChangeArrowheads="1" noChangeShapeType="1" noTextEdit="1"/>
              </p:cNvSpPr>
              <p:nvPr/>
            </p:nvSpPr>
            <p:spPr>
              <a:xfrm>
                <a:off x="288151" y="4211749"/>
                <a:ext cx="3126690" cy="553998"/>
              </a:xfrm>
              <a:prstGeom prst="rect">
                <a:avLst/>
              </a:prstGeom>
              <a:blipFill>
                <a:blip r:embed="rId3"/>
                <a:stretch>
                  <a:fillRect r="-155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91238B83-CF7F-4880-940D-72CB5EE385AE}"/>
                  </a:ext>
                </a:extLst>
              </p:cNvPr>
              <p:cNvSpPr/>
              <p:nvPr/>
            </p:nvSpPr>
            <p:spPr>
              <a:xfrm>
                <a:off x="3402083" y="4166379"/>
                <a:ext cx="554061" cy="369332"/>
              </a:xfrm>
              <a:prstGeom prst="rect">
                <a:avLst/>
              </a:prstGeom>
            </p:spPr>
            <p:txBody>
              <a:bodyPr wrap="none">
                <a:spAutoFit/>
              </a:bodyPr>
              <a:lstStyle/>
              <a:p>
                <a14:m>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𝑚</m:t>
                        </m:r>
                      </m:e>
                      <m:sup>
                        <m:r>
                          <a:rPr lang="en-GB" i="1">
                            <a:latin typeface="Cambria Math" panose="02040503050406030204" pitchFamily="18" charset="0"/>
                          </a:rPr>
                          <m:t>2</m:t>
                        </m:r>
                      </m:sup>
                    </m:sSup>
                  </m:oMath>
                </a14:m>
                <a:r>
                  <a:rPr lang="en-GB" dirty="0"/>
                  <a:t> </a:t>
                </a:r>
              </a:p>
            </p:txBody>
          </p:sp>
        </mc:Choice>
        <mc:Fallback xmlns="">
          <p:sp>
            <p:nvSpPr>
              <p:cNvPr id="14" name="Rectangle 13">
                <a:extLst>
                  <a:ext uri="{FF2B5EF4-FFF2-40B4-BE49-F238E27FC236}">
                    <a16:creationId xmlns:a16="http://schemas.microsoft.com/office/drawing/2014/main" id="{91238B83-CF7F-4880-940D-72CB5EE385AE}"/>
                  </a:ext>
                </a:extLst>
              </p:cNvPr>
              <p:cNvSpPr>
                <a:spLocks noRot="1" noChangeAspect="1" noMove="1" noResize="1" noEditPoints="1" noAdjustHandles="1" noChangeArrowheads="1" noChangeShapeType="1" noTextEdit="1"/>
              </p:cNvSpPr>
              <p:nvPr/>
            </p:nvSpPr>
            <p:spPr>
              <a:xfrm>
                <a:off x="3402083" y="4166379"/>
                <a:ext cx="554061" cy="369332"/>
              </a:xfrm>
              <a:prstGeom prst="rect">
                <a:avLst/>
              </a:prstGeom>
              <a:blipFill>
                <a:blip r:embed="rId4"/>
                <a:stretch>
                  <a:fillRect/>
                </a:stretch>
              </a:blipFill>
            </p:spPr>
            <p:txBody>
              <a:bodyPr/>
              <a:lstStyle/>
              <a:p>
                <a:r>
                  <a:rPr lang="en-GB">
                    <a:noFill/>
                  </a:rPr>
                  <a:t> </a:t>
                </a:r>
              </a:p>
            </p:txBody>
          </p:sp>
        </mc:Fallback>
      </mc:AlternateContent>
      <p:pic>
        <p:nvPicPr>
          <p:cNvPr id="15" name="Picture 14">
            <a:extLst>
              <a:ext uri="{FF2B5EF4-FFF2-40B4-BE49-F238E27FC236}">
                <a16:creationId xmlns:a16="http://schemas.microsoft.com/office/drawing/2014/main" id="{638DFF14-39A7-4A69-8B48-641E897ACB95}"/>
              </a:ext>
            </a:extLst>
          </p:cNvPr>
          <p:cNvPicPr>
            <a:picLocks noChangeAspect="1"/>
          </p:cNvPicPr>
          <p:nvPr/>
        </p:nvPicPr>
        <p:blipFill>
          <a:blip r:embed="rId5"/>
          <a:stretch>
            <a:fillRect/>
          </a:stretch>
        </p:blipFill>
        <p:spPr>
          <a:xfrm>
            <a:off x="288151" y="4566621"/>
            <a:ext cx="4506811" cy="288753"/>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4735AFE1-EE10-48DA-9709-B38EE788CBA3}"/>
                  </a:ext>
                </a:extLst>
              </p:cNvPr>
              <p:cNvSpPr txBox="1"/>
              <p:nvPr/>
            </p:nvSpPr>
            <p:spPr>
              <a:xfrm>
                <a:off x="267974" y="5027327"/>
                <a:ext cx="251831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ea typeface="Cambria Math" panose="02040503050406030204" pitchFamily="18" charset="0"/>
                        </a:rPr>
                        <m:t>1.7136</m:t>
                      </m:r>
                      <m:r>
                        <a:rPr lang="en-GB" i="1">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370=£634.03</m:t>
                      </m:r>
                    </m:oMath>
                  </m:oMathPara>
                </a14:m>
                <a:endParaRPr lang="en-GB" dirty="0"/>
              </a:p>
            </p:txBody>
          </p:sp>
        </mc:Choice>
        <mc:Fallback xmlns="">
          <p:sp>
            <p:nvSpPr>
              <p:cNvPr id="16" name="TextBox 15">
                <a:extLst>
                  <a:ext uri="{FF2B5EF4-FFF2-40B4-BE49-F238E27FC236}">
                    <a16:creationId xmlns:a16="http://schemas.microsoft.com/office/drawing/2014/main" id="{4735AFE1-EE10-48DA-9709-B38EE788CBA3}"/>
                  </a:ext>
                </a:extLst>
              </p:cNvPr>
              <p:cNvSpPr txBox="1">
                <a:spLocks noRot="1" noChangeAspect="1" noMove="1" noResize="1" noEditPoints="1" noAdjustHandles="1" noChangeArrowheads="1" noChangeShapeType="1" noTextEdit="1"/>
              </p:cNvSpPr>
              <p:nvPr/>
            </p:nvSpPr>
            <p:spPr>
              <a:xfrm>
                <a:off x="267974" y="5027327"/>
                <a:ext cx="2518318" cy="276999"/>
              </a:xfrm>
              <a:prstGeom prst="rect">
                <a:avLst/>
              </a:prstGeom>
              <a:blipFill>
                <a:blip r:embed="rId6"/>
                <a:stretch>
                  <a:fillRect l="-1695" r="-1695" b="-8889"/>
                </a:stretch>
              </a:blipFill>
            </p:spPr>
            <p:txBody>
              <a:bodyPr/>
              <a:lstStyle/>
              <a:p>
                <a:r>
                  <a:rPr lang="en-GB">
                    <a:noFill/>
                  </a:rPr>
                  <a:t> </a:t>
                </a:r>
              </a:p>
            </p:txBody>
          </p:sp>
        </mc:Fallback>
      </mc:AlternateContent>
      <p:pic>
        <p:nvPicPr>
          <p:cNvPr id="10" name="Picture 9">
            <a:extLst>
              <a:ext uri="{FF2B5EF4-FFF2-40B4-BE49-F238E27FC236}">
                <a16:creationId xmlns:a16="http://schemas.microsoft.com/office/drawing/2014/main" id="{826F6A36-CC9A-4790-846A-EED112CF0915}"/>
              </a:ext>
            </a:extLst>
          </p:cNvPr>
          <p:cNvPicPr>
            <a:picLocks noChangeAspect="1"/>
          </p:cNvPicPr>
          <p:nvPr/>
        </p:nvPicPr>
        <p:blipFill>
          <a:blip r:embed="rId7"/>
          <a:stretch>
            <a:fillRect/>
          </a:stretch>
        </p:blipFill>
        <p:spPr>
          <a:xfrm>
            <a:off x="5808545" y="3896053"/>
            <a:ext cx="5952820" cy="276628"/>
          </a:xfrm>
          <a:prstGeom prst="rect">
            <a:avLst/>
          </a:prstGeom>
        </p:spPr>
      </p:pic>
      <p:pic>
        <p:nvPicPr>
          <p:cNvPr id="17" name="Picture 16">
            <a:extLst>
              <a:ext uri="{FF2B5EF4-FFF2-40B4-BE49-F238E27FC236}">
                <a16:creationId xmlns:a16="http://schemas.microsoft.com/office/drawing/2014/main" id="{7C645EA7-87D2-4E2D-8CF3-43D5CDF63B18}"/>
              </a:ext>
            </a:extLst>
          </p:cNvPr>
          <p:cNvPicPr>
            <a:picLocks noChangeAspect="1"/>
          </p:cNvPicPr>
          <p:nvPr/>
        </p:nvPicPr>
        <p:blipFill>
          <a:blip r:embed="rId8"/>
          <a:stretch>
            <a:fillRect/>
          </a:stretch>
        </p:blipFill>
        <p:spPr>
          <a:xfrm>
            <a:off x="5728146" y="4285991"/>
            <a:ext cx="6033220" cy="273263"/>
          </a:xfrm>
          <a:prstGeom prst="rect">
            <a:avLst/>
          </a:prstGeom>
        </p:spPr>
      </p:pic>
      <p:sp>
        <p:nvSpPr>
          <p:cNvPr id="18" name="TextBox 17">
            <a:extLst>
              <a:ext uri="{FF2B5EF4-FFF2-40B4-BE49-F238E27FC236}">
                <a16:creationId xmlns:a16="http://schemas.microsoft.com/office/drawing/2014/main" id="{EA707967-C289-4936-BFBE-94F1C2FB75C0}"/>
              </a:ext>
            </a:extLst>
          </p:cNvPr>
          <p:cNvSpPr txBox="1"/>
          <p:nvPr/>
        </p:nvSpPr>
        <p:spPr>
          <a:xfrm>
            <a:off x="6006517" y="5027327"/>
            <a:ext cx="4821192" cy="369332"/>
          </a:xfrm>
          <a:prstGeom prst="rect">
            <a:avLst/>
          </a:prstGeom>
          <a:noFill/>
        </p:spPr>
        <p:txBody>
          <a:bodyPr wrap="none" rtlCol="0">
            <a:spAutoFit/>
          </a:bodyPr>
          <a:lstStyle/>
          <a:p>
            <a:r>
              <a:rPr lang="en-GB" dirty="0"/>
              <a:t>Total Cost is £634.03 + £240 + £28.80 = £902.83</a:t>
            </a:r>
          </a:p>
        </p:txBody>
      </p:sp>
    </p:spTree>
    <p:extLst>
      <p:ext uri="{BB962C8B-B14F-4D97-AF65-F5344CB8AC3E}">
        <p14:creationId xmlns:p14="http://schemas.microsoft.com/office/powerpoint/2010/main" val="373208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P spid="1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F397B9-4E82-4E59-9CD9-8C1664139002}"/>
              </a:ext>
            </a:extLst>
          </p:cNvPr>
          <p:cNvSpPr txBox="1"/>
          <p:nvPr/>
        </p:nvSpPr>
        <p:spPr>
          <a:xfrm>
            <a:off x="624114" y="31677"/>
            <a:ext cx="10129055" cy="400110"/>
          </a:xfrm>
          <a:prstGeom prst="rect">
            <a:avLst/>
          </a:prstGeom>
          <a:noFill/>
        </p:spPr>
        <p:txBody>
          <a:bodyPr wrap="none" rtlCol="0">
            <a:spAutoFit/>
          </a:bodyPr>
          <a:lstStyle/>
          <a:p>
            <a:r>
              <a:rPr lang="en-GB" sz="2000" b="1" dirty="0"/>
              <a:t>Work out the total cost of fitting Absolute Black Polished Granite kitchen counters.</a:t>
            </a:r>
          </a:p>
        </p:txBody>
      </p:sp>
      <p:pic>
        <p:nvPicPr>
          <p:cNvPr id="3" name="Picture 2">
            <a:extLst>
              <a:ext uri="{FF2B5EF4-FFF2-40B4-BE49-F238E27FC236}">
                <a16:creationId xmlns:a16="http://schemas.microsoft.com/office/drawing/2014/main" id="{B3B8DF6B-7339-4207-92E6-6ED37911FD83}"/>
              </a:ext>
            </a:extLst>
          </p:cNvPr>
          <p:cNvPicPr>
            <a:picLocks noChangeAspect="1"/>
          </p:cNvPicPr>
          <p:nvPr/>
        </p:nvPicPr>
        <p:blipFill>
          <a:blip r:embed="rId2"/>
          <a:stretch>
            <a:fillRect/>
          </a:stretch>
        </p:blipFill>
        <p:spPr>
          <a:xfrm>
            <a:off x="2191755" y="717454"/>
            <a:ext cx="1857634" cy="4639322"/>
          </a:xfrm>
          <a:prstGeom prst="rect">
            <a:avLst/>
          </a:prstGeom>
        </p:spPr>
      </p:pic>
      <p:cxnSp>
        <p:nvCxnSpPr>
          <p:cNvPr id="5" name="Straight Arrow Connector 4">
            <a:extLst>
              <a:ext uri="{FF2B5EF4-FFF2-40B4-BE49-F238E27FC236}">
                <a16:creationId xmlns:a16="http://schemas.microsoft.com/office/drawing/2014/main" id="{E5B9C715-9FC6-406B-999E-975ABFE1AAE7}"/>
              </a:ext>
            </a:extLst>
          </p:cNvPr>
          <p:cNvCxnSpPr>
            <a:cxnSpLocks/>
          </p:cNvCxnSpPr>
          <p:nvPr/>
        </p:nvCxnSpPr>
        <p:spPr>
          <a:xfrm flipV="1">
            <a:off x="1521631" y="4165600"/>
            <a:ext cx="1889226" cy="2536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1CD5FD5-D0AD-41E5-BBDD-93386F635497}"/>
              </a:ext>
            </a:extLst>
          </p:cNvPr>
          <p:cNvSpPr/>
          <p:nvPr/>
        </p:nvSpPr>
        <p:spPr>
          <a:xfrm>
            <a:off x="237369" y="4564855"/>
            <a:ext cx="2568524" cy="646331"/>
          </a:xfrm>
          <a:prstGeom prst="rect">
            <a:avLst/>
          </a:prstGeom>
        </p:spPr>
        <p:txBody>
          <a:bodyPr wrap="none">
            <a:spAutoFit/>
          </a:bodyPr>
          <a:lstStyle/>
          <a:p>
            <a:r>
              <a:rPr lang="en-GB" dirty="0"/>
              <a:t>American Fridge Freezer </a:t>
            </a:r>
          </a:p>
          <a:p>
            <a:r>
              <a:rPr lang="en-GB" dirty="0"/>
              <a:t>(900 mm wide)</a:t>
            </a:r>
          </a:p>
        </p:txBody>
      </p:sp>
      <p:cxnSp>
        <p:nvCxnSpPr>
          <p:cNvPr id="8" name="Straight Arrow Connector 7">
            <a:extLst>
              <a:ext uri="{FF2B5EF4-FFF2-40B4-BE49-F238E27FC236}">
                <a16:creationId xmlns:a16="http://schemas.microsoft.com/office/drawing/2014/main" id="{3A882A2B-B397-4203-8D49-87622AB0447B}"/>
              </a:ext>
            </a:extLst>
          </p:cNvPr>
          <p:cNvCxnSpPr>
            <a:cxnSpLocks/>
          </p:cNvCxnSpPr>
          <p:nvPr/>
        </p:nvCxnSpPr>
        <p:spPr>
          <a:xfrm flipH="1" flipV="1">
            <a:off x="3212495" y="2605587"/>
            <a:ext cx="2331962" cy="5004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18DF7A3-7FBA-4082-9414-A6FDF114033A}"/>
              </a:ext>
            </a:extLst>
          </p:cNvPr>
          <p:cNvSpPr txBox="1"/>
          <p:nvPr/>
        </p:nvSpPr>
        <p:spPr>
          <a:xfrm>
            <a:off x="5544457" y="2921391"/>
            <a:ext cx="595035" cy="369332"/>
          </a:xfrm>
          <a:prstGeom prst="rect">
            <a:avLst/>
          </a:prstGeom>
          <a:noFill/>
        </p:spPr>
        <p:txBody>
          <a:bodyPr wrap="square" rtlCol="0">
            <a:spAutoFit/>
          </a:bodyPr>
          <a:lstStyle/>
          <a:p>
            <a:r>
              <a:rPr lang="en-GB" dirty="0"/>
              <a:t>Hob</a:t>
            </a:r>
          </a:p>
        </p:txBody>
      </p:sp>
    </p:spTree>
    <p:extLst>
      <p:ext uri="{BB962C8B-B14F-4D97-AF65-F5344CB8AC3E}">
        <p14:creationId xmlns:p14="http://schemas.microsoft.com/office/powerpoint/2010/main" val="10041160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F397B9-4E82-4E59-9CD9-8C1664139002}"/>
              </a:ext>
            </a:extLst>
          </p:cNvPr>
          <p:cNvSpPr txBox="1"/>
          <p:nvPr/>
        </p:nvSpPr>
        <p:spPr>
          <a:xfrm>
            <a:off x="624114" y="31677"/>
            <a:ext cx="10129055" cy="400110"/>
          </a:xfrm>
          <a:prstGeom prst="rect">
            <a:avLst/>
          </a:prstGeom>
          <a:noFill/>
        </p:spPr>
        <p:txBody>
          <a:bodyPr wrap="none" rtlCol="0">
            <a:spAutoFit/>
          </a:bodyPr>
          <a:lstStyle/>
          <a:p>
            <a:r>
              <a:rPr lang="en-GB" sz="2000" b="1" dirty="0"/>
              <a:t>Work out the total cost of fitting Absolute Black Polished Granite kitchen counters.</a:t>
            </a:r>
          </a:p>
        </p:txBody>
      </p:sp>
      <p:pic>
        <p:nvPicPr>
          <p:cNvPr id="3" name="Picture 2">
            <a:extLst>
              <a:ext uri="{FF2B5EF4-FFF2-40B4-BE49-F238E27FC236}">
                <a16:creationId xmlns:a16="http://schemas.microsoft.com/office/drawing/2014/main" id="{B3B8DF6B-7339-4207-92E6-6ED37911FD83}"/>
              </a:ext>
            </a:extLst>
          </p:cNvPr>
          <p:cNvPicPr>
            <a:picLocks noChangeAspect="1"/>
          </p:cNvPicPr>
          <p:nvPr/>
        </p:nvPicPr>
        <p:blipFill>
          <a:blip r:embed="rId2"/>
          <a:stretch>
            <a:fillRect/>
          </a:stretch>
        </p:blipFill>
        <p:spPr>
          <a:xfrm>
            <a:off x="2191755" y="717454"/>
            <a:ext cx="1857634" cy="4639322"/>
          </a:xfrm>
          <a:prstGeom prst="rect">
            <a:avLst/>
          </a:prstGeom>
        </p:spPr>
      </p:pic>
      <p:cxnSp>
        <p:nvCxnSpPr>
          <p:cNvPr id="5" name="Straight Arrow Connector 4">
            <a:extLst>
              <a:ext uri="{FF2B5EF4-FFF2-40B4-BE49-F238E27FC236}">
                <a16:creationId xmlns:a16="http://schemas.microsoft.com/office/drawing/2014/main" id="{E5B9C715-9FC6-406B-999E-975ABFE1AAE7}"/>
              </a:ext>
            </a:extLst>
          </p:cNvPr>
          <p:cNvCxnSpPr>
            <a:cxnSpLocks/>
          </p:cNvCxnSpPr>
          <p:nvPr/>
        </p:nvCxnSpPr>
        <p:spPr>
          <a:xfrm flipV="1">
            <a:off x="1521631" y="4165600"/>
            <a:ext cx="1889226" cy="2536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1CD5FD5-D0AD-41E5-BBDD-93386F635497}"/>
              </a:ext>
            </a:extLst>
          </p:cNvPr>
          <p:cNvSpPr/>
          <p:nvPr/>
        </p:nvSpPr>
        <p:spPr>
          <a:xfrm>
            <a:off x="237369" y="4564855"/>
            <a:ext cx="2568524" cy="646331"/>
          </a:xfrm>
          <a:prstGeom prst="rect">
            <a:avLst/>
          </a:prstGeom>
        </p:spPr>
        <p:txBody>
          <a:bodyPr wrap="none">
            <a:spAutoFit/>
          </a:bodyPr>
          <a:lstStyle/>
          <a:p>
            <a:r>
              <a:rPr lang="en-GB" dirty="0"/>
              <a:t>American Fridge Freezer </a:t>
            </a:r>
          </a:p>
          <a:p>
            <a:r>
              <a:rPr lang="en-GB" dirty="0"/>
              <a:t>(900 mm wide)</a:t>
            </a:r>
          </a:p>
        </p:txBody>
      </p:sp>
      <p:cxnSp>
        <p:nvCxnSpPr>
          <p:cNvPr id="8" name="Straight Arrow Connector 7">
            <a:extLst>
              <a:ext uri="{FF2B5EF4-FFF2-40B4-BE49-F238E27FC236}">
                <a16:creationId xmlns:a16="http://schemas.microsoft.com/office/drawing/2014/main" id="{3A882A2B-B397-4203-8D49-87622AB0447B}"/>
              </a:ext>
            </a:extLst>
          </p:cNvPr>
          <p:cNvCxnSpPr>
            <a:cxnSpLocks/>
            <a:stCxn id="10" idx="1"/>
          </p:cNvCxnSpPr>
          <p:nvPr/>
        </p:nvCxnSpPr>
        <p:spPr>
          <a:xfrm flipH="1" flipV="1">
            <a:off x="3492747" y="2855823"/>
            <a:ext cx="2051710" cy="250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18DF7A3-7FBA-4082-9414-A6FDF114033A}"/>
              </a:ext>
            </a:extLst>
          </p:cNvPr>
          <p:cNvSpPr txBox="1"/>
          <p:nvPr/>
        </p:nvSpPr>
        <p:spPr>
          <a:xfrm>
            <a:off x="5544457" y="2921391"/>
            <a:ext cx="595035" cy="369332"/>
          </a:xfrm>
          <a:prstGeom prst="rect">
            <a:avLst/>
          </a:prstGeom>
          <a:noFill/>
        </p:spPr>
        <p:txBody>
          <a:bodyPr wrap="square" rtlCol="0">
            <a:spAutoFit/>
          </a:bodyPr>
          <a:lstStyle/>
          <a:p>
            <a:r>
              <a:rPr lang="en-GB" dirty="0"/>
              <a:t>Hob</a:t>
            </a:r>
          </a:p>
        </p:txBody>
      </p:sp>
      <p:sp>
        <p:nvSpPr>
          <p:cNvPr id="9" name="TextBox 8">
            <a:extLst>
              <a:ext uri="{FF2B5EF4-FFF2-40B4-BE49-F238E27FC236}">
                <a16:creationId xmlns:a16="http://schemas.microsoft.com/office/drawing/2014/main" id="{C6617D54-5865-4E1C-8E1A-11A9864F60EE}"/>
              </a:ext>
            </a:extLst>
          </p:cNvPr>
          <p:cNvSpPr txBox="1"/>
          <p:nvPr/>
        </p:nvSpPr>
        <p:spPr>
          <a:xfrm>
            <a:off x="6459050" y="968703"/>
            <a:ext cx="4849176" cy="707886"/>
          </a:xfrm>
          <a:prstGeom prst="rect">
            <a:avLst/>
          </a:prstGeom>
          <a:noFill/>
        </p:spPr>
        <p:txBody>
          <a:bodyPr wrap="square" rtlCol="0">
            <a:spAutoFit/>
          </a:bodyPr>
          <a:lstStyle/>
          <a:p>
            <a:r>
              <a:rPr lang="en-GB" sz="1600" b="1" dirty="0">
                <a:solidFill>
                  <a:srgbClr val="C00000"/>
                </a:solidFill>
              </a:rPr>
              <a:t>Cost = Area in metres x Price per square metre</a:t>
            </a:r>
          </a:p>
          <a:p>
            <a:endParaRPr lang="en-GB" sz="2400" b="1" dirty="0">
              <a:solidFill>
                <a:srgbClr val="C00000"/>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D8A46AB-642B-4818-A92D-793F59C80D95}"/>
                  </a:ext>
                </a:extLst>
              </p:cNvPr>
              <p:cNvSpPr txBox="1"/>
              <p:nvPr/>
            </p:nvSpPr>
            <p:spPr>
              <a:xfrm>
                <a:off x="6571505" y="1404251"/>
                <a:ext cx="2832507" cy="553998"/>
              </a:xfrm>
              <a:prstGeom prst="rect">
                <a:avLst/>
              </a:prstGeom>
              <a:noFill/>
            </p:spPr>
            <p:txBody>
              <a:bodyPr wrap="none" lIns="0" tIns="0" rIns="0" bIns="0" rtlCol="0">
                <a:spAutoFit/>
              </a:bodyPr>
              <a:lstStyle/>
              <a:p>
                <a14:m>
                  <m:oMath xmlns:m="http://schemas.openxmlformats.org/officeDocument/2006/math">
                    <m:r>
                      <a:rPr lang="en-GB" b="0" i="1" smtClean="0">
                        <a:latin typeface="Cambria Math" panose="02040503050406030204" pitchFamily="18" charset="0"/>
                      </a:rPr>
                      <m:t>(3.35−0.9)</m:t>
                    </m:r>
                    <m:r>
                      <a:rPr lang="en-GB" b="0" i="1" smtClean="0">
                        <a:latin typeface="Cambria Math" panose="02040503050406030204" pitchFamily="18" charset="0"/>
                        <a:ea typeface="Cambria Math" panose="02040503050406030204" pitchFamily="18" charset="0"/>
                      </a:rPr>
                      <m:t>×</m:t>
                    </m:r>
                    <m:r>
                      <a:rPr lang="en-GB" b="0" i="0" smtClean="0">
                        <a:latin typeface="Cambria Math" panose="02040503050406030204" pitchFamily="18" charset="0"/>
                        <a:ea typeface="Cambria Math" panose="02040503050406030204" pitchFamily="18" charset="0"/>
                      </a:rPr>
                      <m:t>0.63=</m:t>
                    </m:r>
                  </m:oMath>
                </a14:m>
                <a:r>
                  <a:rPr lang="en-GB" b="0" dirty="0">
                    <a:latin typeface="Cambria Math" panose="02040503050406030204" pitchFamily="18" charset="0"/>
                    <a:ea typeface="Cambria Math" panose="02040503050406030204" pitchFamily="18" charset="0"/>
                  </a:rPr>
                  <a:t>1.5435</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ea typeface="Cambria Math" panose="02040503050406030204" pitchFamily="18" charset="0"/>
                        </a:rPr>
                        <m:t> </m:t>
                      </m:r>
                    </m:oMath>
                  </m:oMathPara>
                </a14:m>
                <a:endParaRPr lang="en-GB" dirty="0"/>
              </a:p>
            </p:txBody>
          </p:sp>
        </mc:Choice>
        <mc:Fallback xmlns="">
          <p:sp>
            <p:nvSpPr>
              <p:cNvPr id="11" name="TextBox 10">
                <a:extLst>
                  <a:ext uri="{FF2B5EF4-FFF2-40B4-BE49-F238E27FC236}">
                    <a16:creationId xmlns:a16="http://schemas.microsoft.com/office/drawing/2014/main" id="{7D8A46AB-642B-4818-A92D-793F59C80D95}"/>
                  </a:ext>
                </a:extLst>
              </p:cNvPr>
              <p:cNvSpPr txBox="1">
                <a:spLocks noRot="1" noChangeAspect="1" noMove="1" noResize="1" noEditPoints="1" noAdjustHandles="1" noChangeArrowheads="1" noChangeShapeType="1" noTextEdit="1"/>
              </p:cNvSpPr>
              <p:nvPr/>
            </p:nvSpPr>
            <p:spPr>
              <a:xfrm>
                <a:off x="6571505" y="1404251"/>
                <a:ext cx="2832507" cy="553998"/>
              </a:xfrm>
              <a:prstGeom prst="rect">
                <a:avLst/>
              </a:prstGeom>
              <a:blipFill>
                <a:blip r:embed="rId3"/>
                <a:stretch>
                  <a:fillRect l="-3871" t="-15385" r="-430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8C0E6A4D-05A4-471F-9F72-AE6ECC91A0EA}"/>
                  </a:ext>
                </a:extLst>
              </p:cNvPr>
              <p:cNvSpPr/>
              <p:nvPr/>
            </p:nvSpPr>
            <p:spPr>
              <a:xfrm>
                <a:off x="9311960" y="1347699"/>
                <a:ext cx="55406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𝑚</m:t>
                          </m:r>
                        </m:e>
                        <m:sup>
                          <m:r>
                            <a:rPr lang="en-GB" i="1">
                              <a:latin typeface="Cambria Math" panose="02040503050406030204" pitchFamily="18" charset="0"/>
                            </a:rPr>
                            <m:t>2</m:t>
                          </m:r>
                        </m:sup>
                      </m:sSup>
                    </m:oMath>
                  </m:oMathPara>
                </a14:m>
                <a:endParaRPr lang="en-GB" dirty="0"/>
              </a:p>
            </p:txBody>
          </p:sp>
        </mc:Choice>
        <mc:Fallback xmlns="">
          <p:sp>
            <p:nvSpPr>
              <p:cNvPr id="12" name="Rectangle 11">
                <a:extLst>
                  <a:ext uri="{FF2B5EF4-FFF2-40B4-BE49-F238E27FC236}">
                    <a16:creationId xmlns:a16="http://schemas.microsoft.com/office/drawing/2014/main" id="{8C0E6A4D-05A4-471F-9F72-AE6ECC91A0EA}"/>
                  </a:ext>
                </a:extLst>
              </p:cNvPr>
              <p:cNvSpPr>
                <a:spLocks noRot="1" noChangeAspect="1" noMove="1" noResize="1" noEditPoints="1" noAdjustHandles="1" noChangeArrowheads="1" noChangeShapeType="1" noTextEdit="1"/>
              </p:cNvSpPr>
              <p:nvPr/>
            </p:nvSpPr>
            <p:spPr>
              <a:xfrm>
                <a:off x="9311960" y="1347699"/>
                <a:ext cx="554061" cy="369332"/>
              </a:xfrm>
              <a:prstGeom prst="rect">
                <a:avLst/>
              </a:prstGeom>
              <a:blipFill>
                <a:blip r:embed="rId4"/>
                <a:stretch>
                  <a:fillRect/>
                </a:stretch>
              </a:blipFill>
            </p:spPr>
            <p:txBody>
              <a:bodyPr/>
              <a:lstStyle/>
              <a:p>
                <a:r>
                  <a:rPr lang="en-GB">
                    <a:noFill/>
                  </a:rPr>
                  <a:t> </a:t>
                </a:r>
              </a:p>
            </p:txBody>
          </p:sp>
        </mc:Fallback>
      </mc:AlternateContent>
      <p:pic>
        <p:nvPicPr>
          <p:cNvPr id="13" name="Picture 12">
            <a:extLst>
              <a:ext uri="{FF2B5EF4-FFF2-40B4-BE49-F238E27FC236}">
                <a16:creationId xmlns:a16="http://schemas.microsoft.com/office/drawing/2014/main" id="{10CE66DD-BAB8-4B7E-B707-12352FA90068}"/>
              </a:ext>
            </a:extLst>
          </p:cNvPr>
          <p:cNvPicPr>
            <a:picLocks noChangeAspect="1"/>
          </p:cNvPicPr>
          <p:nvPr/>
        </p:nvPicPr>
        <p:blipFill>
          <a:blip r:embed="rId5"/>
          <a:stretch>
            <a:fillRect/>
          </a:stretch>
        </p:blipFill>
        <p:spPr>
          <a:xfrm>
            <a:off x="6571505" y="1849302"/>
            <a:ext cx="4506811" cy="288753"/>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63D699A-B1CB-4429-B465-3DD5C807E698}"/>
                  </a:ext>
                </a:extLst>
              </p:cNvPr>
              <p:cNvSpPr txBox="1"/>
              <p:nvPr/>
            </p:nvSpPr>
            <p:spPr>
              <a:xfrm>
                <a:off x="6565197" y="2298670"/>
                <a:ext cx="2441374" cy="553998"/>
              </a:xfrm>
              <a:prstGeom prst="rect">
                <a:avLst/>
              </a:prstGeom>
              <a:noFill/>
            </p:spPr>
            <p:txBody>
              <a:bodyPr wrap="none" lIns="0" tIns="0" rIns="0" bIns="0" rtlCol="0">
                <a:spAutoFit/>
              </a:bodyPr>
              <a:lstStyle/>
              <a:p>
                <a14:m>
                  <m:oMath xmlns:m="http://schemas.openxmlformats.org/officeDocument/2006/math">
                    <m:r>
                      <a:rPr lang="en-GB" b="0" i="1" smtClean="0">
                        <a:latin typeface="Cambria Math" panose="02040503050406030204" pitchFamily="18" charset="0"/>
                      </a:rPr>
                      <m:t>1.5435</m:t>
                    </m:r>
                    <m:r>
                      <a:rPr lang="en-GB" b="0" i="1" smtClean="0">
                        <a:latin typeface="Cambria Math" panose="02040503050406030204" pitchFamily="18" charset="0"/>
                        <a:ea typeface="Cambria Math" panose="02040503050406030204" pitchFamily="18" charset="0"/>
                      </a:rPr>
                      <m:t>×370=</m:t>
                    </m:r>
                  </m:oMath>
                </a14:m>
                <a:r>
                  <a:rPr lang="en-GB" b="0" i="1" dirty="0">
                    <a:latin typeface="Cambria Math" panose="02040503050406030204" pitchFamily="18" charset="0"/>
                    <a:ea typeface="Cambria Math" panose="02040503050406030204" pitchFamily="18" charset="0"/>
                  </a:rPr>
                  <a:t> </a:t>
                </a:r>
                <a:r>
                  <a:rPr lang="en-GB" b="0" dirty="0">
                    <a:latin typeface="Cambria Math" panose="02040503050406030204" pitchFamily="18" charset="0"/>
                    <a:ea typeface="Cambria Math" panose="02040503050406030204" pitchFamily="18" charset="0"/>
                  </a:rPr>
                  <a:t>£571.10</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ea typeface="Cambria Math" panose="02040503050406030204" pitchFamily="18" charset="0"/>
                        </a:rPr>
                        <m:t> </m:t>
                      </m:r>
                    </m:oMath>
                  </m:oMathPara>
                </a14:m>
                <a:endParaRPr lang="en-GB" dirty="0"/>
              </a:p>
            </p:txBody>
          </p:sp>
        </mc:Choice>
        <mc:Fallback xmlns="">
          <p:sp>
            <p:nvSpPr>
              <p:cNvPr id="14" name="TextBox 13">
                <a:extLst>
                  <a:ext uri="{FF2B5EF4-FFF2-40B4-BE49-F238E27FC236}">
                    <a16:creationId xmlns:a16="http://schemas.microsoft.com/office/drawing/2014/main" id="{363D699A-B1CB-4429-B465-3DD5C807E698}"/>
                  </a:ext>
                </a:extLst>
              </p:cNvPr>
              <p:cNvSpPr txBox="1">
                <a:spLocks noRot="1" noChangeAspect="1" noMove="1" noResize="1" noEditPoints="1" noAdjustHandles="1" noChangeArrowheads="1" noChangeShapeType="1" noTextEdit="1"/>
              </p:cNvSpPr>
              <p:nvPr/>
            </p:nvSpPr>
            <p:spPr>
              <a:xfrm>
                <a:off x="6565197" y="2298670"/>
                <a:ext cx="2441374" cy="553998"/>
              </a:xfrm>
              <a:prstGeom prst="rect">
                <a:avLst/>
              </a:prstGeom>
              <a:blipFill>
                <a:blip r:embed="rId6"/>
                <a:stretch>
                  <a:fillRect l="-3500" t="-15385" r="-5250"/>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1029B525-5082-46A1-957E-E49C9434492C}"/>
              </a:ext>
            </a:extLst>
          </p:cNvPr>
          <p:cNvPicPr>
            <a:picLocks noChangeAspect="1"/>
          </p:cNvPicPr>
          <p:nvPr/>
        </p:nvPicPr>
        <p:blipFill>
          <a:blip r:embed="rId7"/>
          <a:stretch>
            <a:fillRect/>
          </a:stretch>
        </p:blipFill>
        <p:spPr>
          <a:xfrm>
            <a:off x="6565196" y="2850570"/>
            <a:ext cx="5372337" cy="274639"/>
          </a:xfrm>
          <a:prstGeom prst="rect">
            <a:avLst/>
          </a:prstGeom>
        </p:spPr>
      </p:pic>
      <p:sp>
        <p:nvSpPr>
          <p:cNvPr id="15" name="TextBox 14">
            <a:extLst>
              <a:ext uri="{FF2B5EF4-FFF2-40B4-BE49-F238E27FC236}">
                <a16:creationId xmlns:a16="http://schemas.microsoft.com/office/drawing/2014/main" id="{0C8F5BD4-175E-44E7-AF05-B1896182C1F1}"/>
              </a:ext>
            </a:extLst>
          </p:cNvPr>
          <p:cNvSpPr txBox="1"/>
          <p:nvPr/>
        </p:nvSpPr>
        <p:spPr>
          <a:xfrm>
            <a:off x="6565196" y="3923101"/>
            <a:ext cx="3923510" cy="369332"/>
          </a:xfrm>
          <a:prstGeom prst="rect">
            <a:avLst/>
          </a:prstGeom>
          <a:noFill/>
        </p:spPr>
        <p:txBody>
          <a:bodyPr wrap="none" rtlCol="0">
            <a:spAutoFit/>
          </a:bodyPr>
          <a:lstStyle/>
          <a:p>
            <a:r>
              <a:rPr lang="en-GB" dirty="0"/>
              <a:t>Total Cost is £571.10 + £180 = £751.10</a:t>
            </a:r>
          </a:p>
        </p:txBody>
      </p:sp>
    </p:spTree>
    <p:extLst>
      <p:ext uri="{BB962C8B-B14F-4D97-AF65-F5344CB8AC3E}">
        <p14:creationId xmlns:p14="http://schemas.microsoft.com/office/powerpoint/2010/main" val="336068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4" grpId="0"/>
      <p:bldP spid="1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78CB18A-DAF9-42C9-848D-FD5DB2FE902D}"/>
              </a:ext>
            </a:extLst>
          </p:cNvPr>
          <p:cNvPicPr>
            <a:picLocks noChangeAspect="1"/>
          </p:cNvPicPr>
          <p:nvPr/>
        </p:nvPicPr>
        <p:blipFill>
          <a:blip r:embed="rId2"/>
          <a:stretch>
            <a:fillRect/>
          </a:stretch>
        </p:blipFill>
        <p:spPr>
          <a:xfrm>
            <a:off x="2144151" y="431787"/>
            <a:ext cx="5532525" cy="4952769"/>
          </a:xfrm>
          <a:prstGeom prst="rect">
            <a:avLst/>
          </a:prstGeom>
        </p:spPr>
      </p:pic>
      <p:sp>
        <p:nvSpPr>
          <p:cNvPr id="4" name="TextBox 3">
            <a:extLst>
              <a:ext uri="{FF2B5EF4-FFF2-40B4-BE49-F238E27FC236}">
                <a16:creationId xmlns:a16="http://schemas.microsoft.com/office/drawing/2014/main" id="{C2F397B9-4E82-4E59-9CD9-8C1664139002}"/>
              </a:ext>
            </a:extLst>
          </p:cNvPr>
          <p:cNvSpPr txBox="1"/>
          <p:nvPr/>
        </p:nvSpPr>
        <p:spPr>
          <a:xfrm>
            <a:off x="624114" y="31677"/>
            <a:ext cx="10129055" cy="400110"/>
          </a:xfrm>
          <a:prstGeom prst="rect">
            <a:avLst/>
          </a:prstGeom>
          <a:noFill/>
        </p:spPr>
        <p:txBody>
          <a:bodyPr wrap="none" rtlCol="0">
            <a:spAutoFit/>
          </a:bodyPr>
          <a:lstStyle/>
          <a:p>
            <a:r>
              <a:rPr lang="en-GB" sz="2000" b="1" dirty="0"/>
              <a:t>Work out the total cost of fitting Absolute Black Polished Granite kitchen counters.</a:t>
            </a:r>
          </a:p>
        </p:txBody>
      </p:sp>
      <p:sp>
        <p:nvSpPr>
          <p:cNvPr id="11" name="TextBox 10">
            <a:extLst>
              <a:ext uri="{FF2B5EF4-FFF2-40B4-BE49-F238E27FC236}">
                <a16:creationId xmlns:a16="http://schemas.microsoft.com/office/drawing/2014/main" id="{36EAD61F-7C32-4F1C-9BB3-54459B6640B4}"/>
              </a:ext>
            </a:extLst>
          </p:cNvPr>
          <p:cNvSpPr txBox="1"/>
          <p:nvPr/>
        </p:nvSpPr>
        <p:spPr>
          <a:xfrm>
            <a:off x="464457" y="5471886"/>
            <a:ext cx="6670865" cy="369332"/>
          </a:xfrm>
          <a:prstGeom prst="rect">
            <a:avLst/>
          </a:prstGeom>
          <a:noFill/>
        </p:spPr>
        <p:txBody>
          <a:bodyPr wrap="none" rtlCol="0">
            <a:spAutoFit/>
          </a:bodyPr>
          <a:lstStyle/>
          <a:p>
            <a:r>
              <a:rPr lang="en-GB" b="1" dirty="0"/>
              <a:t>Remember to add in the template charge and fitting charge!</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21963F0-F4E0-4330-B2D3-511AC8CE8DAE}"/>
                  </a:ext>
                </a:extLst>
              </p:cNvPr>
              <p:cNvSpPr txBox="1"/>
              <p:nvPr/>
            </p:nvSpPr>
            <p:spPr>
              <a:xfrm>
                <a:off x="7790187" y="950526"/>
                <a:ext cx="4515324" cy="923330"/>
              </a:xfrm>
              <a:prstGeom prst="rect">
                <a:avLst/>
              </a:prstGeom>
              <a:noFill/>
            </p:spPr>
            <p:txBody>
              <a:bodyPr wrap="square" rtlCol="0">
                <a:spAutoFit/>
              </a:bodyPr>
              <a:lstStyle/>
              <a:p>
                <a:r>
                  <a:rPr lang="en-GB" dirty="0"/>
                  <a:t>Total Cost is </a:t>
                </a:r>
              </a:p>
              <a:p>
                <a:r>
                  <a:rPr lang="en-GB" b="1" dirty="0"/>
                  <a:t>£902.83 + £751.10 + £</a:t>
                </a:r>
                <a14:m>
                  <m:oMath xmlns:m="http://schemas.openxmlformats.org/officeDocument/2006/math">
                    <m:r>
                      <a:rPr lang="en-GB" b="1" i="1">
                        <a:latin typeface="Cambria Math" panose="02040503050406030204" pitchFamily="18" charset="0"/>
                        <a:ea typeface="Cambria Math" panose="02040503050406030204" pitchFamily="18" charset="0"/>
                      </a:rPr>
                      <m:t>𝟏𝟎𝟒𝟒</m:t>
                    </m:r>
                    <m:r>
                      <a:rPr lang="en-GB" b="1" i="1">
                        <a:latin typeface="Cambria Math" panose="02040503050406030204" pitchFamily="18" charset="0"/>
                        <a:ea typeface="Cambria Math" panose="02040503050406030204" pitchFamily="18" charset="0"/>
                      </a:rPr>
                      <m:t>.</m:t>
                    </m:r>
                    <m:r>
                      <a:rPr lang="en-GB" b="1" i="1">
                        <a:latin typeface="Cambria Math" panose="02040503050406030204" pitchFamily="18" charset="0"/>
                        <a:ea typeface="Cambria Math" panose="02040503050406030204" pitchFamily="18" charset="0"/>
                      </a:rPr>
                      <m:t>𝟐𝟗</m:t>
                    </m:r>
                  </m:oMath>
                </a14:m>
                <a:endParaRPr lang="en-GB" b="1" dirty="0"/>
              </a:p>
              <a:p>
                <a:r>
                  <a:rPr lang="en-GB" b="1" dirty="0"/>
                  <a:t>=  </a:t>
                </a:r>
                <a:r>
                  <a:rPr lang="en-GB" b="1" u="sng" dirty="0">
                    <a:solidFill>
                      <a:srgbClr val="FF0000"/>
                    </a:solidFill>
                  </a:rPr>
                  <a:t>£2698.22</a:t>
                </a:r>
                <a:r>
                  <a:rPr lang="en-GB" b="1" u="sng" dirty="0"/>
                  <a:t> </a:t>
                </a:r>
              </a:p>
            </p:txBody>
          </p:sp>
        </mc:Choice>
        <mc:Fallback xmlns="">
          <p:sp>
            <p:nvSpPr>
              <p:cNvPr id="13" name="TextBox 12">
                <a:extLst>
                  <a:ext uri="{FF2B5EF4-FFF2-40B4-BE49-F238E27FC236}">
                    <a16:creationId xmlns:a16="http://schemas.microsoft.com/office/drawing/2014/main" id="{A21963F0-F4E0-4330-B2D3-511AC8CE8DAE}"/>
                  </a:ext>
                </a:extLst>
              </p:cNvPr>
              <p:cNvSpPr txBox="1">
                <a:spLocks noRot="1" noChangeAspect="1" noMove="1" noResize="1" noEditPoints="1" noAdjustHandles="1" noChangeArrowheads="1" noChangeShapeType="1" noTextEdit="1"/>
              </p:cNvSpPr>
              <p:nvPr/>
            </p:nvSpPr>
            <p:spPr>
              <a:xfrm>
                <a:off x="7790187" y="950526"/>
                <a:ext cx="4515324" cy="923330"/>
              </a:xfrm>
              <a:prstGeom prst="rect">
                <a:avLst/>
              </a:prstGeom>
              <a:blipFill>
                <a:blip r:embed="rId3"/>
                <a:stretch>
                  <a:fillRect l="-1215" t="-3974" b="-9934"/>
                </a:stretch>
              </a:blipFill>
            </p:spPr>
            <p:txBody>
              <a:bodyPr/>
              <a:lstStyle/>
              <a:p>
                <a:r>
                  <a:rPr lang="en-GB">
                    <a:noFill/>
                  </a:rPr>
                  <a:t> </a:t>
                </a:r>
              </a:p>
            </p:txBody>
          </p:sp>
        </mc:Fallback>
      </mc:AlternateContent>
    </p:spTree>
    <p:extLst>
      <p:ext uri="{BB962C8B-B14F-4D97-AF65-F5344CB8AC3E}">
        <p14:creationId xmlns:p14="http://schemas.microsoft.com/office/powerpoint/2010/main" val="306164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F397B9-4E82-4E59-9CD9-8C1664139002}"/>
              </a:ext>
            </a:extLst>
          </p:cNvPr>
          <p:cNvSpPr txBox="1"/>
          <p:nvPr/>
        </p:nvSpPr>
        <p:spPr>
          <a:xfrm>
            <a:off x="624114" y="31677"/>
            <a:ext cx="8971751" cy="707886"/>
          </a:xfrm>
          <a:prstGeom prst="rect">
            <a:avLst/>
          </a:prstGeom>
          <a:noFill/>
        </p:spPr>
        <p:txBody>
          <a:bodyPr wrap="none" rtlCol="0">
            <a:spAutoFit/>
          </a:bodyPr>
          <a:lstStyle/>
          <a:p>
            <a:r>
              <a:rPr lang="en-GB" sz="2000" b="1" dirty="0"/>
              <a:t>Extension Task</a:t>
            </a:r>
          </a:p>
          <a:p>
            <a:r>
              <a:rPr lang="en-GB" sz="2000" b="1" dirty="0"/>
              <a:t>Work out the total cost of fitting Cosmic Black Leather kitchen counters?</a:t>
            </a:r>
          </a:p>
        </p:txBody>
      </p:sp>
      <p:pic>
        <p:nvPicPr>
          <p:cNvPr id="3" name="Picture 2">
            <a:extLst>
              <a:ext uri="{FF2B5EF4-FFF2-40B4-BE49-F238E27FC236}">
                <a16:creationId xmlns:a16="http://schemas.microsoft.com/office/drawing/2014/main" id="{36EFA4CD-D6D1-49A3-98F0-19C6944D08FF}"/>
              </a:ext>
            </a:extLst>
          </p:cNvPr>
          <p:cNvPicPr>
            <a:picLocks noChangeAspect="1"/>
          </p:cNvPicPr>
          <p:nvPr/>
        </p:nvPicPr>
        <p:blipFill>
          <a:blip r:embed="rId2"/>
          <a:stretch>
            <a:fillRect/>
          </a:stretch>
        </p:blipFill>
        <p:spPr>
          <a:xfrm>
            <a:off x="2653174" y="1060303"/>
            <a:ext cx="4284522" cy="3850323"/>
          </a:xfrm>
          <a:prstGeom prst="rect">
            <a:avLst/>
          </a:prstGeom>
        </p:spPr>
      </p:pic>
      <p:pic>
        <p:nvPicPr>
          <p:cNvPr id="5" name="Picture 4" descr="A logo for a company&#10;&#10;Description automatically generated">
            <a:extLst>
              <a:ext uri="{FF2B5EF4-FFF2-40B4-BE49-F238E27FC236}">
                <a16:creationId xmlns:a16="http://schemas.microsoft.com/office/drawing/2014/main" id="{42E6CE40-986F-04D1-01C8-2185F1A59A71}"/>
              </a:ext>
            </a:extLst>
          </p:cNvPr>
          <p:cNvPicPr>
            <a:picLocks noChangeAspect="1"/>
          </p:cNvPicPr>
          <p:nvPr/>
        </p:nvPicPr>
        <p:blipFill>
          <a:blip r:embed="rId3"/>
          <a:stretch>
            <a:fillRect/>
          </a:stretch>
        </p:blipFill>
        <p:spPr>
          <a:xfrm>
            <a:off x="193174" y="5447516"/>
            <a:ext cx="2460000" cy="849600"/>
          </a:xfrm>
          <a:prstGeom prst="rect">
            <a:avLst/>
          </a:prstGeom>
        </p:spPr>
      </p:pic>
      <p:pic>
        <p:nvPicPr>
          <p:cNvPr id="6" name="Picture 5">
            <a:extLst>
              <a:ext uri="{FF2B5EF4-FFF2-40B4-BE49-F238E27FC236}">
                <a16:creationId xmlns:a16="http://schemas.microsoft.com/office/drawing/2014/main" id="{8E6C227E-849C-8C04-7A17-C0F23DEDDBA9}"/>
              </a:ext>
            </a:extLst>
          </p:cNvPr>
          <p:cNvPicPr>
            <a:picLocks noChangeAspect="1"/>
          </p:cNvPicPr>
          <p:nvPr/>
        </p:nvPicPr>
        <p:blipFill>
          <a:blip r:embed="rId4"/>
          <a:stretch>
            <a:fillRect/>
          </a:stretch>
        </p:blipFill>
        <p:spPr>
          <a:xfrm>
            <a:off x="3832949" y="5443602"/>
            <a:ext cx="4682134" cy="853514"/>
          </a:xfrm>
          <a:prstGeom prst="rect">
            <a:avLst/>
          </a:prstGeom>
        </p:spPr>
      </p:pic>
      <p:pic>
        <p:nvPicPr>
          <p:cNvPr id="8" name="Picture 7" descr="A blue and white circular logo with a map in the center&#10;&#10;Description automatically generated">
            <a:extLst>
              <a:ext uri="{FF2B5EF4-FFF2-40B4-BE49-F238E27FC236}">
                <a16:creationId xmlns:a16="http://schemas.microsoft.com/office/drawing/2014/main" id="{D6A228E2-BB0E-60F2-C993-2A63041C63E5}"/>
              </a:ext>
            </a:extLst>
          </p:cNvPr>
          <p:cNvPicPr>
            <a:picLocks noChangeAspect="1"/>
          </p:cNvPicPr>
          <p:nvPr/>
        </p:nvPicPr>
        <p:blipFill>
          <a:blip r:embed="rId5"/>
          <a:stretch>
            <a:fillRect/>
          </a:stretch>
        </p:blipFill>
        <p:spPr>
          <a:xfrm>
            <a:off x="10076156" y="5361265"/>
            <a:ext cx="1162974" cy="1162974"/>
          </a:xfrm>
          <a:prstGeom prst="rect">
            <a:avLst/>
          </a:prstGeom>
        </p:spPr>
      </p:pic>
    </p:spTree>
    <p:extLst>
      <p:ext uri="{BB962C8B-B14F-4D97-AF65-F5344CB8AC3E}">
        <p14:creationId xmlns:p14="http://schemas.microsoft.com/office/powerpoint/2010/main" val="68511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78458" y="8394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6463693" cy="461665"/>
          </a:xfrm>
          <a:prstGeom prst="rect">
            <a:avLst/>
          </a:prstGeom>
          <a:noFill/>
        </p:spPr>
        <p:txBody>
          <a:bodyPr wrap="none" rtlCol="0">
            <a:spAutoFit/>
          </a:bodyPr>
          <a:lstStyle/>
          <a:p>
            <a:r>
              <a:rPr lang="en-GB" sz="2400" b="1" dirty="0"/>
              <a:t>Your turn: Calculate the area of a rectangle.</a:t>
            </a:r>
          </a:p>
        </p:txBody>
      </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300234" cy="461665"/>
          </a:xfrm>
          <a:prstGeom prst="rect">
            <a:avLst/>
          </a:prstGeom>
          <a:noFill/>
        </p:spPr>
        <p:txBody>
          <a:bodyPr wrap="none" rtlCol="0">
            <a:spAutoFit/>
          </a:bodyPr>
          <a:lstStyle/>
          <a:p>
            <a:r>
              <a:rPr lang="en-GB" sz="2400" b="1" dirty="0"/>
              <a:t>The rectangle is not drawn to scale.</a:t>
            </a:r>
          </a:p>
        </p:txBody>
      </p:sp>
      <p:cxnSp>
        <p:nvCxnSpPr>
          <p:cNvPr id="59" name="Straight Arrow Connector 58">
            <a:extLst>
              <a:ext uri="{FF2B5EF4-FFF2-40B4-BE49-F238E27FC236}">
                <a16:creationId xmlns:a16="http://schemas.microsoft.com/office/drawing/2014/main" id="{D2258D01-A21C-4829-A550-BCE0D258237C}"/>
              </a:ext>
            </a:extLst>
          </p:cNvPr>
          <p:cNvCxnSpPr>
            <a:cxnSpLocks/>
          </p:cNvCxnSpPr>
          <p:nvPr/>
        </p:nvCxnSpPr>
        <p:spPr>
          <a:xfrm>
            <a:off x="971368" y="1972685"/>
            <a:ext cx="3505998"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65EF44EE-E598-4648-9A65-795D8F7538FD}"/>
              </a:ext>
            </a:extLst>
          </p:cNvPr>
          <p:cNvCxnSpPr>
            <a:cxnSpLocks/>
          </p:cNvCxnSpPr>
          <p:nvPr/>
        </p:nvCxnSpPr>
        <p:spPr>
          <a:xfrm flipV="1">
            <a:off x="4631832" y="2130380"/>
            <a:ext cx="0" cy="314411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9D440B4E-2069-46B3-A8B5-3984FD4B59DE}"/>
              </a:ext>
            </a:extLst>
          </p:cNvPr>
          <p:cNvSpPr txBox="1"/>
          <p:nvPr/>
        </p:nvSpPr>
        <p:spPr>
          <a:xfrm>
            <a:off x="2267356" y="1618531"/>
            <a:ext cx="914033" cy="369332"/>
          </a:xfrm>
          <a:prstGeom prst="rect">
            <a:avLst/>
          </a:prstGeom>
          <a:noFill/>
        </p:spPr>
        <p:txBody>
          <a:bodyPr wrap="none" rtlCol="0">
            <a:spAutoFit/>
          </a:bodyPr>
          <a:lstStyle/>
          <a:p>
            <a:r>
              <a:rPr lang="en-GB" b="1" dirty="0"/>
              <a:t>10 </a:t>
            </a:r>
            <a:r>
              <a:rPr lang="en-GB" b="1" i="1" dirty="0"/>
              <a:t>mm</a:t>
            </a:r>
          </a:p>
        </p:txBody>
      </p:sp>
      <p:grpSp>
        <p:nvGrpSpPr>
          <p:cNvPr id="18" name="Group 17">
            <a:extLst>
              <a:ext uri="{FF2B5EF4-FFF2-40B4-BE49-F238E27FC236}">
                <a16:creationId xmlns:a16="http://schemas.microsoft.com/office/drawing/2014/main" id="{71F8CD5D-9E6C-4F3E-B0B5-5B8BC682DCBC}"/>
              </a:ext>
            </a:extLst>
          </p:cNvPr>
          <p:cNvGrpSpPr/>
          <p:nvPr/>
        </p:nvGrpSpPr>
        <p:grpSpPr>
          <a:xfrm>
            <a:off x="5696999" y="2285304"/>
            <a:ext cx="4932761" cy="1754326"/>
            <a:chOff x="5696999" y="2285304"/>
            <a:chExt cx="4932761" cy="1754326"/>
          </a:xfrm>
        </p:grpSpPr>
        <p:sp>
          <p:nvSpPr>
            <p:cNvPr id="65" name="TextBox 64">
              <a:extLst>
                <a:ext uri="{FF2B5EF4-FFF2-40B4-BE49-F238E27FC236}">
                  <a16:creationId xmlns:a16="http://schemas.microsoft.com/office/drawing/2014/main" id="{5CD5A859-D22A-4D72-A470-B80D209140F7}"/>
                </a:ext>
              </a:extLst>
            </p:cNvPr>
            <p:cNvSpPr txBox="1"/>
            <p:nvPr/>
          </p:nvSpPr>
          <p:spPr>
            <a:xfrm>
              <a:off x="5696999" y="2285304"/>
              <a:ext cx="4932761" cy="1754326"/>
            </a:xfrm>
            <a:prstGeom prst="rect">
              <a:avLst/>
            </a:prstGeom>
            <a:noFill/>
          </p:spPr>
          <p:txBody>
            <a:bodyPr wrap="none" rtlCol="0">
              <a:spAutoFit/>
            </a:bodyPr>
            <a:lstStyle/>
            <a:p>
              <a:r>
                <a:rPr lang="en-GB" sz="3600" b="1" dirty="0"/>
                <a:t>Area = length x width</a:t>
              </a:r>
            </a:p>
            <a:p>
              <a:r>
                <a:rPr lang="en-GB" sz="3600" b="1" dirty="0"/>
                <a:t>         = 10 </a:t>
              </a:r>
              <a:r>
                <a:rPr lang="en-GB" sz="3600" b="1" i="1" dirty="0"/>
                <a:t>mm</a:t>
              </a:r>
              <a:r>
                <a:rPr lang="en-GB" sz="3600" b="1" dirty="0"/>
                <a:t> x 8 </a:t>
              </a:r>
              <a:r>
                <a:rPr lang="en-GB" sz="3600" b="1" i="1" dirty="0"/>
                <a:t>mm</a:t>
              </a:r>
            </a:p>
            <a:p>
              <a:r>
                <a:rPr lang="en-GB" sz="3600" b="1" dirty="0"/>
                <a:t>         = 80 </a:t>
              </a:r>
              <a:r>
                <a:rPr lang="en-GB" sz="3600" b="1" i="1" dirty="0"/>
                <a:t>mm</a:t>
              </a:r>
            </a:p>
          </p:txBody>
        </p:sp>
        <p:sp>
          <p:nvSpPr>
            <p:cNvPr id="68" name="TextBox 67">
              <a:extLst>
                <a:ext uri="{FF2B5EF4-FFF2-40B4-BE49-F238E27FC236}">
                  <a16:creationId xmlns:a16="http://schemas.microsoft.com/office/drawing/2014/main" id="{49D8571B-F4EF-4D36-BC9C-7DDE20DF3CF5}"/>
                </a:ext>
              </a:extLst>
            </p:cNvPr>
            <p:cNvSpPr txBox="1"/>
            <p:nvPr/>
          </p:nvSpPr>
          <p:spPr>
            <a:xfrm>
              <a:off x="8557320" y="3365744"/>
              <a:ext cx="311304" cy="369332"/>
            </a:xfrm>
            <a:prstGeom prst="rect">
              <a:avLst/>
            </a:prstGeom>
            <a:noFill/>
          </p:spPr>
          <p:txBody>
            <a:bodyPr wrap="none" rtlCol="0">
              <a:spAutoFit/>
            </a:bodyPr>
            <a:lstStyle/>
            <a:p>
              <a:r>
                <a:rPr lang="en-GB" b="1" dirty="0"/>
                <a:t>2</a:t>
              </a:r>
            </a:p>
          </p:txBody>
        </p:sp>
      </p:grpSp>
      <p:pic>
        <p:nvPicPr>
          <p:cNvPr id="5" name="Picture 4">
            <a:extLst>
              <a:ext uri="{FF2B5EF4-FFF2-40B4-BE49-F238E27FC236}">
                <a16:creationId xmlns:a16="http://schemas.microsoft.com/office/drawing/2014/main" id="{91CC284D-4CB6-4A15-ACE0-20E921A1E60A}"/>
              </a:ext>
            </a:extLst>
          </p:cNvPr>
          <p:cNvPicPr>
            <a:picLocks noChangeAspect="1"/>
          </p:cNvPicPr>
          <p:nvPr/>
        </p:nvPicPr>
        <p:blipFill>
          <a:blip r:embed="rId2"/>
          <a:stretch>
            <a:fillRect/>
          </a:stretch>
        </p:blipFill>
        <p:spPr>
          <a:xfrm>
            <a:off x="971368" y="2130380"/>
            <a:ext cx="3506008" cy="3144119"/>
          </a:xfrm>
          <a:prstGeom prst="rect">
            <a:avLst/>
          </a:prstGeom>
        </p:spPr>
      </p:pic>
      <p:graphicFrame>
        <p:nvGraphicFramePr>
          <p:cNvPr id="11" name="Table 10">
            <a:extLst>
              <a:ext uri="{FF2B5EF4-FFF2-40B4-BE49-F238E27FC236}">
                <a16:creationId xmlns:a16="http://schemas.microsoft.com/office/drawing/2014/main" id="{71514E0F-6E18-4F1B-A317-C73D7D67EF32}"/>
              </a:ext>
            </a:extLst>
          </p:cNvPr>
          <p:cNvGraphicFramePr>
            <a:graphicFrameLocks noGrp="1"/>
          </p:cNvGraphicFramePr>
          <p:nvPr>
            <p:extLst>
              <p:ext uri="{D42A27DB-BD31-4B8C-83A1-F6EECF244321}">
                <p14:modId xmlns:p14="http://schemas.microsoft.com/office/powerpoint/2010/main" val="293727056"/>
              </p:ext>
            </p:extLst>
          </p:nvPr>
        </p:nvGraphicFramePr>
        <p:xfrm>
          <a:off x="971368" y="2101085"/>
          <a:ext cx="3505998" cy="3173416"/>
        </p:xfrm>
        <a:graphic>
          <a:graphicData uri="http://schemas.openxmlformats.org/drawingml/2006/table">
            <a:tbl>
              <a:tblPr firstRow="1" bandRow="1">
                <a:tableStyleId>{5940675A-B579-460E-94D1-54222C63F5DA}</a:tableStyleId>
              </a:tblPr>
              <a:tblGrid>
                <a:gridCol w="354390">
                  <a:extLst>
                    <a:ext uri="{9D8B030D-6E8A-4147-A177-3AD203B41FA5}">
                      <a16:colId xmlns:a16="http://schemas.microsoft.com/office/drawing/2014/main" val="3458702298"/>
                    </a:ext>
                  </a:extLst>
                </a:gridCol>
                <a:gridCol w="354390">
                  <a:extLst>
                    <a:ext uri="{9D8B030D-6E8A-4147-A177-3AD203B41FA5}">
                      <a16:colId xmlns:a16="http://schemas.microsoft.com/office/drawing/2014/main" val="2006375455"/>
                    </a:ext>
                  </a:extLst>
                </a:gridCol>
                <a:gridCol w="354390">
                  <a:extLst>
                    <a:ext uri="{9D8B030D-6E8A-4147-A177-3AD203B41FA5}">
                      <a16:colId xmlns:a16="http://schemas.microsoft.com/office/drawing/2014/main" val="3046052392"/>
                    </a:ext>
                  </a:extLst>
                </a:gridCol>
                <a:gridCol w="354390">
                  <a:extLst>
                    <a:ext uri="{9D8B030D-6E8A-4147-A177-3AD203B41FA5}">
                      <a16:colId xmlns:a16="http://schemas.microsoft.com/office/drawing/2014/main" val="2460425296"/>
                    </a:ext>
                  </a:extLst>
                </a:gridCol>
                <a:gridCol w="354390">
                  <a:extLst>
                    <a:ext uri="{9D8B030D-6E8A-4147-A177-3AD203B41FA5}">
                      <a16:colId xmlns:a16="http://schemas.microsoft.com/office/drawing/2014/main" val="408262714"/>
                    </a:ext>
                  </a:extLst>
                </a:gridCol>
                <a:gridCol w="354390">
                  <a:extLst>
                    <a:ext uri="{9D8B030D-6E8A-4147-A177-3AD203B41FA5}">
                      <a16:colId xmlns:a16="http://schemas.microsoft.com/office/drawing/2014/main" val="1386207817"/>
                    </a:ext>
                  </a:extLst>
                </a:gridCol>
                <a:gridCol w="354390">
                  <a:extLst>
                    <a:ext uri="{9D8B030D-6E8A-4147-A177-3AD203B41FA5}">
                      <a16:colId xmlns:a16="http://schemas.microsoft.com/office/drawing/2014/main" val="941522912"/>
                    </a:ext>
                  </a:extLst>
                </a:gridCol>
                <a:gridCol w="354390">
                  <a:extLst>
                    <a:ext uri="{9D8B030D-6E8A-4147-A177-3AD203B41FA5}">
                      <a16:colId xmlns:a16="http://schemas.microsoft.com/office/drawing/2014/main" val="1651699179"/>
                    </a:ext>
                  </a:extLst>
                </a:gridCol>
                <a:gridCol w="354390">
                  <a:extLst>
                    <a:ext uri="{9D8B030D-6E8A-4147-A177-3AD203B41FA5}">
                      <a16:colId xmlns:a16="http://schemas.microsoft.com/office/drawing/2014/main" val="3235420217"/>
                    </a:ext>
                  </a:extLst>
                </a:gridCol>
                <a:gridCol w="316488">
                  <a:extLst>
                    <a:ext uri="{9D8B030D-6E8A-4147-A177-3AD203B41FA5}">
                      <a16:colId xmlns:a16="http://schemas.microsoft.com/office/drawing/2014/main" val="3537628003"/>
                    </a:ext>
                  </a:extLst>
                </a:gridCol>
              </a:tblGrid>
              <a:tr h="396677">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946637400"/>
                  </a:ext>
                </a:extLst>
              </a:tr>
              <a:tr h="39667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264404941"/>
                  </a:ext>
                </a:extLst>
              </a:tr>
              <a:tr h="39667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126521829"/>
                  </a:ext>
                </a:extLst>
              </a:tr>
              <a:tr h="39667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4172519209"/>
                  </a:ext>
                </a:extLst>
              </a:tr>
              <a:tr h="39667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983875554"/>
                  </a:ext>
                </a:extLst>
              </a:tr>
              <a:tr h="39667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7312093"/>
                  </a:ext>
                </a:extLst>
              </a:tr>
              <a:tr h="39667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708658596"/>
                  </a:ext>
                </a:extLst>
              </a:tr>
              <a:tr h="396677">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120529902"/>
                  </a:ext>
                </a:extLst>
              </a:tr>
            </a:tbl>
          </a:graphicData>
        </a:graphic>
      </p:graphicFrame>
      <p:sp>
        <p:nvSpPr>
          <p:cNvPr id="21" name="TextBox 20">
            <a:extLst>
              <a:ext uri="{FF2B5EF4-FFF2-40B4-BE49-F238E27FC236}">
                <a16:creationId xmlns:a16="http://schemas.microsoft.com/office/drawing/2014/main" id="{8B6D9581-4F41-4E8C-8F80-34392A17D57E}"/>
              </a:ext>
            </a:extLst>
          </p:cNvPr>
          <p:cNvSpPr txBox="1"/>
          <p:nvPr/>
        </p:nvSpPr>
        <p:spPr>
          <a:xfrm>
            <a:off x="4677178" y="3586674"/>
            <a:ext cx="756938" cy="369332"/>
          </a:xfrm>
          <a:prstGeom prst="rect">
            <a:avLst/>
          </a:prstGeom>
          <a:noFill/>
        </p:spPr>
        <p:txBody>
          <a:bodyPr wrap="none" rtlCol="0">
            <a:spAutoFit/>
          </a:bodyPr>
          <a:lstStyle/>
          <a:p>
            <a:r>
              <a:rPr lang="en-GB" b="1" dirty="0"/>
              <a:t>8 </a:t>
            </a:r>
            <a:r>
              <a:rPr lang="en-GB" b="1" i="1" dirty="0"/>
              <a:t>mm</a:t>
            </a:r>
          </a:p>
        </p:txBody>
      </p:sp>
    </p:spTree>
    <p:extLst>
      <p:ext uri="{BB962C8B-B14F-4D97-AF65-F5344CB8AC3E}">
        <p14:creationId xmlns:p14="http://schemas.microsoft.com/office/powerpoint/2010/main" val="43955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78458" y="8394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8392106" cy="461665"/>
          </a:xfrm>
          <a:prstGeom prst="rect">
            <a:avLst/>
          </a:prstGeom>
          <a:noFill/>
        </p:spPr>
        <p:txBody>
          <a:bodyPr wrap="none" rtlCol="0">
            <a:spAutoFit/>
          </a:bodyPr>
          <a:lstStyle/>
          <a:p>
            <a:r>
              <a:rPr lang="en-GB" sz="2400" b="1" dirty="0"/>
              <a:t>Your turn: Calculate the area of the compound rectangle.</a:t>
            </a:r>
          </a:p>
        </p:txBody>
      </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300234" cy="461665"/>
          </a:xfrm>
          <a:prstGeom prst="rect">
            <a:avLst/>
          </a:prstGeom>
          <a:noFill/>
        </p:spPr>
        <p:txBody>
          <a:bodyPr wrap="none" rtlCol="0">
            <a:spAutoFit/>
          </a:bodyPr>
          <a:lstStyle/>
          <a:p>
            <a:r>
              <a:rPr lang="en-GB" sz="2400" b="1" dirty="0"/>
              <a:t>The rectangle is not drawn to scale.</a:t>
            </a:r>
          </a:p>
        </p:txBody>
      </p:sp>
      <p:cxnSp>
        <p:nvCxnSpPr>
          <p:cNvPr id="16" name="Straight Arrow Connector 15">
            <a:extLst>
              <a:ext uri="{FF2B5EF4-FFF2-40B4-BE49-F238E27FC236}">
                <a16:creationId xmlns:a16="http://schemas.microsoft.com/office/drawing/2014/main" id="{16E02567-1A9B-4972-BA30-1A3A3206B3FC}"/>
              </a:ext>
            </a:extLst>
          </p:cNvPr>
          <p:cNvCxnSpPr>
            <a:cxnSpLocks/>
          </p:cNvCxnSpPr>
          <p:nvPr/>
        </p:nvCxnSpPr>
        <p:spPr>
          <a:xfrm>
            <a:off x="930831" y="1709588"/>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0C747C3-B957-4DA0-BD9F-2EE01B9D589E}"/>
              </a:ext>
            </a:extLst>
          </p:cNvPr>
          <p:cNvSpPr txBox="1"/>
          <p:nvPr/>
        </p:nvSpPr>
        <p:spPr>
          <a:xfrm>
            <a:off x="1689456" y="1340256"/>
            <a:ext cx="1136850" cy="369332"/>
          </a:xfrm>
          <a:prstGeom prst="rect">
            <a:avLst/>
          </a:prstGeom>
          <a:noFill/>
        </p:spPr>
        <p:txBody>
          <a:bodyPr wrap="none" rtlCol="0">
            <a:spAutoFit/>
          </a:bodyPr>
          <a:lstStyle/>
          <a:p>
            <a:r>
              <a:rPr lang="en-GB" b="1" dirty="0"/>
              <a:t>1200 </a:t>
            </a:r>
            <a:r>
              <a:rPr lang="en-GB" b="1" i="1" dirty="0"/>
              <a:t>mm</a:t>
            </a:r>
          </a:p>
        </p:txBody>
      </p:sp>
      <p:cxnSp>
        <p:nvCxnSpPr>
          <p:cNvPr id="18" name="Straight Arrow Connector 17">
            <a:extLst>
              <a:ext uri="{FF2B5EF4-FFF2-40B4-BE49-F238E27FC236}">
                <a16:creationId xmlns:a16="http://schemas.microsoft.com/office/drawing/2014/main" id="{49B82AC2-B3F4-4600-911D-3349CA898C09}"/>
              </a:ext>
            </a:extLst>
          </p:cNvPr>
          <p:cNvCxnSpPr>
            <a:cxnSpLocks/>
          </p:cNvCxnSpPr>
          <p:nvPr/>
        </p:nvCxnSpPr>
        <p:spPr>
          <a:xfrm flipV="1">
            <a:off x="3222071" y="1775772"/>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7BC349E-1733-4DED-8DDF-679C4C722CC4}"/>
              </a:ext>
            </a:extLst>
          </p:cNvPr>
          <p:cNvSpPr txBox="1"/>
          <p:nvPr/>
        </p:nvSpPr>
        <p:spPr>
          <a:xfrm>
            <a:off x="3124054" y="2552529"/>
            <a:ext cx="1136850" cy="369332"/>
          </a:xfrm>
          <a:prstGeom prst="rect">
            <a:avLst/>
          </a:prstGeom>
          <a:noFill/>
        </p:spPr>
        <p:txBody>
          <a:bodyPr wrap="none" rtlCol="0">
            <a:spAutoFit/>
          </a:bodyPr>
          <a:lstStyle/>
          <a:p>
            <a:r>
              <a:rPr lang="en-GB" b="1" dirty="0"/>
              <a:t>1400 </a:t>
            </a:r>
            <a:r>
              <a:rPr lang="en-GB" b="1" i="1" dirty="0"/>
              <a:t>mm</a:t>
            </a:r>
          </a:p>
        </p:txBody>
      </p:sp>
      <p:cxnSp>
        <p:nvCxnSpPr>
          <p:cNvPr id="20" name="Straight Arrow Connector 19">
            <a:extLst>
              <a:ext uri="{FF2B5EF4-FFF2-40B4-BE49-F238E27FC236}">
                <a16:creationId xmlns:a16="http://schemas.microsoft.com/office/drawing/2014/main" id="{A97DA367-9F47-494D-B15D-7334FA2F02F9}"/>
              </a:ext>
            </a:extLst>
          </p:cNvPr>
          <p:cNvCxnSpPr>
            <a:cxnSpLocks/>
          </p:cNvCxnSpPr>
          <p:nvPr/>
        </p:nvCxnSpPr>
        <p:spPr>
          <a:xfrm flipV="1">
            <a:off x="2210191" y="2652081"/>
            <a:ext cx="0" cy="144136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9F68199-AF7D-49D5-A53A-412B7271FFAD}"/>
              </a:ext>
            </a:extLst>
          </p:cNvPr>
          <p:cNvSpPr txBox="1"/>
          <p:nvPr/>
        </p:nvSpPr>
        <p:spPr>
          <a:xfrm>
            <a:off x="1107839" y="3226336"/>
            <a:ext cx="1064756" cy="369332"/>
          </a:xfrm>
          <a:prstGeom prst="rect">
            <a:avLst/>
          </a:prstGeom>
          <a:noFill/>
        </p:spPr>
        <p:txBody>
          <a:bodyPr wrap="square" rtlCol="0">
            <a:spAutoFit/>
          </a:bodyPr>
          <a:lstStyle/>
          <a:p>
            <a:r>
              <a:rPr lang="en-GB" b="1" dirty="0"/>
              <a:t>800 </a:t>
            </a:r>
            <a:r>
              <a:rPr lang="en-GB" b="1" i="1" dirty="0"/>
              <a:t>mm</a:t>
            </a:r>
          </a:p>
        </p:txBody>
      </p:sp>
      <p:cxnSp>
        <p:nvCxnSpPr>
          <p:cNvPr id="24" name="Straight Arrow Connector 23">
            <a:extLst>
              <a:ext uri="{FF2B5EF4-FFF2-40B4-BE49-F238E27FC236}">
                <a16:creationId xmlns:a16="http://schemas.microsoft.com/office/drawing/2014/main" id="{493E8EB6-DE10-4225-8575-7A5140CB0764}"/>
              </a:ext>
            </a:extLst>
          </p:cNvPr>
          <p:cNvCxnSpPr>
            <a:cxnSpLocks/>
          </p:cNvCxnSpPr>
          <p:nvPr/>
        </p:nvCxnSpPr>
        <p:spPr>
          <a:xfrm>
            <a:off x="2249973" y="4102928"/>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F99642D-771D-4322-BB21-D13148F96B33}"/>
              </a:ext>
            </a:extLst>
          </p:cNvPr>
          <p:cNvSpPr txBox="1"/>
          <p:nvPr/>
        </p:nvSpPr>
        <p:spPr>
          <a:xfrm>
            <a:off x="2321199" y="4129422"/>
            <a:ext cx="1010213" cy="369332"/>
          </a:xfrm>
          <a:prstGeom prst="rect">
            <a:avLst/>
          </a:prstGeom>
          <a:noFill/>
        </p:spPr>
        <p:txBody>
          <a:bodyPr wrap="none" rtlCol="0">
            <a:spAutoFit/>
          </a:bodyPr>
          <a:lstStyle/>
          <a:p>
            <a:r>
              <a:rPr lang="en-GB" b="1" dirty="0"/>
              <a:t>700 </a:t>
            </a:r>
            <a:r>
              <a:rPr lang="en-GB" b="1" i="1" dirty="0"/>
              <a:t>mm</a:t>
            </a:r>
          </a:p>
        </p:txBody>
      </p:sp>
      <p:pic>
        <p:nvPicPr>
          <p:cNvPr id="4" name="Picture 3">
            <a:extLst>
              <a:ext uri="{FF2B5EF4-FFF2-40B4-BE49-F238E27FC236}">
                <a16:creationId xmlns:a16="http://schemas.microsoft.com/office/drawing/2014/main" id="{1C4EE9C8-4ABC-4508-BEE6-5C15156CFB84}"/>
              </a:ext>
            </a:extLst>
          </p:cNvPr>
          <p:cNvPicPr>
            <a:picLocks noChangeAspect="1"/>
          </p:cNvPicPr>
          <p:nvPr/>
        </p:nvPicPr>
        <p:blipFill>
          <a:blip r:embed="rId2"/>
          <a:stretch>
            <a:fillRect/>
          </a:stretch>
        </p:blipFill>
        <p:spPr>
          <a:xfrm>
            <a:off x="930831" y="1754528"/>
            <a:ext cx="2249250" cy="904221"/>
          </a:xfrm>
          <a:prstGeom prst="rect">
            <a:avLst/>
          </a:prstGeom>
        </p:spPr>
      </p:pic>
      <p:pic>
        <p:nvPicPr>
          <p:cNvPr id="26" name="Picture 25">
            <a:extLst>
              <a:ext uri="{FF2B5EF4-FFF2-40B4-BE49-F238E27FC236}">
                <a16:creationId xmlns:a16="http://schemas.microsoft.com/office/drawing/2014/main" id="{864A862B-5F50-4F88-AC91-5A3ED9A1BB7D}"/>
              </a:ext>
            </a:extLst>
          </p:cNvPr>
          <p:cNvPicPr>
            <a:picLocks noChangeAspect="1"/>
          </p:cNvPicPr>
          <p:nvPr/>
        </p:nvPicPr>
        <p:blipFill>
          <a:blip r:embed="rId2"/>
          <a:stretch>
            <a:fillRect/>
          </a:stretch>
        </p:blipFill>
        <p:spPr>
          <a:xfrm rot="16200000">
            <a:off x="2042888" y="2896113"/>
            <a:ext cx="1378950" cy="904221"/>
          </a:xfrm>
          <a:prstGeom prst="rect">
            <a:avLst/>
          </a:prstGeom>
        </p:spPr>
      </p:pic>
    </p:spTree>
    <p:extLst>
      <p:ext uri="{BB962C8B-B14F-4D97-AF65-F5344CB8AC3E}">
        <p14:creationId xmlns:p14="http://schemas.microsoft.com/office/powerpoint/2010/main" val="417171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78458" y="8394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8392106" cy="461665"/>
          </a:xfrm>
          <a:prstGeom prst="rect">
            <a:avLst/>
          </a:prstGeom>
          <a:noFill/>
        </p:spPr>
        <p:txBody>
          <a:bodyPr wrap="none" rtlCol="0">
            <a:spAutoFit/>
          </a:bodyPr>
          <a:lstStyle/>
          <a:p>
            <a:r>
              <a:rPr lang="en-GB" sz="2400" b="1" dirty="0"/>
              <a:t>Your turn: Calculate the area of the compound rectangle.</a:t>
            </a:r>
          </a:p>
        </p:txBody>
      </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300234" cy="461665"/>
          </a:xfrm>
          <a:prstGeom prst="rect">
            <a:avLst/>
          </a:prstGeom>
          <a:noFill/>
        </p:spPr>
        <p:txBody>
          <a:bodyPr wrap="none" rtlCol="0">
            <a:spAutoFit/>
          </a:bodyPr>
          <a:lstStyle/>
          <a:p>
            <a:r>
              <a:rPr lang="en-GB" sz="2400" b="1" dirty="0"/>
              <a:t>The rectangle is not drawn to scale.</a:t>
            </a:r>
          </a:p>
        </p:txBody>
      </p:sp>
      <p:cxnSp>
        <p:nvCxnSpPr>
          <p:cNvPr id="16" name="Straight Arrow Connector 15">
            <a:extLst>
              <a:ext uri="{FF2B5EF4-FFF2-40B4-BE49-F238E27FC236}">
                <a16:creationId xmlns:a16="http://schemas.microsoft.com/office/drawing/2014/main" id="{16E02567-1A9B-4972-BA30-1A3A3206B3FC}"/>
              </a:ext>
            </a:extLst>
          </p:cNvPr>
          <p:cNvCxnSpPr>
            <a:cxnSpLocks/>
          </p:cNvCxnSpPr>
          <p:nvPr/>
        </p:nvCxnSpPr>
        <p:spPr>
          <a:xfrm>
            <a:off x="930831" y="1709588"/>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0C747C3-B957-4DA0-BD9F-2EE01B9D589E}"/>
              </a:ext>
            </a:extLst>
          </p:cNvPr>
          <p:cNvSpPr txBox="1"/>
          <p:nvPr/>
        </p:nvSpPr>
        <p:spPr>
          <a:xfrm>
            <a:off x="1689456" y="1340256"/>
            <a:ext cx="1136850" cy="369332"/>
          </a:xfrm>
          <a:prstGeom prst="rect">
            <a:avLst/>
          </a:prstGeom>
          <a:noFill/>
        </p:spPr>
        <p:txBody>
          <a:bodyPr wrap="none" rtlCol="0">
            <a:spAutoFit/>
          </a:bodyPr>
          <a:lstStyle/>
          <a:p>
            <a:r>
              <a:rPr lang="en-GB" b="1" dirty="0"/>
              <a:t>1200 </a:t>
            </a:r>
            <a:r>
              <a:rPr lang="en-GB" b="1" i="1" dirty="0"/>
              <a:t>mm</a:t>
            </a:r>
          </a:p>
        </p:txBody>
      </p:sp>
      <p:cxnSp>
        <p:nvCxnSpPr>
          <p:cNvPr id="18" name="Straight Arrow Connector 17">
            <a:extLst>
              <a:ext uri="{FF2B5EF4-FFF2-40B4-BE49-F238E27FC236}">
                <a16:creationId xmlns:a16="http://schemas.microsoft.com/office/drawing/2014/main" id="{49B82AC2-B3F4-4600-911D-3349CA898C09}"/>
              </a:ext>
            </a:extLst>
          </p:cNvPr>
          <p:cNvCxnSpPr>
            <a:cxnSpLocks/>
          </p:cNvCxnSpPr>
          <p:nvPr/>
        </p:nvCxnSpPr>
        <p:spPr>
          <a:xfrm flipV="1">
            <a:off x="3250141" y="1760696"/>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7BC349E-1733-4DED-8DDF-679C4C722CC4}"/>
              </a:ext>
            </a:extLst>
          </p:cNvPr>
          <p:cNvSpPr txBox="1"/>
          <p:nvPr/>
        </p:nvSpPr>
        <p:spPr>
          <a:xfrm>
            <a:off x="3186003" y="2552291"/>
            <a:ext cx="1136850" cy="369332"/>
          </a:xfrm>
          <a:prstGeom prst="rect">
            <a:avLst/>
          </a:prstGeom>
          <a:noFill/>
        </p:spPr>
        <p:txBody>
          <a:bodyPr wrap="none" rtlCol="0">
            <a:spAutoFit/>
          </a:bodyPr>
          <a:lstStyle/>
          <a:p>
            <a:r>
              <a:rPr lang="en-GB" b="1" dirty="0"/>
              <a:t>1400 </a:t>
            </a:r>
            <a:r>
              <a:rPr lang="en-GB" b="1" i="1" dirty="0"/>
              <a:t>mm</a:t>
            </a:r>
          </a:p>
        </p:txBody>
      </p:sp>
      <p:cxnSp>
        <p:nvCxnSpPr>
          <p:cNvPr id="20" name="Straight Arrow Connector 19">
            <a:extLst>
              <a:ext uri="{FF2B5EF4-FFF2-40B4-BE49-F238E27FC236}">
                <a16:creationId xmlns:a16="http://schemas.microsoft.com/office/drawing/2014/main" id="{A97DA367-9F47-494D-B15D-7334FA2F02F9}"/>
              </a:ext>
            </a:extLst>
          </p:cNvPr>
          <p:cNvCxnSpPr>
            <a:cxnSpLocks/>
          </p:cNvCxnSpPr>
          <p:nvPr/>
        </p:nvCxnSpPr>
        <p:spPr>
          <a:xfrm flipV="1">
            <a:off x="2210191" y="2652081"/>
            <a:ext cx="0" cy="144136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9F68199-AF7D-49D5-A53A-412B7271FFAD}"/>
              </a:ext>
            </a:extLst>
          </p:cNvPr>
          <p:cNvSpPr txBox="1"/>
          <p:nvPr/>
        </p:nvSpPr>
        <p:spPr>
          <a:xfrm>
            <a:off x="1107839" y="3226336"/>
            <a:ext cx="1064756" cy="369332"/>
          </a:xfrm>
          <a:prstGeom prst="rect">
            <a:avLst/>
          </a:prstGeom>
          <a:noFill/>
        </p:spPr>
        <p:txBody>
          <a:bodyPr wrap="square" rtlCol="0">
            <a:spAutoFit/>
          </a:bodyPr>
          <a:lstStyle/>
          <a:p>
            <a:r>
              <a:rPr lang="en-GB" b="1" dirty="0"/>
              <a:t>800 </a:t>
            </a:r>
            <a:r>
              <a:rPr lang="en-GB" b="1" i="1" dirty="0"/>
              <a:t>mm</a:t>
            </a:r>
          </a:p>
        </p:txBody>
      </p:sp>
      <p:cxnSp>
        <p:nvCxnSpPr>
          <p:cNvPr id="24" name="Straight Arrow Connector 23">
            <a:extLst>
              <a:ext uri="{FF2B5EF4-FFF2-40B4-BE49-F238E27FC236}">
                <a16:creationId xmlns:a16="http://schemas.microsoft.com/office/drawing/2014/main" id="{493E8EB6-DE10-4225-8575-7A5140CB0764}"/>
              </a:ext>
            </a:extLst>
          </p:cNvPr>
          <p:cNvCxnSpPr>
            <a:cxnSpLocks/>
          </p:cNvCxnSpPr>
          <p:nvPr/>
        </p:nvCxnSpPr>
        <p:spPr>
          <a:xfrm>
            <a:off x="2249973" y="4102928"/>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F99642D-771D-4322-BB21-D13148F96B33}"/>
              </a:ext>
            </a:extLst>
          </p:cNvPr>
          <p:cNvSpPr txBox="1"/>
          <p:nvPr/>
        </p:nvSpPr>
        <p:spPr>
          <a:xfrm>
            <a:off x="2321199" y="4129422"/>
            <a:ext cx="1010213" cy="369332"/>
          </a:xfrm>
          <a:prstGeom prst="rect">
            <a:avLst/>
          </a:prstGeom>
          <a:noFill/>
        </p:spPr>
        <p:txBody>
          <a:bodyPr wrap="none" rtlCol="0">
            <a:spAutoFit/>
          </a:bodyPr>
          <a:lstStyle/>
          <a:p>
            <a:r>
              <a:rPr lang="en-GB" b="1" dirty="0"/>
              <a:t>700 </a:t>
            </a:r>
            <a:r>
              <a:rPr lang="en-GB" b="1" i="1" dirty="0"/>
              <a:t>mm</a:t>
            </a:r>
          </a:p>
        </p:txBody>
      </p:sp>
      <p:pic>
        <p:nvPicPr>
          <p:cNvPr id="4" name="Picture 3">
            <a:extLst>
              <a:ext uri="{FF2B5EF4-FFF2-40B4-BE49-F238E27FC236}">
                <a16:creationId xmlns:a16="http://schemas.microsoft.com/office/drawing/2014/main" id="{1C4EE9C8-4ABC-4508-BEE6-5C15156CFB84}"/>
              </a:ext>
            </a:extLst>
          </p:cNvPr>
          <p:cNvPicPr>
            <a:picLocks noChangeAspect="1"/>
          </p:cNvPicPr>
          <p:nvPr/>
        </p:nvPicPr>
        <p:blipFill>
          <a:blip r:embed="rId2"/>
          <a:stretch>
            <a:fillRect/>
          </a:stretch>
        </p:blipFill>
        <p:spPr>
          <a:xfrm>
            <a:off x="930831" y="1754528"/>
            <a:ext cx="2249250" cy="904221"/>
          </a:xfrm>
          <a:prstGeom prst="rect">
            <a:avLst/>
          </a:prstGeom>
        </p:spPr>
      </p:pic>
      <p:pic>
        <p:nvPicPr>
          <p:cNvPr id="26" name="Picture 25">
            <a:extLst>
              <a:ext uri="{FF2B5EF4-FFF2-40B4-BE49-F238E27FC236}">
                <a16:creationId xmlns:a16="http://schemas.microsoft.com/office/drawing/2014/main" id="{864A862B-5F50-4F88-AC91-5A3ED9A1BB7D}"/>
              </a:ext>
            </a:extLst>
          </p:cNvPr>
          <p:cNvPicPr>
            <a:picLocks noChangeAspect="1"/>
          </p:cNvPicPr>
          <p:nvPr/>
        </p:nvPicPr>
        <p:blipFill>
          <a:blip r:embed="rId2"/>
          <a:stretch>
            <a:fillRect/>
          </a:stretch>
        </p:blipFill>
        <p:spPr>
          <a:xfrm rot="16200000">
            <a:off x="2042888" y="2896113"/>
            <a:ext cx="1378950" cy="904221"/>
          </a:xfrm>
          <a:prstGeom prst="rect">
            <a:avLst/>
          </a:prstGeom>
        </p:spPr>
      </p:pic>
      <p:pic>
        <p:nvPicPr>
          <p:cNvPr id="21" name="Picture 20">
            <a:extLst>
              <a:ext uri="{FF2B5EF4-FFF2-40B4-BE49-F238E27FC236}">
                <a16:creationId xmlns:a16="http://schemas.microsoft.com/office/drawing/2014/main" id="{743C9F1B-A6AA-4BC9-904D-309EE70010CE}"/>
              </a:ext>
            </a:extLst>
          </p:cNvPr>
          <p:cNvPicPr>
            <a:picLocks noChangeAspect="1"/>
          </p:cNvPicPr>
          <p:nvPr/>
        </p:nvPicPr>
        <p:blipFill>
          <a:blip r:embed="rId2"/>
          <a:stretch>
            <a:fillRect/>
          </a:stretch>
        </p:blipFill>
        <p:spPr>
          <a:xfrm>
            <a:off x="6182769" y="1709588"/>
            <a:ext cx="2249250" cy="904221"/>
          </a:xfrm>
          <a:prstGeom prst="rect">
            <a:avLst/>
          </a:prstGeom>
        </p:spPr>
      </p:pic>
      <p:cxnSp>
        <p:nvCxnSpPr>
          <p:cNvPr id="28" name="Straight Arrow Connector 27">
            <a:extLst>
              <a:ext uri="{FF2B5EF4-FFF2-40B4-BE49-F238E27FC236}">
                <a16:creationId xmlns:a16="http://schemas.microsoft.com/office/drawing/2014/main" id="{40FF9FF2-37D2-4C96-89BE-59DA20EDBD89}"/>
              </a:ext>
            </a:extLst>
          </p:cNvPr>
          <p:cNvCxnSpPr>
            <a:cxnSpLocks/>
          </p:cNvCxnSpPr>
          <p:nvPr/>
        </p:nvCxnSpPr>
        <p:spPr>
          <a:xfrm>
            <a:off x="6152713" y="1570469"/>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232C15C-036E-468C-9D63-AED8A64694BA}"/>
              </a:ext>
            </a:extLst>
          </p:cNvPr>
          <p:cNvSpPr txBox="1"/>
          <p:nvPr/>
        </p:nvSpPr>
        <p:spPr>
          <a:xfrm>
            <a:off x="6633664" y="1201137"/>
            <a:ext cx="1136850" cy="369332"/>
          </a:xfrm>
          <a:prstGeom prst="rect">
            <a:avLst/>
          </a:prstGeom>
          <a:noFill/>
        </p:spPr>
        <p:txBody>
          <a:bodyPr wrap="none" rtlCol="0">
            <a:spAutoFit/>
          </a:bodyPr>
          <a:lstStyle/>
          <a:p>
            <a:r>
              <a:rPr lang="en-GB" b="1" dirty="0"/>
              <a:t>1200 </a:t>
            </a:r>
            <a:r>
              <a:rPr lang="en-GB" b="1" i="1" dirty="0"/>
              <a:t>mm</a:t>
            </a:r>
          </a:p>
        </p:txBody>
      </p:sp>
      <p:cxnSp>
        <p:nvCxnSpPr>
          <p:cNvPr id="30" name="Straight Arrow Connector 29">
            <a:extLst>
              <a:ext uri="{FF2B5EF4-FFF2-40B4-BE49-F238E27FC236}">
                <a16:creationId xmlns:a16="http://schemas.microsoft.com/office/drawing/2014/main" id="{55CF547B-8CDC-421F-8A2F-B005E302F74C}"/>
              </a:ext>
            </a:extLst>
          </p:cNvPr>
          <p:cNvCxnSpPr>
            <a:cxnSpLocks/>
          </p:cNvCxnSpPr>
          <p:nvPr/>
        </p:nvCxnSpPr>
        <p:spPr>
          <a:xfrm flipV="1">
            <a:off x="8548112" y="1677910"/>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412AB90-8443-4A2C-BD37-8F7B8E97E582}"/>
              </a:ext>
            </a:extLst>
          </p:cNvPr>
          <p:cNvCxnSpPr>
            <a:cxnSpLocks/>
          </p:cNvCxnSpPr>
          <p:nvPr/>
        </p:nvCxnSpPr>
        <p:spPr>
          <a:xfrm flipV="1">
            <a:off x="6084259" y="2627540"/>
            <a:ext cx="0" cy="144136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86253AA2-D8B0-4D53-8F32-9B48B9645EEE}"/>
              </a:ext>
            </a:extLst>
          </p:cNvPr>
          <p:cNvSpPr txBox="1"/>
          <p:nvPr/>
        </p:nvSpPr>
        <p:spPr>
          <a:xfrm>
            <a:off x="8586046" y="2652081"/>
            <a:ext cx="1136850" cy="369332"/>
          </a:xfrm>
          <a:prstGeom prst="rect">
            <a:avLst/>
          </a:prstGeom>
          <a:noFill/>
        </p:spPr>
        <p:txBody>
          <a:bodyPr wrap="none" rtlCol="0">
            <a:spAutoFit/>
          </a:bodyPr>
          <a:lstStyle/>
          <a:p>
            <a:r>
              <a:rPr lang="en-GB" b="1" dirty="0"/>
              <a:t>1400 </a:t>
            </a:r>
            <a:r>
              <a:rPr lang="en-GB" b="1" i="1" dirty="0"/>
              <a:t>mm</a:t>
            </a:r>
          </a:p>
        </p:txBody>
      </p:sp>
      <p:sp>
        <p:nvSpPr>
          <p:cNvPr id="33" name="TextBox 32">
            <a:extLst>
              <a:ext uri="{FF2B5EF4-FFF2-40B4-BE49-F238E27FC236}">
                <a16:creationId xmlns:a16="http://schemas.microsoft.com/office/drawing/2014/main" id="{0E5031FF-53F8-4420-902B-89CE1886446C}"/>
              </a:ext>
            </a:extLst>
          </p:cNvPr>
          <p:cNvSpPr txBox="1"/>
          <p:nvPr/>
        </p:nvSpPr>
        <p:spPr>
          <a:xfrm>
            <a:off x="5015790" y="3134826"/>
            <a:ext cx="1064756" cy="369332"/>
          </a:xfrm>
          <a:prstGeom prst="rect">
            <a:avLst/>
          </a:prstGeom>
          <a:noFill/>
        </p:spPr>
        <p:txBody>
          <a:bodyPr wrap="square" rtlCol="0">
            <a:spAutoFit/>
          </a:bodyPr>
          <a:lstStyle/>
          <a:p>
            <a:r>
              <a:rPr lang="en-GB" b="1" dirty="0"/>
              <a:t>800 </a:t>
            </a:r>
            <a:r>
              <a:rPr lang="en-GB" b="1" i="1" dirty="0"/>
              <a:t>mm</a:t>
            </a:r>
          </a:p>
        </p:txBody>
      </p:sp>
      <p:cxnSp>
        <p:nvCxnSpPr>
          <p:cNvPr id="34" name="Straight Arrow Connector 33">
            <a:extLst>
              <a:ext uri="{FF2B5EF4-FFF2-40B4-BE49-F238E27FC236}">
                <a16:creationId xmlns:a16="http://schemas.microsoft.com/office/drawing/2014/main" id="{2B199A09-9F08-47AA-89F8-9CEF594F1FBC}"/>
              </a:ext>
            </a:extLst>
          </p:cNvPr>
          <p:cNvCxnSpPr>
            <a:cxnSpLocks/>
          </p:cNvCxnSpPr>
          <p:nvPr/>
        </p:nvCxnSpPr>
        <p:spPr>
          <a:xfrm flipV="1">
            <a:off x="6066674" y="1675893"/>
            <a:ext cx="0" cy="94948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94635AB-F8D4-42F1-81CB-99A810115B5C}"/>
              </a:ext>
            </a:extLst>
          </p:cNvPr>
          <p:cNvSpPr txBox="1"/>
          <p:nvPr/>
        </p:nvSpPr>
        <p:spPr>
          <a:xfrm>
            <a:off x="5078009" y="1945202"/>
            <a:ext cx="1064756" cy="369332"/>
          </a:xfrm>
          <a:prstGeom prst="rect">
            <a:avLst/>
          </a:prstGeom>
          <a:noFill/>
        </p:spPr>
        <p:txBody>
          <a:bodyPr wrap="square" rtlCol="0">
            <a:spAutoFit/>
          </a:bodyPr>
          <a:lstStyle/>
          <a:p>
            <a:r>
              <a:rPr lang="en-GB" b="1" dirty="0"/>
              <a:t>600 </a:t>
            </a:r>
            <a:r>
              <a:rPr lang="en-GB" b="1" i="1" dirty="0"/>
              <a:t>mm</a:t>
            </a:r>
          </a:p>
        </p:txBody>
      </p:sp>
      <p:grpSp>
        <p:nvGrpSpPr>
          <p:cNvPr id="36" name="Group 35">
            <a:extLst>
              <a:ext uri="{FF2B5EF4-FFF2-40B4-BE49-F238E27FC236}">
                <a16:creationId xmlns:a16="http://schemas.microsoft.com/office/drawing/2014/main" id="{D06E0432-1DBF-4C32-BF37-758EAEF9E1B4}"/>
              </a:ext>
            </a:extLst>
          </p:cNvPr>
          <p:cNvGrpSpPr/>
          <p:nvPr/>
        </p:nvGrpSpPr>
        <p:grpSpPr>
          <a:xfrm>
            <a:off x="5969560" y="4129422"/>
            <a:ext cx="3296095" cy="1015663"/>
            <a:chOff x="5696999" y="2285304"/>
            <a:chExt cx="3296095" cy="1015663"/>
          </a:xfrm>
        </p:grpSpPr>
        <p:sp>
          <p:nvSpPr>
            <p:cNvPr id="37" name="TextBox 36">
              <a:extLst>
                <a:ext uri="{FF2B5EF4-FFF2-40B4-BE49-F238E27FC236}">
                  <a16:creationId xmlns:a16="http://schemas.microsoft.com/office/drawing/2014/main" id="{8EE3FF4A-1AA8-40A8-AB3E-E63D247BD733}"/>
                </a:ext>
              </a:extLst>
            </p:cNvPr>
            <p:cNvSpPr txBox="1"/>
            <p:nvPr/>
          </p:nvSpPr>
          <p:spPr>
            <a:xfrm>
              <a:off x="5696999" y="2285304"/>
              <a:ext cx="3296095" cy="1015663"/>
            </a:xfrm>
            <a:prstGeom prst="rect">
              <a:avLst/>
            </a:prstGeom>
            <a:noFill/>
          </p:spPr>
          <p:txBody>
            <a:bodyPr wrap="none" rtlCol="0">
              <a:spAutoFit/>
            </a:bodyPr>
            <a:lstStyle/>
            <a:p>
              <a:r>
                <a:rPr lang="en-GB" sz="2000" b="1" dirty="0"/>
                <a:t>Area = length x width</a:t>
              </a:r>
            </a:p>
            <a:p>
              <a:r>
                <a:rPr lang="en-GB" sz="2000" b="1" dirty="0"/>
                <a:t>         = 1200 </a:t>
              </a:r>
              <a:r>
                <a:rPr lang="en-GB" sz="2000" b="1" i="1" dirty="0"/>
                <a:t>mm</a:t>
              </a:r>
              <a:r>
                <a:rPr lang="en-GB" sz="2000" b="1" dirty="0"/>
                <a:t> x 600 </a:t>
              </a:r>
              <a:r>
                <a:rPr lang="en-GB" sz="2000" b="1" i="1" dirty="0"/>
                <a:t>mm</a:t>
              </a:r>
            </a:p>
            <a:p>
              <a:r>
                <a:rPr lang="en-GB" sz="2000" b="1" dirty="0"/>
                <a:t>         = 720000 </a:t>
              </a:r>
              <a:r>
                <a:rPr lang="en-GB" sz="2000" b="1" i="1" dirty="0"/>
                <a:t>mm</a:t>
              </a:r>
            </a:p>
          </p:txBody>
        </p:sp>
        <p:sp>
          <p:nvSpPr>
            <p:cNvPr id="38" name="TextBox 37">
              <a:extLst>
                <a:ext uri="{FF2B5EF4-FFF2-40B4-BE49-F238E27FC236}">
                  <a16:creationId xmlns:a16="http://schemas.microsoft.com/office/drawing/2014/main" id="{9EAAD726-6282-4643-9B41-A7122F3A4579}"/>
                </a:ext>
              </a:extLst>
            </p:cNvPr>
            <p:cNvSpPr txBox="1"/>
            <p:nvPr/>
          </p:nvSpPr>
          <p:spPr>
            <a:xfrm>
              <a:off x="7845144" y="2845889"/>
              <a:ext cx="226195" cy="276999"/>
            </a:xfrm>
            <a:prstGeom prst="rect">
              <a:avLst/>
            </a:prstGeom>
            <a:noFill/>
          </p:spPr>
          <p:txBody>
            <a:bodyPr wrap="square" rtlCol="0">
              <a:spAutoFit/>
            </a:bodyPr>
            <a:lstStyle/>
            <a:p>
              <a:r>
                <a:rPr lang="en-GB" sz="1200" b="1" dirty="0"/>
                <a:t>2</a:t>
              </a:r>
              <a:endParaRPr lang="en-GB" b="1" dirty="0"/>
            </a:p>
          </p:txBody>
        </p:sp>
      </p:grpSp>
    </p:spTree>
    <p:extLst>
      <p:ext uri="{BB962C8B-B14F-4D97-AF65-F5344CB8AC3E}">
        <p14:creationId xmlns:p14="http://schemas.microsoft.com/office/powerpoint/2010/main" val="330099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9" presetClass="exit" presetSubtype="0" fill="hold" nodeType="clickEffect">
                                  <p:stCondLst>
                                    <p:cond delay="0"/>
                                  </p:stCondLst>
                                  <p:childTnLst>
                                    <p:animEffect transition="out" filter="dissolve">
                                      <p:cBhvr>
                                        <p:cTn id="46" dur="500"/>
                                        <p:tgtEl>
                                          <p:spTgt spid="30"/>
                                        </p:tgtEl>
                                      </p:cBhvr>
                                    </p:animEffect>
                                    <p:set>
                                      <p:cBhvr>
                                        <p:cTn id="47" dur="1" fill="hold">
                                          <p:stCondLst>
                                            <p:cond delay="499"/>
                                          </p:stCondLst>
                                        </p:cTn>
                                        <p:tgtEl>
                                          <p:spTgt spid="30"/>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9" presetClass="exit" presetSubtype="0" fill="hold" grpId="0" nodeType="clickEffect">
                                  <p:stCondLst>
                                    <p:cond delay="0"/>
                                  </p:stCondLst>
                                  <p:childTnLst>
                                    <p:animEffect transition="out" filter="dissolve">
                                      <p:cBhvr>
                                        <p:cTn id="51" dur="500"/>
                                        <p:tgtEl>
                                          <p:spTgt spid="32"/>
                                        </p:tgtEl>
                                      </p:cBhvr>
                                    </p:animEffect>
                                    <p:set>
                                      <p:cBhvr>
                                        <p:cTn id="52" dur="1" fill="hold">
                                          <p:stCondLst>
                                            <p:cond delay="499"/>
                                          </p:stCondLst>
                                        </p:cTn>
                                        <p:tgtEl>
                                          <p:spTgt spid="3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9" presetClass="exit" presetSubtype="0" fill="hold" nodeType="clickEffect">
                                  <p:stCondLst>
                                    <p:cond delay="0"/>
                                  </p:stCondLst>
                                  <p:childTnLst>
                                    <p:animEffect transition="out" filter="dissolve">
                                      <p:cBhvr>
                                        <p:cTn id="56" dur="500"/>
                                        <p:tgtEl>
                                          <p:spTgt spid="31"/>
                                        </p:tgtEl>
                                      </p:cBhvr>
                                    </p:animEffect>
                                    <p:set>
                                      <p:cBhvr>
                                        <p:cTn id="57" dur="1" fill="hold">
                                          <p:stCondLst>
                                            <p:cond delay="499"/>
                                          </p:stCondLst>
                                        </p:cTn>
                                        <p:tgtEl>
                                          <p:spTgt spid="31"/>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9" presetClass="exit" presetSubtype="0" fill="hold" grpId="0" nodeType="clickEffect">
                                  <p:stCondLst>
                                    <p:cond delay="0"/>
                                  </p:stCondLst>
                                  <p:childTnLst>
                                    <p:animEffect transition="out" filter="dissolve">
                                      <p:cBhvr>
                                        <p:cTn id="61" dur="500"/>
                                        <p:tgtEl>
                                          <p:spTgt spid="33"/>
                                        </p:tgtEl>
                                      </p:cBhvr>
                                    </p:animEffect>
                                    <p:set>
                                      <p:cBhvr>
                                        <p:cTn id="62" dur="1" fill="hold">
                                          <p:stCondLst>
                                            <p:cond delay="499"/>
                                          </p:stCondLst>
                                        </p:cTn>
                                        <p:tgtEl>
                                          <p:spTgt spid="33"/>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P spid="32" grpId="1"/>
      <p:bldP spid="33" grpId="0"/>
      <p:bldP spid="33" grpId="1"/>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78458" y="8394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8392106" cy="461665"/>
          </a:xfrm>
          <a:prstGeom prst="rect">
            <a:avLst/>
          </a:prstGeom>
          <a:noFill/>
        </p:spPr>
        <p:txBody>
          <a:bodyPr wrap="none" rtlCol="0">
            <a:spAutoFit/>
          </a:bodyPr>
          <a:lstStyle/>
          <a:p>
            <a:r>
              <a:rPr lang="en-GB" sz="2400" b="1" dirty="0"/>
              <a:t>Your turn: Calculate the area of the compound rectangle.</a:t>
            </a:r>
          </a:p>
        </p:txBody>
      </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300234" cy="461665"/>
          </a:xfrm>
          <a:prstGeom prst="rect">
            <a:avLst/>
          </a:prstGeom>
          <a:noFill/>
        </p:spPr>
        <p:txBody>
          <a:bodyPr wrap="none" rtlCol="0">
            <a:spAutoFit/>
          </a:bodyPr>
          <a:lstStyle/>
          <a:p>
            <a:r>
              <a:rPr lang="en-GB" sz="2400" b="1" dirty="0"/>
              <a:t>The rectangle is not drawn to scale.</a:t>
            </a:r>
          </a:p>
        </p:txBody>
      </p:sp>
      <p:cxnSp>
        <p:nvCxnSpPr>
          <p:cNvPr id="16" name="Straight Arrow Connector 15">
            <a:extLst>
              <a:ext uri="{FF2B5EF4-FFF2-40B4-BE49-F238E27FC236}">
                <a16:creationId xmlns:a16="http://schemas.microsoft.com/office/drawing/2014/main" id="{16E02567-1A9B-4972-BA30-1A3A3206B3FC}"/>
              </a:ext>
            </a:extLst>
          </p:cNvPr>
          <p:cNvCxnSpPr>
            <a:cxnSpLocks/>
          </p:cNvCxnSpPr>
          <p:nvPr/>
        </p:nvCxnSpPr>
        <p:spPr>
          <a:xfrm>
            <a:off x="930831" y="1709588"/>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0C747C3-B957-4DA0-BD9F-2EE01B9D589E}"/>
              </a:ext>
            </a:extLst>
          </p:cNvPr>
          <p:cNvSpPr txBox="1"/>
          <p:nvPr/>
        </p:nvSpPr>
        <p:spPr>
          <a:xfrm>
            <a:off x="1689456" y="1340256"/>
            <a:ext cx="1136850" cy="369332"/>
          </a:xfrm>
          <a:prstGeom prst="rect">
            <a:avLst/>
          </a:prstGeom>
          <a:noFill/>
        </p:spPr>
        <p:txBody>
          <a:bodyPr wrap="none" rtlCol="0">
            <a:spAutoFit/>
          </a:bodyPr>
          <a:lstStyle/>
          <a:p>
            <a:r>
              <a:rPr lang="en-GB" b="1" dirty="0"/>
              <a:t>1200 </a:t>
            </a:r>
            <a:r>
              <a:rPr lang="en-GB" b="1" i="1" dirty="0"/>
              <a:t>mm</a:t>
            </a:r>
          </a:p>
        </p:txBody>
      </p:sp>
      <p:cxnSp>
        <p:nvCxnSpPr>
          <p:cNvPr id="18" name="Straight Arrow Connector 17">
            <a:extLst>
              <a:ext uri="{FF2B5EF4-FFF2-40B4-BE49-F238E27FC236}">
                <a16:creationId xmlns:a16="http://schemas.microsoft.com/office/drawing/2014/main" id="{49B82AC2-B3F4-4600-911D-3349CA898C09}"/>
              </a:ext>
            </a:extLst>
          </p:cNvPr>
          <p:cNvCxnSpPr>
            <a:cxnSpLocks/>
          </p:cNvCxnSpPr>
          <p:nvPr/>
        </p:nvCxnSpPr>
        <p:spPr>
          <a:xfrm flipV="1">
            <a:off x="3250141" y="1760696"/>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7BC349E-1733-4DED-8DDF-679C4C722CC4}"/>
              </a:ext>
            </a:extLst>
          </p:cNvPr>
          <p:cNvSpPr txBox="1"/>
          <p:nvPr/>
        </p:nvSpPr>
        <p:spPr>
          <a:xfrm>
            <a:off x="3186003" y="2552291"/>
            <a:ext cx="1136850" cy="369332"/>
          </a:xfrm>
          <a:prstGeom prst="rect">
            <a:avLst/>
          </a:prstGeom>
          <a:noFill/>
        </p:spPr>
        <p:txBody>
          <a:bodyPr wrap="none" rtlCol="0">
            <a:spAutoFit/>
          </a:bodyPr>
          <a:lstStyle/>
          <a:p>
            <a:r>
              <a:rPr lang="en-GB" b="1" dirty="0"/>
              <a:t>1400 </a:t>
            </a:r>
            <a:r>
              <a:rPr lang="en-GB" b="1" i="1" dirty="0"/>
              <a:t>mm</a:t>
            </a:r>
          </a:p>
        </p:txBody>
      </p:sp>
      <p:cxnSp>
        <p:nvCxnSpPr>
          <p:cNvPr id="20" name="Straight Arrow Connector 19">
            <a:extLst>
              <a:ext uri="{FF2B5EF4-FFF2-40B4-BE49-F238E27FC236}">
                <a16:creationId xmlns:a16="http://schemas.microsoft.com/office/drawing/2014/main" id="{A97DA367-9F47-494D-B15D-7334FA2F02F9}"/>
              </a:ext>
            </a:extLst>
          </p:cNvPr>
          <p:cNvCxnSpPr>
            <a:cxnSpLocks/>
          </p:cNvCxnSpPr>
          <p:nvPr/>
        </p:nvCxnSpPr>
        <p:spPr>
          <a:xfrm flipV="1">
            <a:off x="2210191" y="2652081"/>
            <a:ext cx="0" cy="144136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9F68199-AF7D-49D5-A53A-412B7271FFAD}"/>
              </a:ext>
            </a:extLst>
          </p:cNvPr>
          <p:cNvSpPr txBox="1"/>
          <p:nvPr/>
        </p:nvSpPr>
        <p:spPr>
          <a:xfrm>
            <a:off x="1107839" y="3226336"/>
            <a:ext cx="1064756" cy="369332"/>
          </a:xfrm>
          <a:prstGeom prst="rect">
            <a:avLst/>
          </a:prstGeom>
          <a:noFill/>
        </p:spPr>
        <p:txBody>
          <a:bodyPr wrap="square" rtlCol="0">
            <a:spAutoFit/>
          </a:bodyPr>
          <a:lstStyle/>
          <a:p>
            <a:r>
              <a:rPr lang="en-GB" b="1" dirty="0"/>
              <a:t>800 </a:t>
            </a:r>
            <a:r>
              <a:rPr lang="en-GB" b="1" i="1" dirty="0"/>
              <a:t>mm</a:t>
            </a:r>
          </a:p>
        </p:txBody>
      </p:sp>
      <p:cxnSp>
        <p:nvCxnSpPr>
          <p:cNvPr id="24" name="Straight Arrow Connector 23">
            <a:extLst>
              <a:ext uri="{FF2B5EF4-FFF2-40B4-BE49-F238E27FC236}">
                <a16:creationId xmlns:a16="http://schemas.microsoft.com/office/drawing/2014/main" id="{493E8EB6-DE10-4225-8575-7A5140CB0764}"/>
              </a:ext>
            </a:extLst>
          </p:cNvPr>
          <p:cNvCxnSpPr>
            <a:cxnSpLocks/>
          </p:cNvCxnSpPr>
          <p:nvPr/>
        </p:nvCxnSpPr>
        <p:spPr>
          <a:xfrm>
            <a:off x="2249973" y="4102928"/>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F99642D-771D-4322-BB21-D13148F96B33}"/>
              </a:ext>
            </a:extLst>
          </p:cNvPr>
          <p:cNvSpPr txBox="1"/>
          <p:nvPr/>
        </p:nvSpPr>
        <p:spPr>
          <a:xfrm>
            <a:off x="2321199" y="4129422"/>
            <a:ext cx="1010213" cy="369332"/>
          </a:xfrm>
          <a:prstGeom prst="rect">
            <a:avLst/>
          </a:prstGeom>
          <a:noFill/>
        </p:spPr>
        <p:txBody>
          <a:bodyPr wrap="none" rtlCol="0">
            <a:spAutoFit/>
          </a:bodyPr>
          <a:lstStyle/>
          <a:p>
            <a:r>
              <a:rPr lang="en-GB" b="1" dirty="0"/>
              <a:t>700 </a:t>
            </a:r>
            <a:r>
              <a:rPr lang="en-GB" b="1" i="1" dirty="0"/>
              <a:t>mm</a:t>
            </a:r>
          </a:p>
        </p:txBody>
      </p:sp>
      <p:pic>
        <p:nvPicPr>
          <p:cNvPr id="4" name="Picture 3">
            <a:extLst>
              <a:ext uri="{FF2B5EF4-FFF2-40B4-BE49-F238E27FC236}">
                <a16:creationId xmlns:a16="http://schemas.microsoft.com/office/drawing/2014/main" id="{1C4EE9C8-4ABC-4508-BEE6-5C15156CFB84}"/>
              </a:ext>
            </a:extLst>
          </p:cNvPr>
          <p:cNvPicPr>
            <a:picLocks noChangeAspect="1"/>
          </p:cNvPicPr>
          <p:nvPr/>
        </p:nvPicPr>
        <p:blipFill>
          <a:blip r:embed="rId2"/>
          <a:stretch>
            <a:fillRect/>
          </a:stretch>
        </p:blipFill>
        <p:spPr>
          <a:xfrm>
            <a:off x="930831" y="1754528"/>
            <a:ext cx="2249250" cy="904221"/>
          </a:xfrm>
          <a:prstGeom prst="rect">
            <a:avLst/>
          </a:prstGeom>
        </p:spPr>
      </p:pic>
      <p:pic>
        <p:nvPicPr>
          <p:cNvPr id="26" name="Picture 25">
            <a:extLst>
              <a:ext uri="{FF2B5EF4-FFF2-40B4-BE49-F238E27FC236}">
                <a16:creationId xmlns:a16="http://schemas.microsoft.com/office/drawing/2014/main" id="{864A862B-5F50-4F88-AC91-5A3ED9A1BB7D}"/>
              </a:ext>
            </a:extLst>
          </p:cNvPr>
          <p:cNvPicPr>
            <a:picLocks noChangeAspect="1"/>
          </p:cNvPicPr>
          <p:nvPr/>
        </p:nvPicPr>
        <p:blipFill>
          <a:blip r:embed="rId2"/>
          <a:stretch>
            <a:fillRect/>
          </a:stretch>
        </p:blipFill>
        <p:spPr>
          <a:xfrm rot="16200000">
            <a:off x="2042888" y="2896113"/>
            <a:ext cx="1378950" cy="904221"/>
          </a:xfrm>
          <a:prstGeom prst="rect">
            <a:avLst/>
          </a:prstGeom>
        </p:spPr>
      </p:pic>
      <p:pic>
        <p:nvPicPr>
          <p:cNvPr id="21" name="Picture 20">
            <a:extLst>
              <a:ext uri="{FF2B5EF4-FFF2-40B4-BE49-F238E27FC236}">
                <a16:creationId xmlns:a16="http://schemas.microsoft.com/office/drawing/2014/main" id="{743C9F1B-A6AA-4BC9-904D-309EE70010CE}"/>
              </a:ext>
            </a:extLst>
          </p:cNvPr>
          <p:cNvPicPr>
            <a:picLocks noChangeAspect="1"/>
          </p:cNvPicPr>
          <p:nvPr/>
        </p:nvPicPr>
        <p:blipFill>
          <a:blip r:embed="rId2"/>
          <a:stretch>
            <a:fillRect/>
          </a:stretch>
        </p:blipFill>
        <p:spPr>
          <a:xfrm rot="5400000">
            <a:off x="7265621" y="2746452"/>
            <a:ext cx="1508580" cy="904221"/>
          </a:xfrm>
          <a:prstGeom prst="rect">
            <a:avLst/>
          </a:prstGeom>
        </p:spPr>
      </p:pic>
      <p:cxnSp>
        <p:nvCxnSpPr>
          <p:cNvPr id="31" name="Straight Arrow Connector 30">
            <a:extLst>
              <a:ext uri="{FF2B5EF4-FFF2-40B4-BE49-F238E27FC236}">
                <a16:creationId xmlns:a16="http://schemas.microsoft.com/office/drawing/2014/main" id="{7412AB90-8443-4A2C-BD37-8F7B8E97E582}"/>
              </a:ext>
            </a:extLst>
          </p:cNvPr>
          <p:cNvCxnSpPr>
            <a:cxnSpLocks/>
          </p:cNvCxnSpPr>
          <p:nvPr/>
        </p:nvCxnSpPr>
        <p:spPr>
          <a:xfrm flipV="1">
            <a:off x="7515013" y="2444273"/>
            <a:ext cx="0" cy="150858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0E5031FF-53F8-4420-902B-89CE1886446C}"/>
              </a:ext>
            </a:extLst>
          </p:cNvPr>
          <p:cNvSpPr txBox="1"/>
          <p:nvPr/>
        </p:nvSpPr>
        <p:spPr>
          <a:xfrm>
            <a:off x="6579228" y="3003431"/>
            <a:ext cx="1064756" cy="369332"/>
          </a:xfrm>
          <a:prstGeom prst="rect">
            <a:avLst/>
          </a:prstGeom>
          <a:noFill/>
        </p:spPr>
        <p:txBody>
          <a:bodyPr wrap="square" rtlCol="0">
            <a:spAutoFit/>
          </a:bodyPr>
          <a:lstStyle/>
          <a:p>
            <a:r>
              <a:rPr lang="en-GB" b="1" dirty="0"/>
              <a:t>800 </a:t>
            </a:r>
            <a:r>
              <a:rPr lang="en-GB" b="1" i="1" dirty="0"/>
              <a:t>mm</a:t>
            </a:r>
          </a:p>
        </p:txBody>
      </p:sp>
      <p:grpSp>
        <p:nvGrpSpPr>
          <p:cNvPr id="36" name="Group 35">
            <a:extLst>
              <a:ext uri="{FF2B5EF4-FFF2-40B4-BE49-F238E27FC236}">
                <a16:creationId xmlns:a16="http://schemas.microsoft.com/office/drawing/2014/main" id="{D06E0432-1DBF-4C32-BF37-758EAEF9E1B4}"/>
              </a:ext>
            </a:extLst>
          </p:cNvPr>
          <p:cNvGrpSpPr/>
          <p:nvPr/>
        </p:nvGrpSpPr>
        <p:grpSpPr>
          <a:xfrm>
            <a:off x="5995937" y="4468663"/>
            <a:ext cx="3155031" cy="1015663"/>
            <a:chOff x="5696999" y="2285304"/>
            <a:chExt cx="3155031" cy="1015663"/>
          </a:xfrm>
        </p:grpSpPr>
        <p:sp>
          <p:nvSpPr>
            <p:cNvPr id="37" name="TextBox 36">
              <a:extLst>
                <a:ext uri="{FF2B5EF4-FFF2-40B4-BE49-F238E27FC236}">
                  <a16:creationId xmlns:a16="http://schemas.microsoft.com/office/drawing/2014/main" id="{8EE3FF4A-1AA8-40A8-AB3E-E63D247BD733}"/>
                </a:ext>
              </a:extLst>
            </p:cNvPr>
            <p:cNvSpPr txBox="1"/>
            <p:nvPr/>
          </p:nvSpPr>
          <p:spPr>
            <a:xfrm>
              <a:off x="5696999" y="2285304"/>
              <a:ext cx="3155031" cy="1015663"/>
            </a:xfrm>
            <a:prstGeom prst="rect">
              <a:avLst/>
            </a:prstGeom>
            <a:noFill/>
          </p:spPr>
          <p:txBody>
            <a:bodyPr wrap="none" rtlCol="0">
              <a:spAutoFit/>
            </a:bodyPr>
            <a:lstStyle/>
            <a:p>
              <a:r>
                <a:rPr lang="en-GB" sz="2000" b="1" dirty="0"/>
                <a:t>Area = length x width</a:t>
              </a:r>
            </a:p>
            <a:p>
              <a:r>
                <a:rPr lang="en-GB" sz="2000" b="1" dirty="0"/>
                <a:t>         = 800 </a:t>
              </a:r>
              <a:r>
                <a:rPr lang="en-GB" sz="2000" b="1" i="1" dirty="0"/>
                <a:t>mm</a:t>
              </a:r>
              <a:r>
                <a:rPr lang="en-GB" sz="2000" b="1" dirty="0"/>
                <a:t> x 700 </a:t>
              </a:r>
              <a:r>
                <a:rPr lang="en-GB" sz="2000" b="1" i="1" dirty="0"/>
                <a:t>mm</a:t>
              </a:r>
            </a:p>
            <a:p>
              <a:r>
                <a:rPr lang="en-GB" sz="2000" b="1" dirty="0"/>
                <a:t>         = 560000 </a:t>
              </a:r>
              <a:r>
                <a:rPr lang="en-GB" sz="2000" b="1" i="1" dirty="0"/>
                <a:t>mm</a:t>
              </a:r>
            </a:p>
          </p:txBody>
        </p:sp>
        <p:sp>
          <p:nvSpPr>
            <p:cNvPr id="38" name="TextBox 37">
              <a:extLst>
                <a:ext uri="{FF2B5EF4-FFF2-40B4-BE49-F238E27FC236}">
                  <a16:creationId xmlns:a16="http://schemas.microsoft.com/office/drawing/2014/main" id="{9EAAD726-6282-4643-9B41-A7122F3A4579}"/>
                </a:ext>
              </a:extLst>
            </p:cNvPr>
            <p:cNvSpPr txBox="1"/>
            <p:nvPr/>
          </p:nvSpPr>
          <p:spPr>
            <a:xfrm>
              <a:off x="7845144" y="2845889"/>
              <a:ext cx="226195" cy="276999"/>
            </a:xfrm>
            <a:prstGeom prst="rect">
              <a:avLst/>
            </a:prstGeom>
            <a:noFill/>
          </p:spPr>
          <p:txBody>
            <a:bodyPr wrap="square" rtlCol="0">
              <a:spAutoFit/>
            </a:bodyPr>
            <a:lstStyle/>
            <a:p>
              <a:r>
                <a:rPr lang="en-GB" sz="1200" b="1" dirty="0"/>
                <a:t>2</a:t>
              </a:r>
              <a:endParaRPr lang="en-GB" b="1" dirty="0"/>
            </a:p>
          </p:txBody>
        </p:sp>
      </p:grpSp>
      <p:cxnSp>
        <p:nvCxnSpPr>
          <p:cNvPr id="39" name="Straight Arrow Connector 38">
            <a:extLst>
              <a:ext uri="{FF2B5EF4-FFF2-40B4-BE49-F238E27FC236}">
                <a16:creationId xmlns:a16="http://schemas.microsoft.com/office/drawing/2014/main" id="{FEE9AE73-FB3B-456A-9C5D-7F32B9C7DBF3}"/>
              </a:ext>
            </a:extLst>
          </p:cNvPr>
          <p:cNvCxnSpPr>
            <a:cxnSpLocks/>
          </p:cNvCxnSpPr>
          <p:nvPr/>
        </p:nvCxnSpPr>
        <p:spPr>
          <a:xfrm>
            <a:off x="7567800" y="4037699"/>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64B34695-3431-49F1-BA5B-B900F83B4800}"/>
              </a:ext>
            </a:extLst>
          </p:cNvPr>
          <p:cNvSpPr txBox="1"/>
          <p:nvPr/>
        </p:nvSpPr>
        <p:spPr>
          <a:xfrm>
            <a:off x="7605641" y="4047958"/>
            <a:ext cx="1010213" cy="369332"/>
          </a:xfrm>
          <a:prstGeom prst="rect">
            <a:avLst/>
          </a:prstGeom>
          <a:noFill/>
        </p:spPr>
        <p:txBody>
          <a:bodyPr wrap="none" rtlCol="0">
            <a:spAutoFit/>
          </a:bodyPr>
          <a:lstStyle/>
          <a:p>
            <a:r>
              <a:rPr lang="en-GB" b="1" dirty="0"/>
              <a:t>700 </a:t>
            </a:r>
            <a:r>
              <a:rPr lang="en-GB" b="1" i="1" dirty="0"/>
              <a:t>mm</a:t>
            </a:r>
          </a:p>
        </p:txBody>
      </p:sp>
    </p:spTree>
    <p:extLst>
      <p:ext uri="{BB962C8B-B14F-4D97-AF65-F5344CB8AC3E}">
        <p14:creationId xmlns:p14="http://schemas.microsoft.com/office/powerpoint/2010/main" val="308547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21A2-24B7-4651-8AA3-8B9163BD5B92}"/>
              </a:ext>
            </a:extLst>
          </p:cNvPr>
          <p:cNvSpPr txBox="1">
            <a:spLocks/>
          </p:cNvSpPr>
          <p:nvPr/>
        </p:nvSpPr>
        <p:spPr>
          <a:xfrm>
            <a:off x="1378458" y="83946"/>
            <a:ext cx="8637073" cy="2541431"/>
          </a:xfrm>
          <a:prstGeom prst="rect">
            <a:avLst/>
          </a:prstGeom>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GB" b="1" u="sng" dirty="0"/>
              <a:t>Facts</a:t>
            </a:r>
          </a:p>
        </p:txBody>
      </p:sp>
      <p:sp>
        <p:nvSpPr>
          <p:cNvPr id="3" name="TextBox 2">
            <a:extLst>
              <a:ext uri="{FF2B5EF4-FFF2-40B4-BE49-F238E27FC236}">
                <a16:creationId xmlns:a16="http://schemas.microsoft.com/office/drawing/2014/main" id="{3FF853D3-6C14-4925-A0C6-FB4E5636D29D}"/>
              </a:ext>
            </a:extLst>
          </p:cNvPr>
          <p:cNvSpPr txBox="1"/>
          <p:nvPr/>
        </p:nvSpPr>
        <p:spPr>
          <a:xfrm>
            <a:off x="235686" y="649304"/>
            <a:ext cx="8392106" cy="461665"/>
          </a:xfrm>
          <a:prstGeom prst="rect">
            <a:avLst/>
          </a:prstGeom>
          <a:noFill/>
        </p:spPr>
        <p:txBody>
          <a:bodyPr wrap="none" rtlCol="0">
            <a:spAutoFit/>
          </a:bodyPr>
          <a:lstStyle/>
          <a:p>
            <a:r>
              <a:rPr lang="en-GB" sz="2400" b="1" dirty="0"/>
              <a:t>Your turn: Calculate the area of the compound rectangle.</a:t>
            </a:r>
          </a:p>
        </p:txBody>
      </p:sp>
      <p:sp>
        <p:nvSpPr>
          <p:cNvPr id="23" name="TextBox 22">
            <a:extLst>
              <a:ext uri="{FF2B5EF4-FFF2-40B4-BE49-F238E27FC236}">
                <a16:creationId xmlns:a16="http://schemas.microsoft.com/office/drawing/2014/main" id="{F839EC5B-8FD4-42D4-B255-A56DD1525CE6}"/>
              </a:ext>
            </a:extLst>
          </p:cNvPr>
          <p:cNvSpPr txBox="1"/>
          <p:nvPr/>
        </p:nvSpPr>
        <p:spPr>
          <a:xfrm>
            <a:off x="459214" y="5401840"/>
            <a:ext cx="5300234" cy="461665"/>
          </a:xfrm>
          <a:prstGeom prst="rect">
            <a:avLst/>
          </a:prstGeom>
          <a:noFill/>
        </p:spPr>
        <p:txBody>
          <a:bodyPr wrap="none" rtlCol="0">
            <a:spAutoFit/>
          </a:bodyPr>
          <a:lstStyle/>
          <a:p>
            <a:r>
              <a:rPr lang="en-GB" sz="2400" b="1" dirty="0"/>
              <a:t>The rectangle is not drawn to scale.</a:t>
            </a:r>
          </a:p>
        </p:txBody>
      </p:sp>
      <p:cxnSp>
        <p:nvCxnSpPr>
          <p:cNvPr id="16" name="Straight Arrow Connector 15">
            <a:extLst>
              <a:ext uri="{FF2B5EF4-FFF2-40B4-BE49-F238E27FC236}">
                <a16:creationId xmlns:a16="http://schemas.microsoft.com/office/drawing/2014/main" id="{16E02567-1A9B-4972-BA30-1A3A3206B3FC}"/>
              </a:ext>
            </a:extLst>
          </p:cNvPr>
          <p:cNvCxnSpPr>
            <a:cxnSpLocks/>
          </p:cNvCxnSpPr>
          <p:nvPr/>
        </p:nvCxnSpPr>
        <p:spPr>
          <a:xfrm>
            <a:off x="930831" y="1709588"/>
            <a:ext cx="227930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0C747C3-B957-4DA0-BD9F-2EE01B9D589E}"/>
              </a:ext>
            </a:extLst>
          </p:cNvPr>
          <p:cNvSpPr txBox="1"/>
          <p:nvPr/>
        </p:nvSpPr>
        <p:spPr>
          <a:xfrm>
            <a:off x="1689456" y="1340256"/>
            <a:ext cx="1136850" cy="369332"/>
          </a:xfrm>
          <a:prstGeom prst="rect">
            <a:avLst/>
          </a:prstGeom>
          <a:noFill/>
        </p:spPr>
        <p:txBody>
          <a:bodyPr wrap="none" rtlCol="0">
            <a:spAutoFit/>
          </a:bodyPr>
          <a:lstStyle/>
          <a:p>
            <a:r>
              <a:rPr lang="en-GB" b="1" dirty="0"/>
              <a:t>1200 </a:t>
            </a:r>
            <a:r>
              <a:rPr lang="en-GB" b="1" i="1" dirty="0"/>
              <a:t>mm</a:t>
            </a:r>
          </a:p>
        </p:txBody>
      </p:sp>
      <p:cxnSp>
        <p:nvCxnSpPr>
          <p:cNvPr id="18" name="Straight Arrow Connector 17">
            <a:extLst>
              <a:ext uri="{FF2B5EF4-FFF2-40B4-BE49-F238E27FC236}">
                <a16:creationId xmlns:a16="http://schemas.microsoft.com/office/drawing/2014/main" id="{49B82AC2-B3F4-4600-911D-3349CA898C09}"/>
              </a:ext>
            </a:extLst>
          </p:cNvPr>
          <p:cNvCxnSpPr>
            <a:cxnSpLocks/>
          </p:cNvCxnSpPr>
          <p:nvPr/>
        </p:nvCxnSpPr>
        <p:spPr>
          <a:xfrm flipV="1">
            <a:off x="3250141" y="1760696"/>
            <a:ext cx="1" cy="23176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7BC349E-1733-4DED-8DDF-679C4C722CC4}"/>
              </a:ext>
            </a:extLst>
          </p:cNvPr>
          <p:cNvSpPr txBox="1"/>
          <p:nvPr/>
        </p:nvSpPr>
        <p:spPr>
          <a:xfrm>
            <a:off x="3186003" y="2552291"/>
            <a:ext cx="1136850" cy="369332"/>
          </a:xfrm>
          <a:prstGeom prst="rect">
            <a:avLst/>
          </a:prstGeom>
          <a:noFill/>
        </p:spPr>
        <p:txBody>
          <a:bodyPr wrap="none" rtlCol="0">
            <a:spAutoFit/>
          </a:bodyPr>
          <a:lstStyle/>
          <a:p>
            <a:r>
              <a:rPr lang="en-GB" b="1" dirty="0"/>
              <a:t>1400 </a:t>
            </a:r>
            <a:r>
              <a:rPr lang="en-GB" b="1" i="1" dirty="0"/>
              <a:t>mm</a:t>
            </a:r>
          </a:p>
        </p:txBody>
      </p:sp>
      <p:cxnSp>
        <p:nvCxnSpPr>
          <p:cNvPr id="20" name="Straight Arrow Connector 19">
            <a:extLst>
              <a:ext uri="{FF2B5EF4-FFF2-40B4-BE49-F238E27FC236}">
                <a16:creationId xmlns:a16="http://schemas.microsoft.com/office/drawing/2014/main" id="{A97DA367-9F47-494D-B15D-7334FA2F02F9}"/>
              </a:ext>
            </a:extLst>
          </p:cNvPr>
          <p:cNvCxnSpPr>
            <a:cxnSpLocks/>
          </p:cNvCxnSpPr>
          <p:nvPr/>
        </p:nvCxnSpPr>
        <p:spPr>
          <a:xfrm flipV="1">
            <a:off x="2210191" y="2652081"/>
            <a:ext cx="0" cy="144136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9F68199-AF7D-49D5-A53A-412B7271FFAD}"/>
              </a:ext>
            </a:extLst>
          </p:cNvPr>
          <p:cNvSpPr txBox="1"/>
          <p:nvPr/>
        </p:nvSpPr>
        <p:spPr>
          <a:xfrm>
            <a:off x="1107839" y="3226336"/>
            <a:ext cx="1064756" cy="369332"/>
          </a:xfrm>
          <a:prstGeom prst="rect">
            <a:avLst/>
          </a:prstGeom>
          <a:noFill/>
        </p:spPr>
        <p:txBody>
          <a:bodyPr wrap="square" rtlCol="0">
            <a:spAutoFit/>
          </a:bodyPr>
          <a:lstStyle/>
          <a:p>
            <a:r>
              <a:rPr lang="en-GB" b="1" dirty="0"/>
              <a:t>800 </a:t>
            </a:r>
            <a:r>
              <a:rPr lang="en-GB" b="1" i="1" dirty="0"/>
              <a:t>mm</a:t>
            </a:r>
          </a:p>
        </p:txBody>
      </p:sp>
      <p:cxnSp>
        <p:nvCxnSpPr>
          <p:cNvPr id="24" name="Straight Arrow Connector 23">
            <a:extLst>
              <a:ext uri="{FF2B5EF4-FFF2-40B4-BE49-F238E27FC236}">
                <a16:creationId xmlns:a16="http://schemas.microsoft.com/office/drawing/2014/main" id="{493E8EB6-DE10-4225-8575-7A5140CB0764}"/>
              </a:ext>
            </a:extLst>
          </p:cNvPr>
          <p:cNvCxnSpPr>
            <a:cxnSpLocks/>
          </p:cNvCxnSpPr>
          <p:nvPr/>
        </p:nvCxnSpPr>
        <p:spPr>
          <a:xfrm>
            <a:off x="2249973" y="4102928"/>
            <a:ext cx="96478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F99642D-771D-4322-BB21-D13148F96B33}"/>
              </a:ext>
            </a:extLst>
          </p:cNvPr>
          <p:cNvSpPr txBox="1"/>
          <p:nvPr/>
        </p:nvSpPr>
        <p:spPr>
          <a:xfrm>
            <a:off x="2321199" y="4129422"/>
            <a:ext cx="1010213" cy="369332"/>
          </a:xfrm>
          <a:prstGeom prst="rect">
            <a:avLst/>
          </a:prstGeom>
          <a:noFill/>
        </p:spPr>
        <p:txBody>
          <a:bodyPr wrap="none" rtlCol="0">
            <a:spAutoFit/>
          </a:bodyPr>
          <a:lstStyle/>
          <a:p>
            <a:r>
              <a:rPr lang="en-GB" b="1" dirty="0"/>
              <a:t>700 </a:t>
            </a:r>
            <a:r>
              <a:rPr lang="en-GB" b="1" i="1" dirty="0"/>
              <a:t>mm</a:t>
            </a:r>
          </a:p>
        </p:txBody>
      </p:sp>
      <p:pic>
        <p:nvPicPr>
          <p:cNvPr id="4" name="Picture 3">
            <a:extLst>
              <a:ext uri="{FF2B5EF4-FFF2-40B4-BE49-F238E27FC236}">
                <a16:creationId xmlns:a16="http://schemas.microsoft.com/office/drawing/2014/main" id="{1C4EE9C8-4ABC-4508-BEE6-5C15156CFB84}"/>
              </a:ext>
            </a:extLst>
          </p:cNvPr>
          <p:cNvPicPr>
            <a:picLocks noChangeAspect="1"/>
          </p:cNvPicPr>
          <p:nvPr/>
        </p:nvPicPr>
        <p:blipFill>
          <a:blip r:embed="rId2"/>
          <a:stretch>
            <a:fillRect/>
          </a:stretch>
        </p:blipFill>
        <p:spPr>
          <a:xfrm>
            <a:off x="930831" y="1754528"/>
            <a:ext cx="2249250" cy="904221"/>
          </a:xfrm>
          <a:prstGeom prst="rect">
            <a:avLst/>
          </a:prstGeom>
        </p:spPr>
      </p:pic>
      <p:pic>
        <p:nvPicPr>
          <p:cNvPr id="26" name="Picture 25">
            <a:extLst>
              <a:ext uri="{FF2B5EF4-FFF2-40B4-BE49-F238E27FC236}">
                <a16:creationId xmlns:a16="http://schemas.microsoft.com/office/drawing/2014/main" id="{864A862B-5F50-4F88-AC91-5A3ED9A1BB7D}"/>
              </a:ext>
            </a:extLst>
          </p:cNvPr>
          <p:cNvPicPr>
            <a:picLocks noChangeAspect="1"/>
          </p:cNvPicPr>
          <p:nvPr/>
        </p:nvPicPr>
        <p:blipFill>
          <a:blip r:embed="rId2"/>
          <a:stretch>
            <a:fillRect/>
          </a:stretch>
        </p:blipFill>
        <p:spPr>
          <a:xfrm rot="16200000">
            <a:off x="2042888" y="2896113"/>
            <a:ext cx="1378950" cy="904221"/>
          </a:xfrm>
          <a:prstGeom prst="rect">
            <a:avLst/>
          </a:prstGeom>
        </p:spPr>
      </p:pic>
      <p:pic>
        <p:nvPicPr>
          <p:cNvPr id="21" name="Picture 20">
            <a:extLst>
              <a:ext uri="{FF2B5EF4-FFF2-40B4-BE49-F238E27FC236}">
                <a16:creationId xmlns:a16="http://schemas.microsoft.com/office/drawing/2014/main" id="{743C9F1B-A6AA-4BC9-904D-309EE70010CE}"/>
              </a:ext>
            </a:extLst>
          </p:cNvPr>
          <p:cNvPicPr>
            <a:picLocks noChangeAspect="1"/>
          </p:cNvPicPr>
          <p:nvPr/>
        </p:nvPicPr>
        <p:blipFill>
          <a:blip r:embed="rId2"/>
          <a:stretch>
            <a:fillRect/>
          </a:stretch>
        </p:blipFill>
        <p:spPr>
          <a:xfrm rot="5400000">
            <a:off x="7265621" y="2746452"/>
            <a:ext cx="1508580" cy="904221"/>
          </a:xfrm>
          <a:prstGeom prst="rect">
            <a:avLst/>
          </a:prstGeom>
        </p:spPr>
      </p:pic>
      <p:grpSp>
        <p:nvGrpSpPr>
          <p:cNvPr id="36" name="Group 35">
            <a:extLst>
              <a:ext uri="{FF2B5EF4-FFF2-40B4-BE49-F238E27FC236}">
                <a16:creationId xmlns:a16="http://schemas.microsoft.com/office/drawing/2014/main" id="{D06E0432-1DBF-4C32-BF37-758EAEF9E1B4}"/>
              </a:ext>
            </a:extLst>
          </p:cNvPr>
          <p:cNvGrpSpPr/>
          <p:nvPr/>
        </p:nvGrpSpPr>
        <p:grpSpPr>
          <a:xfrm>
            <a:off x="5995937" y="4468663"/>
            <a:ext cx="3694281" cy="707886"/>
            <a:chOff x="5696999" y="2285304"/>
            <a:chExt cx="3694281" cy="707886"/>
          </a:xfrm>
        </p:grpSpPr>
        <p:sp>
          <p:nvSpPr>
            <p:cNvPr id="37" name="TextBox 36">
              <a:extLst>
                <a:ext uri="{FF2B5EF4-FFF2-40B4-BE49-F238E27FC236}">
                  <a16:creationId xmlns:a16="http://schemas.microsoft.com/office/drawing/2014/main" id="{8EE3FF4A-1AA8-40A8-AB3E-E63D247BD733}"/>
                </a:ext>
              </a:extLst>
            </p:cNvPr>
            <p:cNvSpPr txBox="1"/>
            <p:nvPr/>
          </p:nvSpPr>
          <p:spPr>
            <a:xfrm>
              <a:off x="5696999" y="2285304"/>
              <a:ext cx="3694281" cy="707886"/>
            </a:xfrm>
            <a:prstGeom prst="rect">
              <a:avLst/>
            </a:prstGeom>
            <a:noFill/>
          </p:spPr>
          <p:txBody>
            <a:bodyPr wrap="none" rtlCol="0">
              <a:spAutoFit/>
            </a:bodyPr>
            <a:lstStyle/>
            <a:p>
              <a:r>
                <a:rPr lang="en-GB" sz="2000" b="1" dirty="0"/>
                <a:t>Total Area = 720000 + 560000</a:t>
              </a:r>
            </a:p>
            <a:p>
              <a:r>
                <a:rPr lang="en-GB" sz="2000" b="1" i="1" dirty="0"/>
                <a:t>                  = </a:t>
              </a:r>
              <a:r>
                <a:rPr lang="en-GB" sz="2000" b="1" dirty="0"/>
                <a:t>1280000 </a:t>
              </a:r>
              <a:r>
                <a:rPr lang="en-GB" sz="2000" b="1" i="1" dirty="0"/>
                <a:t>mm</a:t>
              </a:r>
            </a:p>
          </p:txBody>
        </p:sp>
        <p:sp>
          <p:nvSpPr>
            <p:cNvPr id="38" name="TextBox 37">
              <a:extLst>
                <a:ext uri="{FF2B5EF4-FFF2-40B4-BE49-F238E27FC236}">
                  <a16:creationId xmlns:a16="http://schemas.microsoft.com/office/drawing/2014/main" id="{9EAAD726-6282-4643-9B41-A7122F3A4579}"/>
                </a:ext>
              </a:extLst>
            </p:cNvPr>
            <p:cNvSpPr txBox="1"/>
            <p:nvPr/>
          </p:nvSpPr>
          <p:spPr>
            <a:xfrm>
              <a:off x="8619960" y="2562293"/>
              <a:ext cx="226195" cy="276999"/>
            </a:xfrm>
            <a:prstGeom prst="rect">
              <a:avLst/>
            </a:prstGeom>
            <a:noFill/>
          </p:spPr>
          <p:txBody>
            <a:bodyPr wrap="square" rtlCol="0">
              <a:spAutoFit/>
            </a:bodyPr>
            <a:lstStyle/>
            <a:p>
              <a:r>
                <a:rPr lang="en-GB" sz="1200" b="1" dirty="0"/>
                <a:t>2</a:t>
              </a:r>
              <a:endParaRPr lang="en-GB" b="1" dirty="0"/>
            </a:p>
          </p:txBody>
        </p:sp>
      </p:grpSp>
      <p:pic>
        <p:nvPicPr>
          <p:cNvPr id="27" name="Picture 26">
            <a:extLst>
              <a:ext uri="{FF2B5EF4-FFF2-40B4-BE49-F238E27FC236}">
                <a16:creationId xmlns:a16="http://schemas.microsoft.com/office/drawing/2014/main" id="{993AB500-7F1F-41B2-B060-696840D9E4B8}"/>
              </a:ext>
            </a:extLst>
          </p:cNvPr>
          <p:cNvPicPr>
            <a:picLocks noChangeAspect="1"/>
          </p:cNvPicPr>
          <p:nvPr/>
        </p:nvPicPr>
        <p:blipFill>
          <a:blip r:embed="rId2"/>
          <a:stretch>
            <a:fillRect/>
          </a:stretch>
        </p:blipFill>
        <p:spPr>
          <a:xfrm>
            <a:off x="6222772" y="1551260"/>
            <a:ext cx="2249250" cy="904221"/>
          </a:xfrm>
          <a:prstGeom prst="rect">
            <a:avLst/>
          </a:prstGeom>
        </p:spPr>
      </p:pic>
      <p:grpSp>
        <p:nvGrpSpPr>
          <p:cNvPr id="9" name="Group 8">
            <a:extLst>
              <a:ext uri="{FF2B5EF4-FFF2-40B4-BE49-F238E27FC236}">
                <a16:creationId xmlns:a16="http://schemas.microsoft.com/office/drawing/2014/main" id="{5596F7DB-4D8A-4C65-A47E-3819D746BF57}"/>
              </a:ext>
            </a:extLst>
          </p:cNvPr>
          <p:cNvGrpSpPr/>
          <p:nvPr/>
        </p:nvGrpSpPr>
        <p:grpSpPr>
          <a:xfrm>
            <a:off x="7523177" y="2919533"/>
            <a:ext cx="1014149" cy="382406"/>
            <a:chOff x="7523177" y="2919533"/>
            <a:chExt cx="1014149" cy="382406"/>
          </a:xfrm>
        </p:grpSpPr>
        <p:sp>
          <p:nvSpPr>
            <p:cNvPr id="5" name="Rectangle 4">
              <a:extLst>
                <a:ext uri="{FF2B5EF4-FFF2-40B4-BE49-F238E27FC236}">
                  <a16:creationId xmlns:a16="http://schemas.microsoft.com/office/drawing/2014/main" id="{AC8C9AF1-C6A7-41CB-9AB6-43542BCB6FEA}"/>
                </a:ext>
              </a:extLst>
            </p:cNvPr>
            <p:cNvSpPr/>
            <p:nvPr/>
          </p:nvSpPr>
          <p:spPr>
            <a:xfrm>
              <a:off x="7523177" y="3024940"/>
              <a:ext cx="1014149" cy="276999"/>
            </a:xfrm>
            <a:prstGeom prst="rect">
              <a:avLst/>
            </a:prstGeom>
          </p:spPr>
          <p:txBody>
            <a:bodyPr wrap="square">
              <a:spAutoFit/>
            </a:bodyPr>
            <a:lstStyle/>
            <a:p>
              <a:r>
                <a:rPr lang="en-GB" sz="1200" b="1" dirty="0">
                  <a:solidFill>
                    <a:schemeClr val="bg1"/>
                  </a:solidFill>
                </a:rPr>
                <a:t>560000 </a:t>
              </a:r>
              <a:r>
                <a:rPr lang="en-GB" sz="1200" b="1" i="1" dirty="0">
                  <a:solidFill>
                    <a:schemeClr val="bg1"/>
                  </a:solidFill>
                </a:rPr>
                <a:t>mm</a:t>
              </a:r>
              <a:endParaRPr lang="en-GB" sz="1200" b="1" dirty="0">
                <a:solidFill>
                  <a:schemeClr val="bg1"/>
                </a:solidFill>
              </a:endParaRPr>
            </a:p>
          </p:txBody>
        </p:sp>
        <p:sp>
          <p:nvSpPr>
            <p:cNvPr id="6" name="TextBox 5">
              <a:extLst>
                <a:ext uri="{FF2B5EF4-FFF2-40B4-BE49-F238E27FC236}">
                  <a16:creationId xmlns:a16="http://schemas.microsoft.com/office/drawing/2014/main" id="{8DEAFEB2-B82D-49A9-A338-D5CF9810CA6C}"/>
                </a:ext>
              </a:extLst>
            </p:cNvPr>
            <p:cNvSpPr txBox="1"/>
            <p:nvPr/>
          </p:nvSpPr>
          <p:spPr>
            <a:xfrm>
              <a:off x="8336310" y="2919533"/>
              <a:ext cx="67933" cy="261610"/>
            </a:xfrm>
            <a:prstGeom prst="rect">
              <a:avLst/>
            </a:prstGeom>
            <a:noFill/>
          </p:spPr>
          <p:txBody>
            <a:bodyPr wrap="square" rtlCol="0">
              <a:spAutoFit/>
            </a:bodyPr>
            <a:lstStyle/>
            <a:p>
              <a:r>
                <a:rPr lang="en-GB" sz="1050" b="1" dirty="0">
                  <a:solidFill>
                    <a:schemeClr val="bg1"/>
                  </a:solidFill>
                </a:rPr>
                <a:t>2</a:t>
              </a:r>
            </a:p>
          </p:txBody>
        </p:sp>
      </p:grpSp>
      <p:grpSp>
        <p:nvGrpSpPr>
          <p:cNvPr id="8" name="Group 7">
            <a:extLst>
              <a:ext uri="{FF2B5EF4-FFF2-40B4-BE49-F238E27FC236}">
                <a16:creationId xmlns:a16="http://schemas.microsoft.com/office/drawing/2014/main" id="{0E5F3D33-9603-4A30-8EB6-C9B788C0E45D}"/>
              </a:ext>
            </a:extLst>
          </p:cNvPr>
          <p:cNvGrpSpPr/>
          <p:nvPr/>
        </p:nvGrpSpPr>
        <p:grpSpPr>
          <a:xfrm>
            <a:off x="6576547" y="1783099"/>
            <a:ext cx="1390124" cy="403268"/>
            <a:chOff x="6576547" y="1783099"/>
            <a:chExt cx="1390124" cy="403268"/>
          </a:xfrm>
        </p:grpSpPr>
        <p:sp>
          <p:nvSpPr>
            <p:cNvPr id="7" name="Rectangle 6">
              <a:extLst>
                <a:ext uri="{FF2B5EF4-FFF2-40B4-BE49-F238E27FC236}">
                  <a16:creationId xmlns:a16="http://schemas.microsoft.com/office/drawing/2014/main" id="{1149F2D8-E488-41E2-9A69-941297D33427}"/>
                </a:ext>
              </a:extLst>
            </p:cNvPr>
            <p:cNvSpPr/>
            <p:nvPr/>
          </p:nvSpPr>
          <p:spPr>
            <a:xfrm>
              <a:off x="6576547" y="1817035"/>
              <a:ext cx="1390124" cy="369332"/>
            </a:xfrm>
            <a:prstGeom prst="rect">
              <a:avLst/>
            </a:prstGeom>
          </p:spPr>
          <p:txBody>
            <a:bodyPr wrap="none">
              <a:spAutoFit/>
            </a:bodyPr>
            <a:lstStyle/>
            <a:p>
              <a:r>
                <a:rPr lang="en-GB" b="1" dirty="0">
                  <a:solidFill>
                    <a:schemeClr val="bg1"/>
                  </a:solidFill>
                </a:rPr>
                <a:t>720000 </a:t>
              </a:r>
              <a:r>
                <a:rPr lang="en-GB" b="1" i="1" dirty="0">
                  <a:solidFill>
                    <a:schemeClr val="bg1"/>
                  </a:solidFill>
                </a:rPr>
                <a:t>mm</a:t>
              </a:r>
              <a:endParaRPr lang="en-GB" b="1" dirty="0">
                <a:solidFill>
                  <a:schemeClr val="bg1"/>
                </a:solidFill>
              </a:endParaRPr>
            </a:p>
          </p:txBody>
        </p:sp>
        <p:sp>
          <p:nvSpPr>
            <p:cNvPr id="28" name="TextBox 27">
              <a:extLst>
                <a:ext uri="{FF2B5EF4-FFF2-40B4-BE49-F238E27FC236}">
                  <a16:creationId xmlns:a16="http://schemas.microsoft.com/office/drawing/2014/main" id="{A5D4C77D-3D5F-4F99-A9FA-057BB1BA1E6B}"/>
                </a:ext>
              </a:extLst>
            </p:cNvPr>
            <p:cNvSpPr txBox="1"/>
            <p:nvPr/>
          </p:nvSpPr>
          <p:spPr>
            <a:xfrm>
              <a:off x="7829287" y="1783099"/>
              <a:ext cx="67933" cy="261610"/>
            </a:xfrm>
            <a:prstGeom prst="rect">
              <a:avLst/>
            </a:prstGeom>
            <a:noFill/>
          </p:spPr>
          <p:txBody>
            <a:bodyPr wrap="square" rtlCol="0">
              <a:spAutoFit/>
            </a:bodyPr>
            <a:lstStyle/>
            <a:p>
              <a:r>
                <a:rPr lang="en-GB" sz="1050" b="1" dirty="0">
                  <a:solidFill>
                    <a:schemeClr val="bg1"/>
                  </a:solidFill>
                </a:rPr>
                <a:t>2</a:t>
              </a:r>
            </a:p>
          </p:txBody>
        </p:sp>
      </p:grpSp>
    </p:spTree>
    <p:extLst>
      <p:ext uri="{BB962C8B-B14F-4D97-AF65-F5344CB8AC3E}">
        <p14:creationId xmlns:p14="http://schemas.microsoft.com/office/powerpoint/2010/main" val="193071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7" ma:contentTypeDescription="Create a new document." ma:contentTypeScope="" ma:versionID="a825447a2d9cd70cbe55b6a7d22927c4">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d864231ea0351d9eecdda5610cc6fa1c"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e0fbfc8-d2d2-43ac-9b24-764d703acc22" xsi:nil="true"/>
    <lcf76f155ced4ddcb4097134ff3c332f xmlns="97258b34-66f0-4568-a392-d7d79f36b64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125ABA0-FE9E-4D4E-A02E-0CC2EAE8AA2C}"/>
</file>

<file path=customXml/itemProps2.xml><?xml version="1.0" encoding="utf-8"?>
<ds:datastoreItem xmlns:ds="http://schemas.openxmlformats.org/officeDocument/2006/customXml" ds:itemID="{E027AE65-5FEE-41B1-B377-4B6925791673}">
  <ds:schemaRefs>
    <ds:schemaRef ds:uri="http://schemas.microsoft.com/sharepoint/v3/contenttype/forms"/>
  </ds:schemaRefs>
</ds:datastoreItem>
</file>

<file path=customXml/itemProps3.xml><?xml version="1.0" encoding="utf-8"?>
<ds:datastoreItem xmlns:ds="http://schemas.openxmlformats.org/officeDocument/2006/customXml" ds:itemID="{880E16CE-8B97-442F-A3C4-6846C043471C}"/>
</file>

<file path=docProps/app.xml><?xml version="1.0" encoding="utf-8"?>
<Properties xmlns="http://schemas.openxmlformats.org/officeDocument/2006/extended-properties" xmlns:vt="http://schemas.openxmlformats.org/officeDocument/2006/docPropsVTypes">
  <Template/>
  <TotalTime>0</TotalTime>
  <Words>1888</Words>
  <Application>Microsoft Office PowerPoint</Application>
  <PresentationFormat>Widescreen</PresentationFormat>
  <Paragraphs>419</Paragraphs>
  <Slides>48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Cambria Math</vt:lpstr>
      <vt:lpstr>Gill Sans MT</vt:lpstr>
      <vt:lpstr>MathJax_Math</vt:lpstr>
      <vt:lpstr>Nunito Sans</vt:lpstr>
      <vt:lpstr>Roboto</vt:lpstr>
      <vt:lpstr>Gallery</vt:lpstr>
      <vt:lpstr>Granite house preston</vt:lpstr>
      <vt:lpstr>History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sizes do granite pieces come 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Granite house preston</dc:title>
  <dc:creator>Susan Bennett</dc:creator>
  <cp:lastModifiedBy>Emma Woan</cp:lastModifiedBy>
  <cp:revision>89</cp:revision>
  <cp:lastPrinted>2023-03-31T14:25:17Z</cp:lastPrinted>
  <dcterms:created xsi:type="dcterms:W3CDTF">2023-03-28T14:58:42Z</dcterms:created>
  <dcterms:modified xsi:type="dcterms:W3CDTF">2023-07-25T15:41:42Z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0x010100865B933B4C739048A9D163D92BBE4F26</vt:lpwstr>
  </property>
</Properties>
</file>