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65" r:id="rId2"/>
    <p:sldMasterId id="2147483648" r:id="rId3"/>
  </p:sldMasterIdLst>
  <p:notesMasterIdLst>
    <p:notesMasterId r:id="rId19"/>
  </p:notesMasterIdLst>
  <p:sldIdLst>
    <p:sldId id="257" r:id="rId4"/>
    <p:sldId id="258" r:id="rId5"/>
    <p:sldId id="287" r:id="rId6"/>
    <p:sldId id="288" r:id="rId7"/>
    <p:sldId id="291" r:id="rId8"/>
    <p:sldId id="275" r:id="rId9"/>
    <p:sldId id="276" r:id="rId10"/>
    <p:sldId id="289" r:id="rId11"/>
    <p:sldId id="278" r:id="rId12"/>
    <p:sldId id="280" r:id="rId13"/>
    <p:sldId id="259" r:id="rId14"/>
    <p:sldId id="282" r:id="rId15"/>
    <p:sldId id="290" r:id="rId16"/>
    <p:sldId id="274" r:id="rId17"/>
    <p:sldId id="28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8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D82278-192E-4FEA-8FB6-A3F9C277CF76}" v="7" dt="2024-10-08T11:21:20.625"/>
    <p1510:client id="{95DDDF10-0579-4317-AA27-4792C1808426}" v="325" dt="2024-10-08T13:29:24.4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a Milner" userId="5fa1d03e-fc4f-4a15-a296-8379de97fd0a" providerId="ADAL" clId="{26D82278-192E-4FEA-8FB6-A3F9C277CF76}"/>
    <pc:docChg chg="undo custSel modSld">
      <pc:chgData name="Tina Milner" userId="5fa1d03e-fc4f-4a15-a296-8379de97fd0a" providerId="ADAL" clId="{26D82278-192E-4FEA-8FB6-A3F9C277CF76}" dt="2024-10-08T11:27:46.672" v="475" actId="1076"/>
      <pc:docMkLst>
        <pc:docMk/>
      </pc:docMkLst>
      <pc:sldChg chg="modSp mod">
        <pc:chgData name="Tina Milner" userId="5fa1d03e-fc4f-4a15-a296-8379de97fd0a" providerId="ADAL" clId="{26D82278-192E-4FEA-8FB6-A3F9C277CF76}" dt="2024-10-08T11:14:39.249" v="185" actId="20577"/>
        <pc:sldMkLst>
          <pc:docMk/>
          <pc:sldMk cId="60237407" sldId="274"/>
        </pc:sldMkLst>
        <pc:graphicFrameChg chg="mod modGraphic">
          <ac:chgData name="Tina Milner" userId="5fa1d03e-fc4f-4a15-a296-8379de97fd0a" providerId="ADAL" clId="{26D82278-192E-4FEA-8FB6-A3F9C277CF76}" dt="2024-10-08T11:14:39.249" v="185" actId="20577"/>
          <ac:graphicFrameMkLst>
            <pc:docMk/>
            <pc:sldMk cId="60237407" sldId="274"/>
            <ac:graphicFrameMk id="11" creationId="{C25F7B2B-B034-9890-5322-445CC5705600}"/>
          </ac:graphicFrameMkLst>
        </pc:graphicFrameChg>
      </pc:sldChg>
      <pc:sldChg chg="modNotesTx">
        <pc:chgData name="Tina Milner" userId="5fa1d03e-fc4f-4a15-a296-8379de97fd0a" providerId="ADAL" clId="{26D82278-192E-4FEA-8FB6-A3F9C277CF76}" dt="2024-10-08T11:15:37.765" v="186" actId="6549"/>
        <pc:sldMkLst>
          <pc:docMk/>
          <pc:sldMk cId="4100825678" sldId="283"/>
        </pc:sldMkLst>
      </pc:sldChg>
      <pc:sldChg chg="addSp delSp modSp mod">
        <pc:chgData name="Tina Milner" userId="5fa1d03e-fc4f-4a15-a296-8379de97fd0a" providerId="ADAL" clId="{26D82278-192E-4FEA-8FB6-A3F9C277CF76}" dt="2024-10-08T11:27:46.672" v="475" actId="1076"/>
        <pc:sldMkLst>
          <pc:docMk/>
          <pc:sldMk cId="3925670935" sldId="289"/>
        </pc:sldMkLst>
        <pc:spChg chg="add del mod">
          <ac:chgData name="Tina Milner" userId="5fa1d03e-fc4f-4a15-a296-8379de97fd0a" providerId="ADAL" clId="{26D82278-192E-4FEA-8FB6-A3F9C277CF76}" dt="2024-10-08T11:20:59.017" v="194"/>
          <ac:spMkLst>
            <pc:docMk/>
            <pc:sldMk cId="3925670935" sldId="289"/>
            <ac:spMk id="2" creationId="{41108E72-36C5-A237-5A6F-62951FF17072}"/>
          </ac:spMkLst>
        </pc:spChg>
        <pc:spChg chg="add mod">
          <ac:chgData name="Tina Milner" userId="5fa1d03e-fc4f-4a15-a296-8379de97fd0a" providerId="ADAL" clId="{26D82278-192E-4FEA-8FB6-A3F9C277CF76}" dt="2024-10-08T11:27:46.672" v="475" actId="1076"/>
          <ac:spMkLst>
            <pc:docMk/>
            <pc:sldMk cId="3925670935" sldId="289"/>
            <ac:spMk id="5" creationId="{0398A419-EF08-BE10-F0F6-B67736B3DE60}"/>
          </ac:spMkLst>
        </pc:spChg>
        <pc:spChg chg="del mod">
          <ac:chgData name="Tina Milner" userId="5fa1d03e-fc4f-4a15-a296-8379de97fd0a" providerId="ADAL" clId="{26D82278-192E-4FEA-8FB6-A3F9C277CF76}" dt="2024-10-08T11:20:59.013" v="192" actId="478"/>
          <ac:spMkLst>
            <pc:docMk/>
            <pc:sldMk cId="3925670935" sldId="289"/>
            <ac:spMk id="29" creationId="{77CDD6BC-E827-8A05-626D-55583F3BFAAC}"/>
          </ac:spMkLst>
        </pc:spChg>
        <pc:picChg chg="add mod">
          <ac:chgData name="Tina Milner" userId="5fa1d03e-fc4f-4a15-a296-8379de97fd0a" providerId="ADAL" clId="{26D82278-192E-4FEA-8FB6-A3F9C277CF76}" dt="2024-10-08T11:21:02.015" v="195" actId="1076"/>
          <ac:picMkLst>
            <pc:docMk/>
            <pc:sldMk cId="3925670935" sldId="289"/>
            <ac:picMk id="3" creationId="{3DFB3DBF-4B4F-14A0-11FC-83FE2E8387D5}"/>
          </ac:picMkLst>
        </pc:picChg>
      </pc:sldChg>
    </pc:docChg>
  </pc:docChgLst>
  <pc:docChgLst>
    <pc:chgData name="John Hooper" userId="bc32c457-85f0-4d9c-acd2-260e60b74ae6" providerId="ADAL" clId="{95DDDF10-0579-4317-AA27-4792C1808426}"/>
    <pc:docChg chg="custSel addSld delSld modSld">
      <pc:chgData name="John Hooper" userId="bc32c457-85f0-4d9c-acd2-260e60b74ae6" providerId="ADAL" clId="{95DDDF10-0579-4317-AA27-4792C1808426}" dt="2024-10-08T13:29:24.499" v="775" actId="20577"/>
      <pc:docMkLst>
        <pc:docMk/>
      </pc:docMkLst>
      <pc:sldChg chg="modNotesTx">
        <pc:chgData name="John Hooper" userId="bc32c457-85f0-4d9c-acd2-260e60b74ae6" providerId="ADAL" clId="{95DDDF10-0579-4317-AA27-4792C1808426}" dt="2024-10-04T09:05:17.518" v="389" actId="20577"/>
        <pc:sldMkLst>
          <pc:docMk/>
          <pc:sldMk cId="2241997108" sldId="259"/>
        </pc:sldMkLst>
      </pc:sldChg>
      <pc:sldChg chg="del">
        <pc:chgData name="John Hooper" userId="bc32c457-85f0-4d9c-acd2-260e60b74ae6" providerId="ADAL" clId="{95DDDF10-0579-4317-AA27-4792C1808426}" dt="2024-10-04T08:37:18.693" v="36" actId="47"/>
        <pc:sldMkLst>
          <pc:docMk/>
          <pc:sldMk cId="2170209040" sldId="260"/>
        </pc:sldMkLst>
      </pc:sldChg>
      <pc:sldChg chg="del">
        <pc:chgData name="John Hooper" userId="bc32c457-85f0-4d9c-acd2-260e60b74ae6" providerId="ADAL" clId="{95DDDF10-0579-4317-AA27-4792C1808426}" dt="2024-10-04T08:37:20.144" v="37" actId="47"/>
        <pc:sldMkLst>
          <pc:docMk/>
          <pc:sldMk cId="3640170266" sldId="261"/>
        </pc:sldMkLst>
      </pc:sldChg>
      <pc:sldChg chg="del">
        <pc:chgData name="John Hooper" userId="bc32c457-85f0-4d9c-acd2-260e60b74ae6" providerId="ADAL" clId="{95DDDF10-0579-4317-AA27-4792C1808426}" dt="2024-10-04T08:37:22.692" v="38" actId="47"/>
        <pc:sldMkLst>
          <pc:docMk/>
          <pc:sldMk cId="545611364" sldId="263"/>
        </pc:sldMkLst>
      </pc:sldChg>
      <pc:sldChg chg="del">
        <pc:chgData name="John Hooper" userId="bc32c457-85f0-4d9c-acd2-260e60b74ae6" providerId="ADAL" clId="{95DDDF10-0579-4317-AA27-4792C1808426}" dt="2024-10-04T08:37:23.966" v="39" actId="47"/>
        <pc:sldMkLst>
          <pc:docMk/>
          <pc:sldMk cId="449526915" sldId="271"/>
        </pc:sldMkLst>
      </pc:sldChg>
      <pc:sldChg chg="delSp mod">
        <pc:chgData name="John Hooper" userId="bc32c457-85f0-4d9c-acd2-260e60b74ae6" providerId="ADAL" clId="{95DDDF10-0579-4317-AA27-4792C1808426}" dt="2024-10-04T09:31:48.495" v="450" actId="478"/>
        <pc:sldMkLst>
          <pc:docMk/>
          <pc:sldMk cId="1411919188" sldId="280"/>
        </pc:sldMkLst>
        <pc:spChg chg="del">
          <ac:chgData name="John Hooper" userId="bc32c457-85f0-4d9c-acd2-260e60b74ae6" providerId="ADAL" clId="{95DDDF10-0579-4317-AA27-4792C1808426}" dt="2024-10-04T09:31:48.495" v="450" actId="478"/>
          <ac:spMkLst>
            <pc:docMk/>
            <pc:sldMk cId="1411919188" sldId="280"/>
            <ac:spMk id="18" creationId="{9065A0E3-D379-03B1-2B5B-92F9FC4A03D7}"/>
          </ac:spMkLst>
        </pc:spChg>
      </pc:sldChg>
      <pc:sldChg chg="del">
        <pc:chgData name="John Hooper" userId="bc32c457-85f0-4d9c-acd2-260e60b74ae6" providerId="ADAL" clId="{95DDDF10-0579-4317-AA27-4792C1808426}" dt="2024-10-04T08:47:26.684" v="153" actId="47"/>
        <pc:sldMkLst>
          <pc:docMk/>
          <pc:sldMk cId="1804991822" sldId="281"/>
        </pc:sldMkLst>
      </pc:sldChg>
      <pc:sldChg chg="new del modNotesTx">
        <pc:chgData name="John Hooper" userId="bc32c457-85f0-4d9c-acd2-260e60b74ae6" providerId="ADAL" clId="{95DDDF10-0579-4317-AA27-4792C1808426}" dt="2024-10-04T08:43:21.369" v="90" actId="47"/>
        <pc:sldMkLst>
          <pc:docMk/>
          <pc:sldMk cId="3679753898" sldId="284"/>
        </pc:sldMkLst>
      </pc:sldChg>
      <pc:sldChg chg="new del modNotesTx">
        <pc:chgData name="John Hooper" userId="bc32c457-85f0-4d9c-acd2-260e60b74ae6" providerId="ADAL" clId="{95DDDF10-0579-4317-AA27-4792C1808426}" dt="2024-10-04T08:45:05.658" v="144" actId="47"/>
        <pc:sldMkLst>
          <pc:docMk/>
          <pc:sldMk cId="1963568235" sldId="285"/>
        </pc:sldMkLst>
      </pc:sldChg>
      <pc:sldChg chg="new del modNotesTx">
        <pc:chgData name="John Hooper" userId="bc32c457-85f0-4d9c-acd2-260e60b74ae6" providerId="ADAL" clId="{95DDDF10-0579-4317-AA27-4792C1808426}" dt="2024-10-04T08:45:54.135" v="152" actId="47"/>
        <pc:sldMkLst>
          <pc:docMk/>
          <pc:sldMk cId="1915290555" sldId="286"/>
        </pc:sldMkLst>
      </pc:sldChg>
      <pc:sldChg chg="addSp delSp modSp add mod modNotesTx">
        <pc:chgData name="John Hooper" userId="bc32c457-85f0-4d9c-acd2-260e60b74ae6" providerId="ADAL" clId="{95DDDF10-0579-4317-AA27-4792C1808426}" dt="2024-10-04T08:59:20.534" v="266" actId="1076"/>
        <pc:sldMkLst>
          <pc:docMk/>
          <pc:sldMk cId="105132370" sldId="287"/>
        </pc:sldMkLst>
        <pc:spChg chg="del mod">
          <ac:chgData name="John Hooper" userId="bc32c457-85f0-4d9c-acd2-260e60b74ae6" providerId="ADAL" clId="{95DDDF10-0579-4317-AA27-4792C1808426}" dt="2024-10-04T08:43:42.974" v="108" actId="478"/>
          <ac:spMkLst>
            <pc:docMk/>
            <pc:sldMk cId="105132370" sldId="287"/>
            <ac:spMk id="2" creationId="{B1B90A2F-6DAF-88A7-4248-69D991F45912}"/>
          </ac:spMkLst>
        </pc:spChg>
        <pc:spChg chg="del mod">
          <ac:chgData name="John Hooper" userId="bc32c457-85f0-4d9c-acd2-260e60b74ae6" providerId="ADAL" clId="{95DDDF10-0579-4317-AA27-4792C1808426}" dt="2024-10-04T08:43:45.790" v="109" actId="478"/>
          <ac:spMkLst>
            <pc:docMk/>
            <pc:sldMk cId="105132370" sldId="287"/>
            <ac:spMk id="3" creationId="{853E69A9-C7F6-DEF1-556A-F8B12319279A}"/>
          </ac:spMkLst>
        </pc:spChg>
        <pc:spChg chg="add mod">
          <ac:chgData name="John Hooper" userId="bc32c457-85f0-4d9c-acd2-260e60b74ae6" providerId="ADAL" clId="{95DDDF10-0579-4317-AA27-4792C1808426}" dt="2024-10-04T08:59:20.534" v="266" actId="1076"/>
          <ac:spMkLst>
            <pc:docMk/>
            <pc:sldMk cId="105132370" sldId="287"/>
            <ac:spMk id="12" creationId="{8877051B-2F31-01C5-2F91-4190BE9908A6}"/>
          </ac:spMkLst>
        </pc:spChg>
        <pc:spChg chg="add del mod">
          <ac:chgData name="John Hooper" userId="bc32c457-85f0-4d9c-acd2-260e60b74ae6" providerId="ADAL" clId="{95DDDF10-0579-4317-AA27-4792C1808426}" dt="2024-10-04T08:57:14.526" v="194"/>
          <ac:spMkLst>
            <pc:docMk/>
            <pc:sldMk cId="105132370" sldId="287"/>
            <ac:spMk id="13" creationId="{8A18601C-F507-89E7-F6E1-68D12637B2A9}"/>
          </ac:spMkLst>
        </pc:spChg>
        <pc:spChg chg="add mod">
          <ac:chgData name="John Hooper" userId="bc32c457-85f0-4d9c-acd2-260e60b74ae6" providerId="ADAL" clId="{95DDDF10-0579-4317-AA27-4792C1808426}" dt="2024-10-04T08:59:01.493" v="262" actId="1076"/>
          <ac:spMkLst>
            <pc:docMk/>
            <pc:sldMk cId="105132370" sldId="287"/>
            <ac:spMk id="14" creationId="{4AD26967-F616-8C1D-8CF5-FB015A2D9017}"/>
          </ac:spMkLst>
        </pc:spChg>
        <pc:spChg chg="add mod">
          <ac:chgData name="John Hooper" userId="bc32c457-85f0-4d9c-acd2-260e60b74ae6" providerId="ADAL" clId="{95DDDF10-0579-4317-AA27-4792C1808426}" dt="2024-10-04T08:59:14.870" v="265" actId="1076"/>
          <ac:spMkLst>
            <pc:docMk/>
            <pc:sldMk cId="105132370" sldId="287"/>
            <ac:spMk id="15" creationId="{A0B726E3-08B7-8A23-D452-F78201088E12}"/>
          </ac:spMkLst>
        </pc:spChg>
        <pc:spChg chg="mod">
          <ac:chgData name="John Hooper" userId="bc32c457-85f0-4d9c-acd2-260e60b74ae6" providerId="ADAL" clId="{95DDDF10-0579-4317-AA27-4792C1808426}" dt="2024-10-04T08:43:31.966" v="103" actId="20577"/>
          <ac:spMkLst>
            <pc:docMk/>
            <pc:sldMk cId="105132370" sldId="287"/>
            <ac:spMk id="29" creationId="{77CDD6BC-E827-8A05-626D-55583F3BFAAC}"/>
          </ac:spMkLst>
        </pc:spChg>
        <pc:picChg chg="del">
          <ac:chgData name="John Hooper" userId="bc32c457-85f0-4d9c-acd2-260e60b74ae6" providerId="ADAL" clId="{95DDDF10-0579-4317-AA27-4792C1808426}" dt="2024-10-04T08:43:34.999" v="104" actId="478"/>
          <ac:picMkLst>
            <pc:docMk/>
            <pc:sldMk cId="105132370" sldId="287"/>
            <ac:picMk id="6" creationId="{DAEC4BA9-442B-DF67-F1B0-92F6512D3C44}"/>
          </ac:picMkLst>
        </pc:picChg>
        <pc:picChg chg="add mod">
          <ac:chgData name="John Hooper" userId="bc32c457-85f0-4d9c-acd2-260e60b74ae6" providerId="ADAL" clId="{95DDDF10-0579-4317-AA27-4792C1808426}" dt="2024-10-04T08:58:34.710" v="257" actId="1076"/>
          <ac:picMkLst>
            <pc:docMk/>
            <pc:sldMk cId="105132370" sldId="287"/>
            <ac:picMk id="7" creationId="{C487A59E-EF96-01C4-02A4-00FA15D514C8}"/>
          </ac:picMkLst>
        </pc:picChg>
        <pc:picChg chg="add mod">
          <ac:chgData name="John Hooper" userId="bc32c457-85f0-4d9c-acd2-260e60b74ae6" providerId="ADAL" clId="{95DDDF10-0579-4317-AA27-4792C1808426}" dt="2024-10-04T08:58:44.589" v="259" actId="1076"/>
          <ac:picMkLst>
            <pc:docMk/>
            <pc:sldMk cId="105132370" sldId="287"/>
            <ac:picMk id="9" creationId="{7C54BE41-C63D-1999-0D54-4E7519F684CF}"/>
          </ac:picMkLst>
        </pc:picChg>
        <pc:picChg chg="add mod">
          <ac:chgData name="John Hooper" userId="bc32c457-85f0-4d9c-acd2-260e60b74ae6" providerId="ADAL" clId="{95DDDF10-0579-4317-AA27-4792C1808426}" dt="2024-10-04T08:58:53.814" v="261" actId="14100"/>
          <ac:picMkLst>
            <pc:docMk/>
            <pc:sldMk cId="105132370" sldId="287"/>
            <ac:picMk id="11" creationId="{96F09995-8138-627D-D427-7A2727EDA8B2}"/>
          </ac:picMkLst>
        </pc:picChg>
      </pc:sldChg>
      <pc:sldChg chg="addSp modSp mod modNotesTx">
        <pc:chgData name="John Hooper" userId="bc32c457-85f0-4d9c-acd2-260e60b74ae6" providerId="ADAL" clId="{95DDDF10-0579-4317-AA27-4792C1808426}" dt="2024-10-08T13:29:00.239" v="730" actId="20577"/>
        <pc:sldMkLst>
          <pc:docMk/>
          <pc:sldMk cId="1587554141" sldId="288"/>
        </pc:sldMkLst>
        <pc:spChg chg="add mod">
          <ac:chgData name="John Hooper" userId="bc32c457-85f0-4d9c-acd2-260e60b74ae6" providerId="ADAL" clId="{95DDDF10-0579-4317-AA27-4792C1808426}" dt="2024-10-08T13:29:00.239" v="730" actId="20577"/>
          <ac:spMkLst>
            <pc:docMk/>
            <pc:sldMk cId="1587554141" sldId="288"/>
            <ac:spMk id="12" creationId="{A5B83CD8-D1E4-3920-E0CC-485491669ABC}"/>
          </ac:spMkLst>
        </pc:spChg>
        <pc:spChg chg="add mod">
          <ac:chgData name="John Hooper" userId="bc32c457-85f0-4d9c-acd2-260e60b74ae6" providerId="ADAL" clId="{95DDDF10-0579-4317-AA27-4792C1808426}" dt="2024-10-08T13:28:53.880" v="721" actId="20577"/>
          <ac:spMkLst>
            <pc:docMk/>
            <pc:sldMk cId="1587554141" sldId="288"/>
            <ac:spMk id="14" creationId="{D52810FD-F6A0-707F-8E2F-F5E2A2822F36}"/>
          </ac:spMkLst>
        </pc:spChg>
        <pc:spChg chg="add mod">
          <ac:chgData name="John Hooper" userId="bc32c457-85f0-4d9c-acd2-260e60b74ae6" providerId="ADAL" clId="{95DDDF10-0579-4317-AA27-4792C1808426}" dt="2024-10-08T13:28:43.813" v="703" actId="20577"/>
          <ac:spMkLst>
            <pc:docMk/>
            <pc:sldMk cId="1587554141" sldId="288"/>
            <ac:spMk id="16" creationId="{F4F48BE0-55FC-A681-4656-D0ED0C646D0A}"/>
          </ac:spMkLst>
        </pc:spChg>
        <pc:spChg chg="add mod">
          <ac:chgData name="John Hooper" userId="bc32c457-85f0-4d9c-acd2-260e60b74ae6" providerId="ADAL" clId="{95DDDF10-0579-4317-AA27-4792C1808426}" dt="2024-10-08T13:28:47.815" v="712" actId="20577"/>
          <ac:spMkLst>
            <pc:docMk/>
            <pc:sldMk cId="1587554141" sldId="288"/>
            <ac:spMk id="18" creationId="{D5F909E6-72FA-7198-99E5-4ED2B5F5CFE9}"/>
          </ac:spMkLst>
        </pc:spChg>
        <pc:picChg chg="add mod">
          <ac:chgData name="John Hooper" userId="bc32c457-85f0-4d9c-acd2-260e60b74ae6" providerId="ADAL" clId="{95DDDF10-0579-4317-AA27-4792C1808426}" dt="2024-10-04T09:00:13.238" v="268" actId="1076"/>
          <ac:picMkLst>
            <pc:docMk/>
            <pc:sldMk cId="1587554141" sldId="288"/>
            <ac:picMk id="3" creationId="{AE427423-7B40-F8B7-9D72-E983D90D9995}"/>
          </ac:picMkLst>
        </pc:picChg>
        <pc:picChg chg="add mod">
          <ac:chgData name="John Hooper" userId="bc32c457-85f0-4d9c-acd2-260e60b74ae6" providerId="ADAL" clId="{95DDDF10-0579-4317-AA27-4792C1808426}" dt="2024-10-04T09:00:22.919" v="270" actId="1076"/>
          <ac:picMkLst>
            <pc:docMk/>
            <pc:sldMk cId="1587554141" sldId="288"/>
            <ac:picMk id="6" creationId="{7C60978B-3AC9-E21D-8161-47D5BD8DC882}"/>
          </ac:picMkLst>
        </pc:picChg>
        <pc:picChg chg="add mod">
          <ac:chgData name="John Hooper" userId="bc32c457-85f0-4d9c-acd2-260e60b74ae6" providerId="ADAL" clId="{95DDDF10-0579-4317-AA27-4792C1808426}" dt="2024-10-04T09:00:33.541" v="273" actId="14100"/>
          <ac:picMkLst>
            <pc:docMk/>
            <pc:sldMk cId="1587554141" sldId="288"/>
            <ac:picMk id="8" creationId="{CC837399-2451-0159-39F5-86B1573D1569}"/>
          </ac:picMkLst>
        </pc:picChg>
        <pc:picChg chg="add mod">
          <ac:chgData name="John Hooper" userId="bc32c457-85f0-4d9c-acd2-260e60b74ae6" providerId="ADAL" clId="{95DDDF10-0579-4317-AA27-4792C1808426}" dt="2024-10-04T09:00:53.533" v="277" actId="14100"/>
          <ac:picMkLst>
            <pc:docMk/>
            <pc:sldMk cId="1587554141" sldId="288"/>
            <ac:picMk id="10" creationId="{A1464EB3-D4B7-C8CD-0E41-EC0B03ADBD82}"/>
          </ac:picMkLst>
        </pc:picChg>
      </pc:sldChg>
      <pc:sldChg chg="modSp add mod modNotesTx">
        <pc:chgData name="John Hooper" userId="bc32c457-85f0-4d9c-acd2-260e60b74ae6" providerId="ADAL" clId="{95DDDF10-0579-4317-AA27-4792C1808426}" dt="2024-10-04T09:04:51.303" v="351" actId="20577"/>
        <pc:sldMkLst>
          <pc:docMk/>
          <pc:sldMk cId="3925670935" sldId="289"/>
        </pc:sldMkLst>
        <pc:spChg chg="mod">
          <ac:chgData name="John Hooper" userId="bc32c457-85f0-4d9c-acd2-260e60b74ae6" providerId="ADAL" clId="{95DDDF10-0579-4317-AA27-4792C1808426}" dt="2024-10-04T08:45:02.998" v="143" actId="20577"/>
          <ac:spMkLst>
            <pc:docMk/>
            <pc:sldMk cId="3925670935" sldId="289"/>
            <ac:spMk id="29" creationId="{77CDD6BC-E827-8A05-626D-55583F3BFAAC}"/>
          </ac:spMkLst>
        </pc:spChg>
      </pc:sldChg>
      <pc:sldChg chg="addSp modSp add mod modNotesTx">
        <pc:chgData name="John Hooper" userId="bc32c457-85f0-4d9c-acd2-260e60b74ae6" providerId="ADAL" clId="{95DDDF10-0579-4317-AA27-4792C1808426}" dt="2024-10-04T09:11:16.294" v="449" actId="1076"/>
        <pc:sldMkLst>
          <pc:docMk/>
          <pc:sldMk cId="4252767151" sldId="290"/>
        </pc:sldMkLst>
        <pc:spChg chg="add mod">
          <ac:chgData name="John Hooper" userId="bc32c457-85f0-4d9c-acd2-260e60b74ae6" providerId="ADAL" clId="{95DDDF10-0579-4317-AA27-4792C1808426}" dt="2024-10-04T08:45:43.391" v="149" actId="1076"/>
          <ac:spMkLst>
            <pc:docMk/>
            <pc:sldMk cId="4252767151" sldId="290"/>
            <ac:spMk id="3" creationId="{0BB9DFB2-A8AC-808D-D970-A018DA8B1678}"/>
          </ac:spMkLst>
        </pc:spChg>
        <pc:spChg chg="add mod">
          <ac:chgData name="John Hooper" userId="bc32c457-85f0-4d9c-acd2-260e60b74ae6" providerId="ADAL" clId="{95DDDF10-0579-4317-AA27-4792C1808426}" dt="2024-10-04T09:11:16.294" v="449" actId="1076"/>
          <ac:spMkLst>
            <pc:docMk/>
            <pc:sldMk cId="4252767151" sldId="290"/>
            <ac:spMk id="25" creationId="{F7461BFA-3933-A794-4846-B6C4DD690D4B}"/>
          </ac:spMkLst>
        </pc:spChg>
        <pc:spChg chg="mod">
          <ac:chgData name="John Hooper" userId="bc32c457-85f0-4d9c-acd2-260e60b74ae6" providerId="ADAL" clId="{95DDDF10-0579-4317-AA27-4792C1808426}" dt="2024-10-04T08:45:34.219" v="147" actId="6549"/>
          <ac:spMkLst>
            <pc:docMk/>
            <pc:sldMk cId="4252767151" sldId="290"/>
            <ac:spMk id="29" creationId="{77CDD6BC-E827-8A05-626D-55583F3BFAAC}"/>
          </ac:spMkLst>
        </pc:spChg>
        <pc:picChg chg="add mod">
          <ac:chgData name="John Hooper" userId="bc32c457-85f0-4d9c-acd2-260e60b74ae6" providerId="ADAL" clId="{95DDDF10-0579-4317-AA27-4792C1808426}" dt="2024-10-04T09:09:57.582" v="437" actId="1076"/>
          <ac:picMkLst>
            <pc:docMk/>
            <pc:sldMk cId="4252767151" sldId="290"/>
            <ac:picMk id="6" creationId="{2A07ABAD-1D43-B963-798E-85B581D7DB5D}"/>
          </ac:picMkLst>
        </pc:picChg>
        <pc:picChg chg="add mod">
          <ac:chgData name="John Hooper" userId="bc32c457-85f0-4d9c-acd2-260e60b74ae6" providerId="ADAL" clId="{95DDDF10-0579-4317-AA27-4792C1808426}" dt="2024-10-04T09:09:51.413" v="436" actId="1076"/>
          <ac:picMkLst>
            <pc:docMk/>
            <pc:sldMk cId="4252767151" sldId="290"/>
            <ac:picMk id="8" creationId="{89F28C48-BEFE-0B29-6743-B2F011AF5D19}"/>
          </ac:picMkLst>
        </pc:picChg>
        <pc:picChg chg="add mod">
          <ac:chgData name="John Hooper" userId="bc32c457-85f0-4d9c-acd2-260e60b74ae6" providerId="ADAL" clId="{95DDDF10-0579-4317-AA27-4792C1808426}" dt="2024-10-04T09:09:43.631" v="433" actId="1076"/>
          <ac:picMkLst>
            <pc:docMk/>
            <pc:sldMk cId="4252767151" sldId="290"/>
            <ac:picMk id="10" creationId="{DF5D414A-228C-7398-6739-8A4DB02097FB}"/>
          </ac:picMkLst>
        </pc:picChg>
        <pc:picChg chg="add mod">
          <ac:chgData name="John Hooper" userId="bc32c457-85f0-4d9c-acd2-260e60b74ae6" providerId="ADAL" clId="{95DDDF10-0579-4317-AA27-4792C1808426}" dt="2024-10-04T09:08:14.077" v="413" actId="14100"/>
          <ac:picMkLst>
            <pc:docMk/>
            <pc:sldMk cId="4252767151" sldId="290"/>
            <ac:picMk id="12" creationId="{27F1A0F5-73C6-65F5-7AED-C05520E099CC}"/>
          </ac:picMkLst>
        </pc:picChg>
        <pc:picChg chg="add mod">
          <ac:chgData name="John Hooper" userId="bc32c457-85f0-4d9c-acd2-260e60b74ae6" providerId="ADAL" clId="{95DDDF10-0579-4317-AA27-4792C1808426}" dt="2024-10-04T09:09:41.852" v="432" actId="1076"/>
          <ac:picMkLst>
            <pc:docMk/>
            <pc:sldMk cId="4252767151" sldId="290"/>
            <ac:picMk id="14" creationId="{644D8F2D-1941-BE14-E341-EB35F047959B}"/>
          </ac:picMkLst>
        </pc:picChg>
        <pc:picChg chg="add mod">
          <ac:chgData name="John Hooper" userId="bc32c457-85f0-4d9c-acd2-260e60b74ae6" providerId="ADAL" clId="{95DDDF10-0579-4317-AA27-4792C1808426}" dt="2024-10-04T09:10:03.765" v="438" actId="1076"/>
          <ac:picMkLst>
            <pc:docMk/>
            <pc:sldMk cId="4252767151" sldId="290"/>
            <ac:picMk id="16" creationId="{2DD3862C-2D42-8E42-F725-A6645886171F}"/>
          </ac:picMkLst>
        </pc:picChg>
        <pc:picChg chg="add mod">
          <ac:chgData name="John Hooper" userId="bc32c457-85f0-4d9c-acd2-260e60b74ae6" providerId="ADAL" clId="{95DDDF10-0579-4317-AA27-4792C1808426}" dt="2024-10-04T09:09:29.805" v="428" actId="14100"/>
          <ac:picMkLst>
            <pc:docMk/>
            <pc:sldMk cId="4252767151" sldId="290"/>
            <ac:picMk id="18" creationId="{15FE9FE9-EB97-000C-9174-425D04C18714}"/>
          </ac:picMkLst>
        </pc:picChg>
        <pc:picChg chg="add mod">
          <ac:chgData name="John Hooper" userId="bc32c457-85f0-4d9c-acd2-260e60b74ae6" providerId="ADAL" clId="{95DDDF10-0579-4317-AA27-4792C1808426}" dt="2024-10-04T09:10:16.317" v="442" actId="1076"/>
          <ac:picMkLst>
            <pc:docMk/>
            <pc:sldMk cId="4252767151" sldId="290"/>
            <ac:picMk id="20" creationId="{36CAC38D-CFF9-E1EE-9550-E6ACD2C289B5}"/>
          </ac:picMkLst>
        </pc:picChg>
        <pc:picChg chg="add mod">
          <ac:chgData name="John Hooper" userId="bc32c457-85f0-4d9c-acd2-260e60b74ae6" providerId="ADAL" clId="{95DDDF10-0579-4317-AA27-4792C1808426}" dt="2024-10-04T09:10:14.493" v="441" actId="1076"/>
          <ac:picMkLst>
            <pc:docMk/>
            <pc:sldMk cId="4252767151" sldId="290"/>
            <ac:picMk id="23" creationId="{B025937C-175C-46E4-C5D1-2C9EE5CD1019}"/>
          </ac:picMkLst>
        </pc:picChg>
      </pc:sldChg>
      <pc:sldChg chg="addSp modSp mod">
        <pc:chgData name="John Hooper" userId="bc32c457-85f0-4d9c-acd2-260e60b74ae6" providerId="ADAL" clId="{95DDDF10-0579-4317-AA27-4792C1808426}" dt="2024-10-08T13:29:24.499" v="775" actId="20577"/>
        <pc:sldMkLst>
          <pc:docMk/>
          <pc:sldMk cId="3531259182" sldId="291"/>
        </pc:sldMkLst>
        <pc:spChg chg="add mod">
          <ac:chgData name="John Hooper" userId="bc32c457-85f0-4d9c-acd2-260e60b74ae6" providerId="ADAL" clId="{95DDDF10-0579-4317-AA27-4792C1808426}" dt="2024-10-08T13:29:16.347" v="757" actId="20577"/>
          <ac:spMkLst>
            <pc:docMk/>
            <pc:sldMk cId="3531259182" sldId="291"/>
            <ac:spMk id="12" creationId="{C781791D-F4C8-CC73-5231-4756F4EFBA0D}"/>
          </ac:spMkLst>
        </pc:spChg>
        <pc:spChg chg="add mod">
          <ac:chgData name="John Hooper" userId="bc32c457-85f0-4d9c-acd2-260e60b74ae6" providerId="ADAL" clId="{95DDDF10-0579-4317-AA27-4792C1808426}" dt="2024-10-08T13:29:20.094" v="766" actId="20577"/>
          <ac:spMkLst>
            <pc:docMk/>
            <pc:sldMk cId="3531259182" sldId="291"/>
            <ac:spMk id="14" creationId="{BD2F0E3F-6CCF-F6EC-C6D4-69820824F45E}"/>
          </ac:spMkLst>
        </pc:spChg>
        <pc:spChg chg="add mod">
          <ac:chgData name="John Hooper" userId="bc32c457-85f0-4d9c-acd2-260e60b74ae6" providerId="ADAL" clId="{95DDDF10-0579-4317-AA27-4792C1808426}" dt="2024-10-08T13:29:11.206" v="748" actId="20577"/>
          <ac:spMkLst>
            <pc:docMk/>
            <pc:sldMk cId="3531259182" sldId="291"/>
            <ac:spMk id="16" creationId="{244A0E5D-74E5-E9E9-0F57-810EA025B643}"/>
          </ac:spMkLst>
        </pc:spChg>
        <pc:spChg chg="add mod">
          <ac:chgData name="John Hooper" userId="bc32c457-85f0-4d9c-acd2-260e60b74ae6" providerId="ADAL" clId="{95DDDF10-0579-4317-AA27-4792C1808426}" dt="2024-10-08T13:29:06.885" v="739" actId="20577"/>
          <ac:spMkLst>
            <pc:docMk/>
            <pc:sldMk cId="3531259182" sldId="291"/>
            <ac:spMk id="18" creationId="{372044A6-4826-B1EB-2258-5098288631C4}"/>
          </ac:spMkLst>
        </pc:spChg>
        <pc:spChg chg="add mod">
          <ac:chgData name="John Hooper" userId="bc32c457-85f0-4d9c-acd2-260e60b74ae6" providerId="ADAL" clId="{95DDDF10-0579-4317-AA27-4792C1808426}" dt="2024-10-08T13:29:24.499" v="775" actId="20577"/>
          <ac:spMkLst>
            <pc:docMk/>
            <pc:sldMk cId="3531259182" sldId="291"/>
            <ac:spMk id="20" creationId="{8EDC0A21-39FD-85A0-3CDC-A3687EA93E9E}"/>
          </ac:spMkLst>
        </pc:spChg>
        <pc:picChg chg="add mod">
          <ac:chgData name="John Hooper" userId="bc32c457-85f0-4d9c-acd2-260e60b74ae6" providerId="ADAL" clId="{95DDDF10-0579-4317-AA27-4792C1808426}" dt="2024-10-04T09:02:52.580" v="302" actId="14100"/>
          <ac:picMkLst>
            <pc:docMk/>
            <pc:sldMk cId="3531259182" sldId="291"/>
            <ac:picMk id="3" creationId="{236EB9C0-7194-9564-69E9-5E5A4DE5CD60}"/>
          </ac:picMkLst>
        </pc:picChg>
        <pc:picChg chg="add mod">
          <ac:chgData name="John Hooper" userId="bc32c457-85f0-4d9c-acd2-260e60b74ae6" providerId="ADAL" clId="{95DDDF10-0579-4317-AA27-4792C1808426}" dt="2024-10-08T13:27:57.957" v="658" actId="1076"/>
          <ac:picMkLst>
            <pc:docMk/>
            <pc:sldMk cId="3531259182" sldId="291"/>
            <ac:picMk id="6" creationId="{D0B76D94-00E1-ED83-861F-500D57C7A03D}"/>
          </ac:picMkLst>
        </pc:picChg>
        <pc:picChg chg="add mod">
          <ac:chgData name="John Hooper" userId="bc32c457-85f0-4d9c-acd2-260e60b74ae6" providerId="ADAL" clId="{95DDDF10-0579-4317-AA27-4792C1808426}" dt="2024-10-04T09:02:36.325" v="297" actId="14100"/>
          <ac:picMkLst>
            <pc:docMk/>
            <pc:sldMk cId="3531259182" sldId="291"/>
            <ac:picMk id="8" creationId="{D93EA7BD-DD10-8938-9816-9F70DA315AAA}"/>
          </ac:picMkLst>
        </pc:picChg>
        <pc:picChg chg="add mod">
          <ac:chgData name="John Hooper" userId="bc32c457-85f0-4d9c-acd2-260e60b74ae6" providerId="ADAL" clId="{95DDDF10-0579-4317-AA27-4792C1808426}" dt="2024-10-08T13:28:05.711" v="660" actId="1076"/>
          <ac:picMkLst>
            <pc:docMk/>
            <pc:sldMk cId="3531259182" sldId="291"/>
            <ac:picMk id="10" creationId="{95ECA64C-1E21-5560-1B96-92F95C57391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E9C496-8502-432C-AB91-CBB79D86CDDD}" type="datetimeFigureOut">
              <a:rPr lang="en-GB" smtClean="0"/>
              <a:t>08/10/2024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9814AC-5261-42B9-ABFC-C46783A9C7DB}" type="slidenum">
              <a:rPr lang="en-GB" smtClean="0"/>
              <a:t>‹#›</a:t>
            </a:fld>
            <a:endParaRPr lang="en-GB"/>
          </a:p>
        </p:txBody>
      </p:sp>
    </p:spTree>
    <p:extLst>
      <p:ext uri="{BB962C8B-B14F-4D97-AF65-F5344CB8AC3E}">
        <p14:creationId xmlns:p14="http://schemas.microsoft.com/office/powerpoint/2010/main" val="1647545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lancashireskillshub.co.uk/lancashire-skills-pledg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1123054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Potential to link in with your SENDCOs</a:t>
            </a:r>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101084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195013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CL Training – other providers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Info from CEC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6825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lnSpc>
                <a:spcPct val="107000"/>
              </a:lnSpc>
              <a:spcAft>
                <a:spcPts val="800"/>
              </a:spcAft>
            </a:pPr>
            <a:endParaRPr lang="en-GB"/>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1050698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lnSpc>
                <a:spcPct val="107000"/>
              </a:lnSpc>
              <a:spcAft>
                <a:spcPts val="800"/>
              </a:spcAft>
            </a:pPr>
            <a:endParaRPr lang="en-GB"/>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784007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Meet the Team</a:t>
            </a:r>
          </a:p>
          <a:p>
            <a:r>
              <a:rPr lang="en-US">
                <a:ea typeface="Calibri"/>
                <a:cs typeface="Calibri"/>
              </a:rPr>
              <a:t>Kay, Danny and Chris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1064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Meet the Team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459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Meet the Team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5749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3249210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sz="1200" b="0" i="0">
                <a:solidFill>
                  <a:srgbClr val="000000"/>
                </a:solidFill>
                <a:effectLst/>
                <a:latin typeface="Lato" panose="020F0502020204030203" pitchFamily="34" charset="0"/>
              </a:rPr>
              <a:t>Lancashire’s Enterprise Advisers are individuals who represent our wide and diverse economy and range from Chief Executives, senior leaders, managers, business owners and consultants from both private and public sector who collectively share a passion to ensure all our young people are provided with and have the opportunity to be the best they can be.</a:t>
            </a:r>
          </a:p>
          <a:p>
            <a:endParaRPr lang="en-GB" sz="1200" b="0" i="0">
              <a:solidFill>
                <a:srgbClr val="000000"/>
              </a:solidFill>
              <a:effectLst/>
              <a:latin typeface="Lato" panose="020F0502020204030203" pitchFamily="34" charset="0"/>
            </a:endParaRPr>
          </a:p>
          <a:p>
            <a:pPr algn="l"/>
            <a:r>
              <a:rPr lang="en-GB" sz="1200" b="0" i="0">
                <a:solidFill>
                  <a:schemeClr val="bg1"/>
                </a:solidFill>
                <a:effectLst/>
                <a:latin typeface="+mj-lt"/>
              </a:rPr>
              <a:t>An Enterprise Adviser uses their own network and contacts to support a school’s career activities, or some even chose to be directly involved in supporting career activities.</a:t>
            </a:r>
          </a:p>
          <a:p>
            <a:pPr algn="l"/>
            <a:endParaRPr lang="en-GB" sz="1200" b="0" i="0">
              <a:solidFill>
                <a:schemeClr val="bg1"/>
              </a:solidFill>
              <a:effectLst/>
              <a:latin typeface="+mj-lt"/>
            </a:endParaRPr>
          </a:p>
          <a:p>
            <a:pPr algn="l"/>
            <a:r>
              <a:rPr lang="en-GB" sz="1200" b="0" i="0">
                <a:solidFill>
                  <a:schemeClr val="bg1"/>
                </a:solidFill>
                <a:effectLst/>
                <a:latin typeface="+mj-lt"/>
              </a:rPr>
              <a:t>Our Enterprise Advisers are fully supported by our team. This includes a full induction, regular Enterprise Adviser networking meetings and an opportunity to represent the network at regional and national level to help influence and shape Government strategy.</a:t>
            </a:r>
          </a:p>
          <a:p>
            <a:pPr algn="l"/>
            <a:endParaRPr lang="en-GB" sz="1200" b="0" i="0">
              <a:solidFill>
                <a:schemeClr val="bg1"/>
              </a:solidFill>
              <a:effectLst/>
              <a:latin typeface="+mj-lt"/>
            </a:endParaRPr>
          </a:p>
          <a:p>
            <a:pPr algn="l"/>
            <a:r>
              <a:rPr lang="en-GB" sz="1200" b="0" i="0">
                <a:solidFill>
                  <a:schemeClr val="bg1"/>
                </a:solidFill>
                <a:effectLst/>
              </a:rPr>
              <a:t>In Lancashire we also have the </a:t>
            </a:r>
            <a:r>
              <a:rPr lang="en-GB" sz="1200" b="1" i="0">
                <a:solidFill>
                  <a:schemeClr val="bg1"/>
                </a:solidFill>
                <a:effectLst/>
                <a:hlinkClick r:id="rId3">
                  <a:extLst>
                    <a:ext uri="{A12FA001-AC4F-418D-AE19-62706E023703}">
                      <ahyp:hlinkClr xmlns:ahyp="http://schemas.microsoft.com/office/drawing/2018/hyperlinkcolor" val="tx"/>
                    </a:ext>
                  </a:extLst>
                </a:hlinkClick>
              </a:rPr>
              <a:t>SKILLS PLEDGE </a:t>
            </a:r>
            <a:r>
              <a:rPr lang="en-GB" sz="1200" b="0" i="0">
                <a:solidFill>
                  <a:schemeClr val="bg1"/>
                </a:solidFill>
                <a:effectLst/>
              </a:rPr>
              <a:t>which provides one place to find out more about employer facing skills and training initiatives. Pledging gives a business recognition for the things it does to upskill, recruit and inspire the people of Lancashire.</a:t>
            </a:r>
            <a:endParaRPr lang="en-GB" sz="1200" b="0" i="0">
              <a:solidFill>
                <a:schemeClr val="bg1"/>
              </a:solidFill>
              <a:effectLst/>
              <a:latin typeface="+mj-lt"/>
            </a:endParaRPr>
          </a:p>
          <a:p>
            <a:endParaRPr lang="en-GB" sz="1200" b="0" i="0">
              <a:solidFill>
                <a:srgbClr val="000000"/>
              </a:solidFill>
              <a:effectLst/>
              <a:latin typeface="Lato" panose="020F0502020204030203" pitchFamily="34" charset="0"/>
            </a:endParaRPr>
          </a:p>
          <a:p>
            <a:r>
              <a:rPr lang="en-GB" sz="1200" b="0" i="0">
                <a:solidFill>
                  <a:srgbClr val="000000"/>
                </a:solidFill>
                <a:effectLst/>
                <a:latin typeface="Lato" panose="020F0502020204030203" pitchFamily="34" charset="0"/>
              </a:rPr>
              <a:t>We won’t match an EA with you until you’re fully set up and ready to go! </a:t>
            </a:r>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1704148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Intro to Compass+ and FSQ</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Info on any training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6426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ea typeface="Calibri"/>
                <a:cs typeface="Calibri"/>
              </a:rPr>
              <a:t>Quick overview of each of the links</a:t>
            </a:r>
          </a:p>
          <a:p>
            <a:r>
              <a:rPr lang="en-US">
                <a:ea typeface="Calibri"/>
                <a:cs typeface="Calibri"/>
              </a:rPr>
              <a:t>Lancashire Careers Hub – meet the team / access careers resources / find out about how employers can support / Work Ready Lancashire.</a:t>
            </a:r>
          </a:p>
          <a:p>
            <a:r>
              <a:rPr lang="en-US">
                <a:ea typeface="Calibri"/>
                <a:cs typeface="Calibri"/>
              </a:rPr>
              <a:t>CEC Resources Directory – an A-Z list of hundreds of careers resources, with a SEND specific section</a:t>
            </a:r>
          </a:p>
          <a:p>
            <a:r>
              <a:rPr lang="en-US">
                <a:ea typeface="Calibri"/>
                <a:cs typeface="Calibri"/>
              </a:rPr>
              <a:t>They have several resources around parental engagement, including 'Talking Futures' and '</a:t>
            </a:r>
            <a:r>
              <a:rPr lang="en-US" err="1">
                <a:ea typeface="Calibri"/>
                <a:cs typeface="Calibri"/>
              </a:rPr>
              <a:t>Careermag</a:t>
            </a:r>
            <a:r>
              <a:rPr lang="en-US">
                <a:ea typeface="Calibri"/>
                <a:cs typeface="Calibri"/>
              </a:rPr>
              <a:t> for parents' - </a:t>
            </a:r>
            <a:r>
              <a:rPr lang="en-US"/>
              <a:t>a termly publication with information for parents offering support and information on careers and qualifications.</a:t>
            </a:r>
          </a:p>
          <a:p>
            <a:r>
              <a:rPr lang="en-US">
                <a:ea typeface="Calibri"/>
                <a:cs typeface="Calibri"/>
              </a:rPr>
              <a:t>Lancashire LMI (Start) – providing information on LMI / exploring pathways / industries </a:t>
            </a:r>
          </a:p>
          <a:p>
            <a:r>
              <a:rPr lang="en-US">
                <a:ea typeface="Calibri"/>
                <a:cs typeface="Calibri"/>
              </a:rPr>
              <a:t>Portal resources, which we'll explain in more detail in a moment (information from 22/23 but great videos to use</a:t>
            </a:r>
          </a:p>
          <a:p>
            <a:r>
              <a:rPr lang="en-US">
                <a:ea typeface="Calibri"/>
                <a:cs typeface="Calibri"/>
              </a:rPr>
              <a:t>Sorted – the Lancashire Work Based Learning Guide – filter by college or study program and see what is available in Lancashire. </a:t>
            </a:r>
          </a:p>
          <a:p>
            <a:r>
              <a:rPr lang="en-US">
                <a:ea typeface="Calibri"/>
                <a:cs typeface="Calibri"/>
              </a:rPr>
              <a:t>Moving on Transitions Booklet and Vocational Profiling toolkit</a:t>
            </a:r>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2425876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3812596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2DF08-2690-360C-86F3-3DDC122960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49E5FE6-46C9-7785-0445-A2E18200F8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759BF4-B731-D61F-9E9E-38137826F938}"/>
              </a:ext>
            </a:extLst>
          </p:cNvPr>
          <p:cNvSpPr>
            <a:spLocks noGrp="1"/>
          </p:cNvSpPr>
          <p:nvPr>
            <p:ph type="dt" sz="half" idx="10"/>
          </p:nvPr>
        </p:nvSpPr>
        <p:spPr/>
        <p:txBody>
          <a:bodyPr/>
          <a:lstStyle/>
          <a:p>
            <a:fld id="{EAAD444A-01EC-4497-B9A7-8C7EDD5050E5}" type="datetimeFigureOut">
              <a:rPr lang="en-GB" smtClean="0"/>
              <a:t>08/10/2024</a:t>
            </a:fld>
            <a:endParaRPr lang="en-GB"/>
          </a:p>
        </p:txBody>
      </p:sp>
      <p:sp>
        <p:nvSpPr>
          <p:cNvPr id="5" name="Footer Placeholder 4">
            <a:extLst>
              <a:ext uri="{FF2B5EF4-FFF2-40B4-BE49-F238E27FC236}">
                <a16:creationId xmlns:a16="http://schemas.microsoft.com/office/drawing/2014/main" id="{53732504-C1E0-70CF-872E-69AD8370E2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B478FF-B9FA-C358-2286-1F77C1C97AA9}"/>
              </a:ext>
            </a:extLst>
          </p:cNvPr>
          <p:cNvSpPr>
            <a:spLocks noGrp="1"/>
          </p:cNvSpPr>
          <p:nvPr>
            <p:ph type="sldNum" sz="quarter" idx="12"/>
          </p:nvPr>
        </p:nvSpPr>
        <p:spPr/>
        <p:txBody>
          <a:bodyPr/>
          <a:lstStyle/>
          <a:p>
            <a:fld id="{F38F1B50-12B2-4D00-A122-6282BD02A835}" type="slidenum">
              <a:rPr lang="en-GB" smtClean="0"/>
              <a:t>‹#›</a:t>
            </a:fld>
            <a:endParaRPr lang="en-GB"/>
          </a:p>
        </p:txBody>
      </p:sp>
    </p:spTree>
    <p:extLst>
      <p:ext uri="{BB962C8B-B14F-4D97-AF65-F5344CB8AC3E}">
        <p14:creationId xmlns:p14="http://schemas.microsoft.com/office/powerpoint/2010/main" val="2461297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36091C-800A-9DB8-9BB5-5A7DA172A257}"/>
              </a:ext>
            </a:extLst>
          </p:cNvPr>
          <p:cNvSpPr>
            <a:spLocks noGrp="1"/>
          </p:cNvSpPr>
          <p:nvPr>
            <p:ph type="dt" sz="half" idx="10"/>
          </p:nvPr>
        </p:nvSpPr>
        <p:spPr/>
        <p:txBody>
          <a:bodyPr/>
          <a:lstStyle/>
          <a:p>
            <a:fld id="{8CB28A91-B641-4669-89E4-8A5D50B0440B}" type="datetimeFigureOut">
              <a:rPr lang="en-GB" smtClean="0"/>
              <a:t>08/10/2024</a:t>
            </a:fld>
            <a:endParaRPr lang="en-GB"/>
          </a:p>
        </p:txBody>
      </p:sp>
      <p:sp>
        <p:nvSpPr>
          <p:cNvPr id="3" name="Footer Placeholder 2">
            <a:extLst>
              <a:ext uri="{FF2B5EF4-FFF2-40B4-BE49-F238E27FC236}">
                <a16:creationId xmlns:a16="http://schemas.microsoft.com/office/drawing/2014/main" id="{4BB4F22A-A885-E5B2-0DB7-B4A6EC823EB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310F335-422B-7541-B6EB-B28065E8EA26}"/>
              </a:ext>
            </a:extLst>
          </p:cNvPr>
          <p:cNvSpPr>
            <a:spLocks noGrp="1"/>
          </p:cNvSpPr>
          <p:nvPr>
            <p:ph type="sldNum" sz="quarter" idx="12"/>
          </p:nvPr>
        </p:nvSpPr>
        <p:spPr/>
        <p:txBody>
          <a:bodyPr/>
          <a:lstStyle/>
          <a:p>
            <a:fld id="{D2DE0EE8-5FEE-45BA-8E0E-2535BC0D0D81}" type="slidenum">
              <a:rPr lang="en-GB" smtClean="0"/>
              <a:t>‹#›</a:t>
            </a:fld>
            <a:endParaRPr lang="en-GB"/>
          </a:p>
        </p:txBody>
      </p:sp>
    </p:spTree>
    <p:extLst>
      <p:ext uri="{BB962C8B-B14F-4D97-AF65-F5344CB8AC3E}">
        <p14:creationId xmlns:p14="http://schemas.microsoft.com/office/powerpoint/2010/main" val="106409164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10/8/2024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4"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FAF51C-02BB-F0F8-7095-4D0B8A160BEF}"/>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B53689-C6FE-6F67-68A4-A377F3E3AEE4}"/>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77EB1A-86FA-6424-FDD5-C1E21390D5C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AD444A-01EC-4497-B9A7-8C7EDD5050E5}" type="datetimeFigureOut">
              <a:rPr lang="en-GB" smtClean="0"/>
              <a:t>08/10/2024</a:t>
            </a:fld>
            <a:endParaRPr lang="en-GB"/>
          </a:p>
        </p:txBody>
      </p:sp>
      <p:sp>
        <p:nvSpPr>
          <p:cNvPr id="5" name="Footer Placeholder 4">
            <a:extLst>
              <a:ext uri="{FF2B5EF4-FFF2-40B4-BE49-F238E27FC236}">
                <a16:creationId xmlns:a16="http://schemas.microsoft.com/office/drawing/2014/main" id="{E10EE6BB-248C-7E33-A7E9-4F75CD1ABC80}"/>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C60608F-9013-9F28-E600-4E1DCB44C555}"/>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8F1B50-12B2-4D00-A122-6282BD02A835}" type="slidenum">
              <a:rPr lang="en-GB" smtClean="0"/>
              <a:t>‹#›</a:t>
            </a:fld>
            <a:endParaRPr lang="en-GB"/>
          </a:p>
        </p:txBody>
      </p:sp>
    </p:spTree>
    <p:extLst>
      <p:ext uri="{BB962C8B-B14F-4D97-AF65-F5344CB8AC3E}">
        <p14:creationId xmlns:p14="http://schemas.microsoft.com/office/powerpoint/2010/main" val="3365598944"/>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FABD94-1406-716D-46E6-1929A9404D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93ACA0-D9FB-335A-974F-A31D515A9D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C73537-ADFF-109E-F823-BB8A05193F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B28A91-B641-4669-89E4-8A5D50B0440B}" type="datetimeFigureOut">
              <a:rPr lang="en-GB" smtClean="0"/>
              <a:t>08/10/2024</a:t>
            </a:fld>
            <a:endParaRPr lang="en-GB"/>
          </a:p>
        </p:txBody>
      </p:sp>
      <p:sp>
        <p:nvSpPr>
          <p:cNvPr id="5" name="Footer Placeholder 4">
            <a:extLst>
              <a:ext uri="{FF2B5EF4-FFF2-40B4-BE49-F238E27FC236}">
                <a16:creationId xmlns:a16="http://schemas.microsoft.com/office/drawing/2014/main" id="{F759F88E-F0DB-CF8A-96AF-49948306B2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3B88D9F-F58C-D904-E56D-E4FEE624B9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E0EE8-5FEE-45BA-8E0E-2535BC0D0D81}" type="slidenum">
              <a:rPr lang="en-GB" smtClean="0"/>
              <a:t>‹#›</a:t>
            </a:fld>
            <a:endParaRPr lang="en-GB"/>
          </a:p>
        </p:txBody>
      </p:sp>
    </p:spTree>
    <p:extLst>
      <p:ext uri="{BB962C8B-B14F-4D97-AF65-F5344CB8AC3E}">
        <p14:creationId xmlns:p14="http://schemas.microsoft.com/office/powerpoint/2010/main" val="469567240"/>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lancashire.startprofile.com/page/home-pag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mailto:Kimberley.helm@inspira.org.uk" TargetMode="External"/><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4.jpeg"/><Relationship Id="rId4" Type="http://schemas.openxmlformats.org/officeDocument/2006/relationships/hyperlink" Target="mailto:Trudi.Wilkinson@inspira.org.u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hyperlink" Target="https://eur03.safelinks.protection.outlook.com/?url=https%3A%2F%2Fwww.careersandenterprise.co.uk%2Fcareers-leaders%2Fcareers-leader-training%2F&amp;data=05%7C02%7CKimberley.Helm%40inspira.org.uk%7C1830042269b544ca0e7108dcc1edfe14%7Cb6e2610e17e9421eb1b3c999f015e03c%7C0%7C0%7C638598475187604874%7CUnknown%7CTWFpbGZsb3d8eyJWIjoiMC4wLjAwMDAiLCJQIjoiV2luMzIiLCJBTiI6Ik1haWwiLCJXVCI6Mn0%3D%7C0%7C%7C%7C&amp;sdata=efA02N0REFEKz5umnB91tcbJFo8MNpFZwviMRIm5W4M%3D&amp;reserved=0" TargetMode="External"/><Relationship Id="rId4" Type="http://schemas.openxmlformats.org/officeDocument/2006/relationships/hyperlink" Target="https://eur03.safelinks.protection.outlook.com/?url=https%3A%2F%2Fclt.careersandenterprise.co.uk%2Flogin&amp;data=05%7C02%7CKimberley.Helm%40inspira.org.uk%7C1830042269b544ca0e7108dcc1edfe14%7Cb6e2610e17e9421eb1b3c999f015e03c%7C0%7C0%7C638598475187617990%7CUnknown%7CTWFpbGZsb3d8eyJWIjoiMC4wLjAwMDAiLCJQIjoiV2luMzIiLCJBTiI6Ik1haWwiLCJXVCI6Mn0%3D%7C0%7C%7C%7C&amp;sdata=ILqf8YWBDcEcUsX7jpjo7zUuDy0XzKh8EpY%2FnSl1Uf8%3D&amp;reserved=0"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3.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forms.office.com/e/g8f67UcupL" TargetMode="External"/><Relationship Id="rId4" Type="http://schemas.openxmlformats.org/officeDocument/2006/relationships/hyperlink" Target="https://forms.office.com/Pages/ResponsePage.aspx?id=DmHitukXHkKxs8mZ8BXgPD7QoV9P_BVKopaDed6X_QpUN1VLMEo0Q0I0RjU0NU83NDM4RkVQUUQwOC4u"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png"/><Relationship Id="rId7" Type="http://schemas.openxmlformats.org/officeDocument/2006/relationships/hyperlink" Target="https://www.inspira.org.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lancashireskillshub.co.uk/" TargetMode="External"/><Relationship Id="rId5" Type="http://schemas.openxmlformats.org/officeDocument/2006/relationships/hyperlink" Target="https://www.careersandenterprise.co.uk/" TargetMode="External"/><Relationship Id="rId4" Type="http://schemas.openxmlformats.org/officeDocument/2006/relationships/hyperlink" Target="https://lancashirecareershub.co.uk/?jet-smart-filters=epro-posts%2Fjet-smart-filters&amp;_tax_query_education_sector=13&amp;_tax_query_gatsby_benchmarks=18" TargetMode="Externa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1.png"/><Relationship Id="rId7"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png"/><Relationship Id="rId7"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hyperlink" Target="https://www.lancashireskillshub.co.uk/lancashire-skills-pledge/"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hyperlink" Target="https://www.lancashireskillshub.co.uk/our-people/evidence-base/" TargetMode="External"/><Relationship Id="rId13" Type="http://schemas.openxmlformats.org/officeDocument/2006/relationships/hyperlink" Target="https://inspira365-my.sharepoint.com/personal/kimberley_helm_inspira_org_uk/Documents/Documents/School%20Folders/1.%20Supporting%20Documents/SEND%20AP%20Resources/LCHUB%20Vocational%20Profile.pdf" TargetMode="External"/><Relationship Id="rId18" Type="http://schemas.openxmlformats.org/officeDocument/2006/relationships/image" Target="../media/image3.png"/><Relationship Id="rId3" Type="http://schemas.openxmlformats.org/officeDocument/2006/relationships/hyperlink" Target="https://lancashirecareershub.co.uk/careers-resources/" TargetMode="External"/><Relationship Id="rId7" Type="http://schemas.openxmlformats.org/officeDocument/2006/relationships/hyperlink" Target="https://pathways.startprofile.com/page/home-page" TargetMode="External"/><Relationship Id="rId12" Type="http://schemas.openxmlformats.org/officeDocument/2006/relationships/image" Target="../media/image20.wmf"/><Relationship Id="rId17" Type="http://schemas.openxmlformats.org/officeDocument/2006/relationships/image" Target="../media/image22.png"/><Relationship Id="rId2" Type="http://schemas.openxmlformats.org/officeDocument/2006/relationships/notesSlide" Target="../notesSlides/notesSlide8.xml"/><Relationship Id="rId16" Type="http://schemas.openxmlformats.org/officeDocument/2006/relationships/hyperlink" Target="https://cecdigitalhub.community.tc/" TargetMode="External"/><Relationship Id="rId1" Type="http://schemas.openxmlformats.org/officeDocument/2006/relationships/slideLayout" Target="../slideLayouts/slideLayout1.xml"/><Relationship Id="rId6" Type="http://schemas.openxmlformats.org/officeDocument/2006/relationships/hyperlink" Target="https://lancashire.startprofile.com/page/lancashire-area-overviews" TargetMode="External"/><Relationship Id="rId11" Type="http://schemas.openxmlformats.org/officeDocument/2006/relationships/oleObject" Target="../embeddings/oleObject1.bin"/><Relationship Id="rId5" Type="http://schemas.openxmlformats.org/officeDocument/2006/relationships/hyperlink" Target="https://resources.careersandenterprise.co.uk/search-results?q=parental+engagement&amp;op=%EF%80%82&amp;filter=21" TargetMode="External"/><Relationship Id="rId15" Type="http://schemas.openxmlformats.org/officeDocument/2006/relationships/image" Target="../media/image21.emf"/><Relationship Id="rId10" Type="http://schemas.openxmlformats.org/officeDocument/2006/relationships/hyperlink" Target="https://inspira365-my.sharepoint.com/personal/kimberley_helm_inspira_org_uk/Documents/Documents/School%20Folders/1.%20Supporting%20Documents/SEND%20AP%20Resources/Moving%20On%20-%20AP%20&amp;%20SEND%20Transition%20Booklet%20(July%202022).pdf" TargetMode="External"/><Relationship Id="rId4" Type="http://schemas.openxmlformats.org/officeDocument/2006/relationships/hyperlink" Target="https://resources.careersandenterprise.co.uk/" TargetMode="External"/><Relationship Id="rId9" Type="http://schemas.openxmlformats.org/officeDocument/2006/relationships/hyperlink" Target="https://www.lancsforum.co.uk/sorted/" TargetMode="External"/><Relationship Id="rId1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B3D071C1-C7E7-8B88-BBC9-0D986CE6C8B2}"/>
              </a:ext>
            </a:extLst>
          </p:cNvPr>
          <p:cNvSpPr/>
          <p:nvPr/>
        </p:nvSpPr>
        <p:spPr>
          <a:xfrm>
            <a:off x="8026400" y="330200"/>
            <a:ext cx="3708400" cy="35560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pic>
        <p:nvPicPr>
          <p:cNvPr id="21" name="Picture 20" descr="A picture containing logo, text, circle, trademark&#10;&#10;Description automatically generated">
            <a:extLst>
              <a:ext uri="{FF2B5EF4-FFF2-40B4-BE49-F238E27FC236}">
                <a16:creationId xmlns:a16="http://schemas.microsoft.com/office/drawing/2014/main" id="{7AC0538C-D254-8983-81C6-D7ED45F9DC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736600"/>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29" name="Title 1">
            <a:extLst>
              <a:ext uri="{FF2B5EF4-FFF2-40B4-BE49-F238E27FC236}">
                <a16:creationId xmlns:a16="http://schemas.microsoft.com/office/drawing/2014/main" id="{77CDD6BC-E827-8A05-626D-55583F3BFAAC}"/>
              </a:ext>
            </a:extLst>
          </p:cNvPr>
          <p:cNvSpPr txBox="1">
            <a:spLocks/>
          </p:cNvSpPr>
          <p:nvPr/>
        </p:nvSpPr>
        <p:spPr>
          <a:xfrm>
            <a:off x="595211" y="1418445"/>
            <a:ext cx="6008789" cy="2924955"/>
          </a:xfrm>
          <a:prstGeom prst="rect">
            <a:avLst/>
          </a:prstGeo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lang="en-GB" sz="6667" b="1">
                <a:solidFill>
                  <a:schemeClr val="bg1"/>
                </a:solidFill>
              </a:rPr>
              <a:t>The Lancashire Careers Hub</a:t>
            </a:r>
            <a:endParaRPr lang="en-GB" sz="6667" b="1">
              <a:solidFill>
                <a:srgbClr val="FFFFFF"/>
              </a:solidFill>
            </a:endParaRPr>
          </a:p>
        </p:txBody>
      </p:sp>
      <p:pic>
        <p:nvPicPr>
          <p:cNvPr id="3" name="Picture 2">
            <a:extLst>
              <a:ext uri="{FF2B5EF4-FFF2-40B4-BE49-F238E27FC236}">
                <a16:creationId xmlns:a16="http://schemas.microsoft.com/office/drawing/2014/main" id="{9AB2B829-3627-903F-8FD8-CF0EEBC04FCE}"/>
              </a:ext>
            </a:extLst>
          </p:cNvPr>
          <p:cNvPicPr>
            <a:picLocks noChangeAspect="1"/>
          </p:cNvPicPr>
          <p:nvPr/>
        </p:nvPicPr>
        <p:blipFill rotWithShape="1">
          <a:blip r:embed="rId3"/>
          <a:srcRect t="4757" b="42914"/>
          <a:stretch/>
        </p:blipFill>
        <p:spPr>
          <a:xfrm>
            <a:off x="734291" y="3987800"/>
            <a:ext cx="7800109" cy="1117601"/>
          </a:xfrm>
          <a:prstGeom prst="rect">
            <a:avLst/>
          </a:prstGeom>
        </p:spPr>
      </p:pic>
      <p:pic>
        <p:nvPicPr>
          <p:cNvPr id="4" name="Picture 3" descr="A group of logos with text&#10;&#10;Description automatically generated">
            <a:extLst>
              <a:ext uri="{FF2B5EF4-FFF2-40B4-BE49-F238E27FC236}">
                <a16:creationId xmlns:a16="http://schemas.microsoft.com/office/drawing/2014/main" id="{240A2AF6-F703-C601-B7BE-0A46091DE02E}"/>
              </a:ext>
            </a:extLst>
          </p:cNvPr>
          <p:cNvPicPr>
            <a:picLocks noChangeAspect="1"/>
          </p:cNvPicPr>
          <p:nvPr/>
        </p:nvPicPr>
        <p:blipFill rotWithShape="1">
          <a:blip r:embed="rId4">
            <a:extLst>
              <a:ext uri="{28A0092B-C50C-407E-A947-70E740481C1C}">
                <a14:useLocalDpi xmlns:a14="http://schemas.microsoft.com/office/drawing/2010/main" val="0"/>
              </a:ext>
            </a:extLst>
          </a:blip>
          <a:srcRect t="25631" b="41538"/>
          <a:stretch/>
        </p:blipFill>
        <p:spPr>
          <a:xfrm>
            <a:off x="8529742" y="5850082"/>
            <a:ext cx="3662257" cy="1007918"/>
          </a:xfrm>
          <a:prstGeom prst="rect">
            <a:avLst/>
          </a:prstGeom>
        </p:spPr>
      </p:pic>
    </p:spTree>
    <p:extLst>
      <p:ext uri="{BB962C8B-B14F-4D97-AF65-F5344CB8AC3E}">
        <p14:creationId xmlns:p14="http://schemas.microsoft.com/office/powerpoint/2010/main" val="2668797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65DA0A-2398-1CF0-9418-B2DAFAD98E02}"/>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sp>
        <p:nvSpPr>
          <p:cNvPr id="12" name="Title 1">
            <a:extLst>
              <a:ext uri="{FF2B5EF4-FFF2-40B4-BE49-F238E27FC236}">
                <a16:creationId xmlns:a16="http://schemas.microsoft.com/office/drawing/2014/main" id="{EBA02C5B-3E01-F11F-CD91-E26CEA2BEB56}"/>
              </a:ext>
            </a:extLst>
          </p:cNvPr>
          <p:cNvSpPr txBox="1">
            <a:spLocks/>
          </p:cNvSpPr>
          <p:nvPr/>
        </p:nvSpPr>
        <p:spPr>
          <a:xfrm>
            <a:off x="148207" y="355546"/>
            <a:ext cx="7057937" cy="928379"/>
          </a:xfrm>
          <a:prstGeom prst="rect">
            <a:avLst/>
          </a:prstGeom>
        </p:spPr>
        <p:txBody>
          <a:bodyPr>
            <a:normAutofit/>
          </a:bodyPr>
          <a:lstStyle>
            <a:defPPr>
              <a:defRPr lang="en-US"/>
            </a:defPPr>
            <a:lvl1pPr marL="0" algn="l" defTabSz="609539" rtl="0" eaLnBrk="1" latinLnBrk="0" hangingPunct="1">
              <a:spcBef>
                <a:spcPct val="0"/>
              </a:spcBef>
              <a:buNone/>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4800" b="1">
                <a:solidFill>
                  <a:schemeClr val="bg1"/>
                </a:solidFill>
              </a:rPr>
              <a:t>The Portal Package</a:t>
            </a:r>
          </a:p>
        </p:txBody>
      </p:sp>
      <p:sp>
        <p:nvSpPr>
          <p:cNvPr id="13" name="TextBox 12">
            <a:extLst>
              <a:ext uri="{FF2B5EF4-FFF2-40B4-BE49-F238E27FC236}">
                <a16:creationId xmlns:a16="http://schemas.microsoft.com/office/drawing/2014/main" id="{C75F7146-6EFF-11E4-7B57-8A70250B10C7}"/>
              </a:ext>
            </a:extLst>
          </p:cNvPr>
          <p:cNvSpPr txBox="1"/>
          <p:nvPr/>
        </p:nvSpPr>
        <p:spPr>
          <a:xfrm>
            <a:off x="148206" y="1283925"/>
            <a:ext cx="7878820" cy="2862322"/>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lvl="0"/>
            <a:r>
              <a:rPr lang="en-GB" sz="2000" b="1" u="sng"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Online elements</a:t>
            </a:r>
          </a:p>
          <a:p>
            <a:pPr marL="342917" lvl="0" indent="-342917">
              <a:buFont typeface="Symbol" panose="05050102010706020507" pitchFamily="18" charset="2"/>
              <a:buChar char=""/>
            </a:pPr>
            <a:r>
              <a:rPr lang="en-GB" sz="2000" kern="100">
                <a:solidFill>
                  <a:schemeClr val="bg1"/>
                </a:solidFill>
                <a:latin typeface="Calibri" panose="020F0502020204030204" pitchFamily="34" charset="0"/>
                <a:ea typeface="Calibri" panose="020F0502020204030204" pitchFamily="34" charset="0"/>
                <a:cs typeface="Times New Roman" panose="02020603050405020304" pitchFamily="18" charset="0"/>
              </a:rPr>
              <a:t>x6 travel to work area slide decks (in different formats) </a:t>
            </a:r>
          </a:p>
          <a:p>
            <a:pPr marL="342917" lvl="0" indent="-342917">
              <a:buFont typeface="Symbol" panose="05050102010706020507" pitchFamily="18" charset="2"/>
              <a:buChar char=""/>
            </a:pPr>
            <a:r>
              <a:rPr lang="en-GB" sz="2000" kern="100">
                <a:solidFill>
                  <a:schemeClr val="bg1"/>
                </a:solidFill>
                <a:latin typeface="Calibri" panose="020F0502020204030204" pitchFamily="34" charset="0"/>
                <a:ea typeface="Calibri" panose="020F0502020204030204" pitchFamily="34" charset="0"/>
                <a:cs typeface="Times New Roman" panose="02020603050405020304" pitchFamily="18" charset="0"/>
              </a:rPr>
              <a:t>x</a:t>
            </a:r>
            <a:r>
              <a:rPr lang="en-GB"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 animations </a:t>
            </a:r>
            <a:endParaRPr lang="en-GB" sz="2000" kern="1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647687" lvl="1" indent="-342917">
              <a:buFont typeface="Courier New" panose="02070309020205020404" pitchFamily="49" charset="0"/>
              <a:buChar char="o"/>
            </a:pPr>
            <a:r>
              <a:rPr lang="en-GB"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Energy and Low Carbon </a:t>
            </a:r>
            <a:endParaRPr lang="en-GB" sz="2000" kern="1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647687" lvl="1" indent="-342917">
              <a:buFont typeface="Courier New" panose="02070309020205020404" pitchFamily="49" charset="0"/>
              <a:buChar char="o"/>
            </a:pPr>
            <a:r>
              <a:rPr lang="en-GB"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Cyber and Creative </a:t>
            </a:r>
            <a:endParaRPr lang="en-GB" sz="2000" kern="1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647687" lvl="1" indent="-342917">
              <a:buFont typeface="Courier New" panose="02070309020205020404" pitchFamily="49" charset="0"/>
              <a:buChar char="o"/>
            </a:pPr>
            <a:r>
              <a:rPr lang="en-GB"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LMI for All </a:t>
            </a:r>
          </a:p>
          <a:p>
            <a:pPr marL="342917" lvl="0" indent="-342917">
              <a:buFont typeface="Symbol" panose="05050102010706020507" pitchFamily="18" charset="2"/>
              <a:buChar char=""/>
            </a:pPr>
            <a:r>
              <a:rPr lang="en-GB" sz="2000" kern="100">
                <a:solidFill>
                  <a:schemeClr val="bg1"/>
                </a:solidFill>
                <a:latin typeface="Calibri" panose="020F0502020204030204" pitchFamily="34" charset="0"/>
                <a:ea typeface="Calibri" panose="020F0502020204030204" pitchFamily="34" charset="0"/>
                <a:cs typeface="Times New Roman" panose="02020603050405020304" pitchFamily="18" charset="0"/>
              </a:rPr>
              <a:t>Teacher resources / glossary / speaker notes</a:t>
            </a:r>
          </a:p>
          <a:p>
            <a:pPr marL="342917" lvl="0" indent="-342917">
              <a:buFont typeface="Symbol" panose="05050102010706020507" pitchFamily="18" charset="2"/>
              <a:buChar char=""/>
            </a:pPr>
            <a:endParaRPr lang="en-GB"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lvl="0"/>
            <a:endParaRPr lang="en-GB"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1E1ADDF3-1E3A-3392-E20B-154B373541EE}"/>
              </a:ext>
            </a:extLst>
          </p:cNvPr>
          <p:cNvPicPr>
            <a:picLocks noChangeAspect="1"/>
          </p:cNvPicPr>
          <p:nvPr/>
        </p:nvPicPr>
        <p:blipFill rotWithShape="1">
          <a:blip r:embed="rId3"/>
          <a:srcRect/>
          <a:stretch/>
        </p:blipFill>
        <p:spPr>
          <a:xfrm>
            <a:off x="8621682" y="1296179"/>
            <a:ext cx="3279835" cy="3243925"/>
          </a:xfrm>
          <a:prstGeom prst="rect">
            <a:avLst/>
          </a:prstGeom>
        </p:spPr>
      </p:pic>
      <p:sp>
        <p:nvSpPr>
          <p:cNvPr id="16" name="TextBox 15">
            <a:extLst>
              <a:ext uri="{FF2B5EF4-FFF2-40B4-BE49-F238E27FC236}">
                <a16:creationId xmlns:a16="http://schemas.microsoft.com/office/drawing/2014/main" id="{A2A82191-484D-269E-3F16-EFF22434409A}"/>
              </a:ext>
            </a:extLst>
          </p:cNvPr>
          <p:cNvSpPr txBox="1"/>
          <p:nvPr/>
        </p:nvSpPr>
        <p:spPr>
          <a:xfrm>
            <a:off x="290483" y="3849187"/>
            <a:ext cx="5036871" cy="1323439"/>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lvl="0"/>
            <a:r>
              <a:rPr lang="en-GB" sz="2000" b="1" kern="100">
                <a:solidFill>
                  <a:schemeClr val="bg1"/>
                </a:solidFill>
                <a:latin typeface="Calibri" panose="020F0502020204030204" pitchFamily="34" charset="0"/>
                <a:ea typeface="Calibri" panose="020F0502020204030204" pitchFamily="34" charset="0"/>
                <a:cs typeface="Times New Roman" panose="02020603050405020304" pitchFamily="18" charset="0"/>
              </a:rPr>
              <a:t>Links to the online resources:</a:t>
            </a:r>
            <a:endParaRPr lang="en-GB" sz="2000" b="1"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17" lvl="0" indent="-342917">
              <a:buFont typeface="Symbol" panose="05050102010706020507" pitchFamily="18" charset="2"/>
              <a:buChar char=""/>
            </a:pPr>
            <a:r>
              <a:rPr lang="en-GB" sz="2000" kern="100">
                <a:solidFill>
                  <a:schemeClr val="bg1"/>
                </a:solidFill>
                <a:latin typeface="Calibri" panose="020F0502020204030204" pitchFamily="34" charset="0"/>
                <a:ea typeface="Calibri" panose="020F0502020204030204" pitchFamily="34" charset="0"/>
                <a:cs typeface="Times New Roman" panose="02020603050405020304" pitchFamily="18" charset="0"/>
              </a:rPr>
              <a:t>NEW! Portal boardgame for SEND/AP </a:t>
            </a:r>
          </a:p>
          <a:p>
            <a:pPr marL="342917" lvl="0" indent="-342917">
              <a:buFont typeface="Symbol" panose="05050102010706020507" pitchFamily="18" charset="2"/>
              <a:buChar char=""/>
            </a:pPr>
            <a:r>
              <a:rPr lang="en-GB" sz="2000" kern="10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Lancashire LMI </a:t>
            </a:r>
            <a:r>
              <a:rPr lang="en-GB"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Careers and Education Pathways</a:t>
            </a:r>
            <a:endParaRPr lang="en-GB"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descr="A group of logos with text&#10;&#10;Description automatically generated">
            <a:extLst>
              <a:ext uri="{FF2B5EF4-FFF2-40B4-BE49-F238E27FC236}">
                <a16:creationId xmlns:a16="http://schemas.microsoft.com/office/drawing/2014/main" id="{B4884C1E-A0E4-0468-2F62-3D0693874BC2}"/>
              </a:ext>
            </a:extLst>
          </p:cNvPr>
          <p:cNvPicPr>
            <a:picLocks noChangeAspect="1"/>
          </p:cNvPicPr>
          <p:nvPr/>
        </p:nvPicPr>
        <p:blipFill rotWithShape="1">
          <a:blip r:embed="rId5">
            <a:extLst>
              <a:ext uri="{28A0092B-C50C-407E-A947-70E740481C1C}">
                <a14:useLocalDpi xmlns:a14="http://schemas.microsoft.com/office/drawing/2010/main" val="0"/>
              </a:ext>
            </a:extLst>
          </a:blip>
          <a:srcRect t="25098" b="43333"/>
          <a:stretch/>
        </p:blipFill>
        <p:spPr>
          <a:xfrm>
            <a:off x="8331200" y="5836282"/>
            <a:ext cx="3860801" cy="1021718"/>
          </a:xfrm>
          <a:prstGeom prst="rect">
            <a:avLst/>
          </a:prstGeom>
        </p:spPr>
      </p:pic>
    </p:spTree>
    <p:extLst>
      <p:ext uri="{BB962C8B-B14F-4D97-AF65-F5344CB8AC3E}">
        <p14:creationId xmlns:p14="http://schemas.microsoft.com/office/powerpoint/2010/main" val="1411919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77CDD6BC-E827-8A05-626D-55583F3BFAAC}"/>
              </a:ext>
            </a:extLst>
          </p:cNvPr>
          <p:cNvSpPr txBox="1">
            <a:spLocks/>
          </p:cNvSpPr>
          <p:nvPr/>
        </p:nvSpPr>
        <p:spPr>
          <a:xfrm>
            <a:off x="4526705" y="3991824"/>
            <a:ext cx="3439599" cy="2924955"/>
          </a:xfrm>
          <a:prstGeom prst="rect">
            <a:avLst/>
          </a:prstGeo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endParaRPr lang="en-GB" sz="2000" b="1">
              <a:solidFill>
                <a:schemeClr val="bg1"/>
              </a:solidFill>
            </a:endParaRPr>
          </a:p>
          <a:p>
            <a:pPr algn="l"/>
            <a:r>
              <a:rPr lang="en-GB" sz="2000" b="1">
                <a:solidFill>
                  <a:schemeClr val="bg1"/>
                </a:solidFill>
              </a:rPr>
              <a:t>Kimberley Helm </a:t>
            </a:r>
          </a:p>
          <a:p>
            <a:pPr algn="l"/>
            <a:r>
              <a:rPr lang="en-GB" sz="1600" b="1">
                <a:solidFill>
                  <a:schemeClr val="bg1"/>
                </a:solidFill>
                <a:hlinkClick r:id="rId3"/>
              </a:rPr>
              <a:t>Kimberley.helm@inspira.org.uk</a:t>
            </a:r>
            <a:r>
              <a:rPr lang="en-GB" sz="1600" b="1">
                <a:solidFill>
                  <a:schemeClr val="bg1"/>
                </a:solidFill>
              </a:rPr>
              <a:t> </a:t>
            </a:r>
          </a:p>
          <a:p>
            <a:pPr algn="l"/>
            <a:r>
              <a:rPr lang="en-GB" sz="2000" b="1">
                <a:solidFill>
                  <a:schemeClr val="bg1"/>
                </a:solidFill>
              </a:rPr>
              <a:t>Trudi Wilkinson</a:t>
            </a:r>
          </a:p>
          <a:p>
            <a:pPr algn="l"/>
            <a:r>
              <a:rPr lang="en-GB" sz="1600" b="1">
                <a:solidFill>
                  <a:schemeClr val="bg1"/>
                </a:solidFill>
                <a:hlinkClick r:id="rId4"/>
              </a:rPr>
              <a:t>Trudi.Wilkinson@inspira.org.uk</a:t>
            </a:r>
            <a:r>
              <a:rPr lang="en-GB" sz="1600" b="1">
                <a:solidFill>
                  <a:schemeClr val="bg1"/>
                </a:solidFill>
              </a:rPr>
              <a:t> </a:t>
            </a:r>
          </a:p>
        </p:txBody>
      </p:sp>
      <p:sp>
        <p:nvSpPr>
          <p:cNvPr id="2" name="TextBox 1">
            <a:extLst>
              <a:ext uri="{FF2B5EF4-FFF2-40B4-BE49-F238E27FC236}">
                <a16:creationId xmlns:a16="http://schemas.microsoft.com/office/drawing/2014/main" id="{52296CE5-F4DE-CD93-2B56-DEE7694CCC65}"/>
              </a:ext>
            </a:extLst>
          </p:cNvPr>
          <p:cNvSpPr txBox="1"/>
          <p:nvPr/>
        </p:nvSpPr>
        <p:spPr>
          <a:xfrm>
            <a:off x="456442" y="177801"/>
            <a:ext cx="6022777" cy="830997"/>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lang="en-GB" sz="4800" b="1">
                <a:solidFill>
                  <a:schemeClr val="bg1"/>
                </a:solidFill>
              </a:rPr>
              <a:t>The Inclusion Team </a:t>
            </a:r>
          </a:p>
        </p:txBody>
      </p:sp>
      <p:pic>
        <p:nvPicPr>
          <p:cNvPr id="4" name="Picture 3" descr="A group of women posing for a photo&#10;&#10;Description automatically generated">
            <a:extLst>
              <a:ext uri="{FF2B5EF4-FFF2-40B4-BE49-F238E27FC236}">
                <a16:creationId xmlns:a16="http://schemas.microsoft.com/office/drawing/2014/main" id="{C21DB4F7-73A6-A280-7688-5593562196C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469" t="20463" r="4881"/>
          <a:stretch/>
        </p:blipFill>
        <p:spPr>
          <a:xfrm>
            <a:off x="4318000" y="1308418"/>
            <a:ext cx="3558473" cy="2805945"/>
          </a:xfrm>
          <a:prstGeom prst="rect">
            <a:avLst/>
          </a:prstGeom>
        </p:spPr>
      </p:pic>
      <p:sp>
        <p:nvSpPr>
          <p:cNvPr id="5" name="Rectangle 4">
            <a:extLst>
              <a:ext uri="{FF2B5EF4-FFF2-40B4-BE49-F238E27FC236}">
                <a16:creationId xmlns:a16="http://schemas.microsoft.com/office/drawing/2014/main" id="{86CFDE03-6B23-67D8-CA1F-15449F05385C}"/>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pic>
        <p:nvPicPr>
          <p:cNvPr id="6" name="Picture 5" descr="A picture containing logo, text, circle, trademark&#10;&#10;Description automatically generated">
            <a:extLst>
              <a:ext uri="{FF2B5EF4-FFF2-40B4-BE49-F238E27FC236}">
                <a16:creationId xmlns:a16="http://schemas.microsoft.com/office/drawing/2014/main" id="{F09B93CE-774B-798B-AD53-2FB55F95258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33739" y="1336102"/>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8" name="TextBox 7">
            <a:extLst>
              <a:ext uri="{FF2B5EF4-FFF2-40B4-BE49-F238E27FC236}">
                <a16:creationId xmlns:a16="http://schemas.microsoft.com/office/drawing/2014/main" id="{ACDDF949-DB86-5D69-F424-B744E51D75C1}"/>
              </a:ext>
            </a:extLst>
          </p:cNvPr>
          <p:cNvSpPr txBox="1"/>
          <p:nvPr/>
        </p:nvSpPr>
        <p:spPr>
          <a:xfrm>
            <a:off x="456442" y="1220067"/>
            <a:ext cx="3861558" cy="5006499"/>
          </a:xfrm>
          <a:prstGeom prst="rect">
            <a:avLst/>
          </a:prstGeom>
          <a:noFill/>
        </p:spPr>
        <p:txBody>
          <a:bodyPr wrap="square" lIns="60960" tIns="30480" rIns="60960" bIns="3048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rPr>
              <a:t>The Careers Hub leads an Inclusion Community of Practice, which is a collaboration of our Career Leaders from </a:t>
            </a:r>
            <a:r>
              <a:rPr lang="en-GB" sz="1600" b="1">
                <a:solidFill>
                  <a:schemeClr val="bg1"/>
                </a:solidFill>
                <a:effectLst/>
                <a:latin typeface="Calibri" panose="020F0502020204030204" pitchFamily="34" charset="0"/>
                <a:ea typeface="Calibri" panose="020F0502020204030204" pitchFamily="34" charset="0"/>
                <a:cs typeface="Calibri" panose="020F0502020204030204" pitchFamily="34" charset="0"/>
              </a:rPr>
              <a:t>41 </a:t>
            </a:r>
            <a:r>
              <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rPr>
              <a:t>(soon to be 48) </a:t>
            </a:r>
            <a:r>
              <a:rPr lang="en-GB" sz="1600" b="1">
                <a:solidFill>
                  <a:schemeClr val="bg1"/>
                </a:solidFill>
                <a:effectLst/>
                <a:latin typeface="Calibri" panose="020F0502020204030204" pitchFamily="34" charset="0"/>
                <a:ea typeface="Calibri" panose="020F0502020204030204" pitchFamily="34" charset="0"/>
                <a:cs typeface="Calibri" panose="020F0502020204030204" pitchFamily="34" charset="0"/>
              </a:rPr>
              <a:t>SEND/AP/PRU institutions</a:t>
            </a:r>
            <a:r>
              <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rPr>
              <a:t> across wider Lancashire. </a:t>
            </a:r>
          </a:p>
          <a:p>
            <a:endParaRPr lang="en-GB" sz="160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rPr>
              <a:t>The Inclusion CoP </a:t>
            </a:r>
            <a:r>
              <a:rPr lang="en-GB" sz="1600">
                <a:solidFill>
                  <a:schemeClr val="bg1"/>
                </a:solidFill>
                <a:latin typeface="Calibri" panose="020F0502020204030204" pitchFamily="34" charset="0"/>
                <a:ea typeface="Calibri" panose="020F0502020204030204" pitchFamily="34" charset="0"/>
                <a:cs typeface="Calibri" panose="020F0502020204030204" pitchFamily="34" charset="0"/>
              </a:rPr>
              <a:t>aim to meet at least 3 times per academic term, to share best practice, insights and hear from providers and employers who are </a:t>
            </a:r>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actively supporting young people with SEND</a:t>
            </a:r>
            <a:r>
              <a:rPr lang="en-GB" sz="160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endParaRPr lang="en-GB" sz="800">
              <a:solidFill>
                <a:schemeClr val="bg1"/>
              </a:solidFill>
              <a:ea typeface="+mn-lt"/>
              <a:cs typeface="+mn-lt"/>
            </a:endParaRPr>
          </a:p>
          <a:p>
            <a:r>
              <a:rPr lang="en-GB" sz="1333" b="1">
                <a:solidFill>
                  <a:schemeClr val="bg1"/>
                </a:solidFill>
                <a:ea typeface="+mn-lt"/>
                <a:cs typeface="+mn-lt"/>
              </a:rPr>
              <a:t>Focus:</a:t>
            </a:r>
            <a:endParaRPr lang="en-GB" sz="1333"/>
          </a:p>
          <a:p>
            <a:pPr marL="228611" indent="-228611">
              <a:buFont typeface="Arial" panose="020B0604020202020204" pitchFamily="34" charset="0"/>
              <a:buChar char="•"/>
            </a:pPr>
            <a:r>
              <a:rPr lang="en-GB" sz="1333">
                <a:solidFill>
                  <a:schemeClr val="bg1"/>
                </a:solidFill>
                <a:ea typeface="+mn-lt"/>
                <a:cs typeface="+mn-lt"/>
              </a:rPr>
              <a:t>Support Career Leaders to </a:t>
            </a:r>
            <a:r>
              <a:rPr lang="en-GB" sz="1333" b="1">
                <a:solidFill>
                  <a:schemeClr val="bg1"/>
                </a:solidFill>
                <a:ea typeface="+mn-lt"/>
                <a:cs typeface="+mn-lt"/>
              </a:rPr>
              <a:t>ENGAGE WITH PARENTS</a:t>
            </a:r>
            <a:r>
              <a:rPr lang="en-GB" sz="1333">
                <a:solidFill>
                  <a:schemeClr val="bg1"/>
                </a:solidFill>
                <a:ea typeface="+mn-lt"/>
                <a:cs typeface="+mn-lt"/>
              </a:rPr>
              <a:t> to remove barriers </a:t>
            </a:r>
            <a:r>
              <a:rPr lang="en-GB" sz="1333" i="1">
                <a:solidFill>
                  <a:schemeClr val="bg1"/>
                </a:solidFill>
                <a:ea typeface="+mn-lt"/>
                <a:cs typeface="+mn-lt"/>
              </a:rPr>
              <a:t>(i.e. myth bust around benefits; loss of EHCP when working)</a:t>
            </a:r>
            <a:endParaRPr lang="en-GB" sz="1333" i="1">
              <a:solidFill>
                <a:schemeClr val="bg1"/>
              </a:solidFill>
              <a:ea typeface="Calibri"/>
              <a:cs typeface="Calibri"/>
            </a:endParaRPr>
          </a:p>
          <a:p>
            <a:pPr marL="228611" indent="-228611">
              <a:buFont typeface="Arial" panose="020B0604020202020204" pitchFamily="34" charset="0"/>
              <a:buChar char="•"/>
            </a:pPr>
            <a:r>
              <a:rPr lang="en-GB" sz="1333">
                <a:solidFill>
                  <a:schemeClr val="bg1"/>
                </a:solidFill>
                <a:ea typeface="+mn-lt"/>
                <a:cs typeface="+mn-lt"/>
              </a:rPr>
              <a:t>Continue to </a:t>
            </a:r>
            <a:r>
              <a:rPr lang="en-GB" sz="1333" b="1">
                <a:solidFill>
                  <a:schemeClr val="bg1"/>
                </a:solidFill>
                <a:ea typeface="+mn-lt"/>
                <a:cs typeface="+mn-lt"/>
              </a:rPr>
              <a:t>ENGAGE WITH EMPLOYERS</a:t>
            </a:r>
            <a:r>
              <a:rPr lang="en-GB" sz="1333">
                <a:solidFill>
                  <a:schemeClr val="bg1"/>
                </a:solidFill>
                <a:ea typeface="+mn-lt"/>
                <a:cs typeface="+mn-lt"/>
              </a:rPr>
              <a:t> to ensure ALL students can have meaningful employer encounters and workplace opportunities.</a:t>
            </a:r>
            <a:endParaRPr lang="en-GB" sz="1333" i="1">
              <a:solidFill>
                <a:schemeClr val="bg1"/>
              </a:solidFill>
              <a:ea typeface="+mn-lt"/>
              <a:cs typeface="+mn-lt"/>
            </a:endParaRPr>
          </a:p>
          <a:p>
            <a:pPr marL="228611" indent="-228611">
              <a:buFont typeface="Arial" panose="020B0604020202020204" pitchFamily="34" charset="0"/>
              <a:buChar char="•"/>
            </a:pPr>
            <a:r>
              <a:rPr lang="en-GB" sz="1333">
                <a:solidFill>
                  <a:schemeClr val="bg1"/>
                </a:solidFill>
                <a:ea typeface="+mn-lt"/>
                <a:cs typeface="+mn-lt"/>
              </a:rPr>
              <a:t>Focus on</a:t>
            </a:r>
            <a:r>
              <a:rPr lang="en-GB" sz="1333" b="1">
                <a:solidFill>
                  <a:schemeClr val="bg1"/>
                </a:solidFill>
                <a:ea typeface="+mn-lt"/>
                <a:cs typeface="+mn-lt"/>
              </a:rPr>
              <a:t> POSITIVE TRANSITIONS</a:t>
            </a:r>
            <a:r>
              <a:rPr lang="en-GB" sz="1333">
                <a:solidFill>
                  <a:schemeClr val="bg1"/>
                </a:solidFill>
                <a:ea typeface="+mn-lt"/>
                <a:cs typeface="+mn-lt"/>
              </a:rPr>
              <a:t> – </a:t>
            </a:r>
            <a:r>
              <a:rPr lang="en-GB" sz="1333" i="1">
                <a:solidFill>
                  <a:schemeClr val="bg1"/>
                </a:solidFill>
                <a:ea typeface="+mn-lt"/>
                <a:cs typeface="+mn-lt"/>
              </a:rPr>
              <a:t>(i.e. The increase in Supported Internships – where and how to access) </a:t>
            </a:r>
            <a:endParaRPr lang="en-GB" sz="1333" i="1">
              <a:solidFill>
                <a:schemeClr val="bg1"/>
              </a:solidFill>
            </a:endParaRPr>
          </a:p>
        </p:txBody>
      </p:sp>
      <p:pic>
        <p:nvPicPr>
          <p:cNvPr id="3" name="Picture 2" descr="A group of logos with text&#10;&#10;Description automatically generated">
            <a:extLst>
              <a:ext uri="{FF2B5EF4-FFF2-40B4-BE49-F238E27FC236}">
                <a16:creationId xmlns:a16="http://schemas.microsoft.com/office/drawing/2014/main" id="{368A2F35-9585-8A06-D462-332A1CA5869B}"/>
              </a:ext>
            </a:extLst>
          </p:cNvPr>
          <p:cNvPicPr>
            <a:picLocks noChangeAspect="1"/>
          </p:cNvPicPr>
          <p:nvPr/>
        </p:nvPicPr>
        <p:blipFill rotWithShape="1">
          <a:blip r:embed="rId7">
            <a:extLst>
              <a:ext uri="{28A0092B-C50C-407E-A947-70E740481C1C}">
                <a14:useLocalDpi xmlns:a14="http://schemas.microsoft.com/office/drawing/2010/main" val="0"/>
              </a:ext>
            </a:extLst>
          </a:blip>
          <a:srcRect t="25631" b="41538"/>
          <a:stretch/>
        </p:blipFill>
        <p:spPr>
          <a:xfrm>
            <a:off x="8421031" y="5845564"/>
            <a:ext cx="3770969" cy="1037837"/>
          </a:xfrm>
          <a:prstGeom prst="rect">
            <a:avLst/>
          </a:prstGeom>
        </p:spPr>
      </p:pic>
    </p:spTree>
    <p:extLst>
      <p:ext uri="{BB962C8B-B14F-4D97-AF65-F5344CB8AC3E}">
        <p14:creationId xmlns:p14="http://schemas.microsoft.com/office/powerpoint/2010/main" val="2241997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65DA0A-2398-1CF0-9418-B2DAFAD98E02}"/>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pic>
        <p:nvPicPr>
          <p:cNvPr id="7" name="Picture 6" descr="A group of logos with text&#10;&#10;Description automatically generated">
            <a:extLst>
              <a:ext uri="{FF2B5EF4-FFF2-40B4-BE49-F238E27FC236}">
                <a16:creationId xmlns:a16="http://schemas.microsoft.com/office/drawing/2014/main" id="{3D800C20-E005-A859-7D5E-C7E4009B271F}"/>
              </a:ext>
            </a:extLst>
          </p:cNvPr>
          <p:cNvPicPr>
            <a:picLocks noChangeAspect="1"/>
          </p:cNvPicPr>
          <p:nvPr/>
        </p:nvPicPr>
        <p:blipFill rotWithShape="1">
          <a:blip r:embed="rId3">
            <a:extLst>
              <a:ext uri="{28A0092B-C50C-407E-A947-70E740481C1C}">
                <a14:useLocalDpi xmlns:a14="http://schemas.microsoft.com/office/drawing/2010/main" val="0"/>
              </a:ext>
            </a:extLst>
          </a:blip>
          <a:srcRect t="25631" b="41538"/>
          <a:stretch/>
        </p:blipFill>
        <p:spPr>
          <a:xfrm>
            <a:off x="8580064" y="5760212"/>
            <a:ext cx="3363071" cy="925576"/>
          </a:xfrm>
          <a:prstGeom prst="rect">
            <a:avLst/>
          </a:prstGeom>
        </p:spPr>
      </p:pic>
      <p:sp>
        <p:nvSpPr>
          <p:cNvPr id="6" name="TextBox 5">
            <a:extLst>
              <a:ext uri="{FF2B5EF4-FFF2-40B4-BE49-F238E27FC236}">
                <a16:creationId xmlns:a16="http://schemas.microsoft.com/office/drawing/2014/main" id="{EDFC83A3-7A00-DD26-4098-02C9E0725C83}"/>
              </a:ext>
            </a:extLst>
          </p:cNvPr>
          <p:cNvSpPr txBox="1"/>
          <p:nvPr/>
        </p:nvSpPr>
        <p:spPr>
          <a:xfrm>
            <a:off x="397295" y="172212"/>
            <a:ext cx="6966989" cy="925576"/>
          </a:xfrm>
          <a:prstGeom prst="rect">
            <a:avLst/>
          </a:prstGeom>
        </p:spPr>
        <p:txBody>
          <a:bodyPr vert="horz" lIns="60960" tIns="30480" rIns="60960" bIns="30480" rtlCol="0" anchor="b">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90000"/>
              </a:lnSpc>
              <a:spcBef>
                <a:spcPct val="0"/>
              </a:spcBef>
              <a:spcAft>
                <a:spcPts val="400"/>
              </a:spcAft>
              <a:buClrTx/>
              <a:buSzTx/>
              <a:buFontTx/>
              <a:buNone/>
              <a:tabLst/>
              <a:defRPr/>
            </a:pPr>
            <a:r>
              <a:rPr lang="en-US" sz="4800" b="1">
                <a:solidFill>
                  <a:srgbClr val="FFFFFF"/>
                </a:solidFill>
                <a:latin typeface="+mj-lt"/>
              </a:rPr>
              <a:t>Career Leader Training</a:t>
            </a:r>
            <a:endParaRPr kumimoji="0" lang="en-US" sz="4800" b="1" i="0" u="none" strike="noStrike" kern="1200" cap="none" spc="0" normalizeH="0" baseline="0" noProof="0">
              <a:ln>
                <a:noFill/>
              </a:ln>
              <a:solidFill>
                <a:srgbClr val="FFFFFF"/>
              </a:solidFill>
              <a:effectLst/>
              <a:uLnTx/>
              <a:uFillTx/>
              <a:latin typeface="+mj-lt"/>
              <a:ea typeface="+mn-ea"/>
              <a:cs typeface="+mn-cs"/>
            </a:endParaRPr>
          </a:p>
        </p:txBody>
      </p:sp>
      <p:graphicFrame>
        <p:nvGraphicFramePr>
          <p:cNvPr id="10" name="Table 9">
            <a:extLst>
              <a:ext uri="{FF2B5EF4-FFF2-40B4-BE49-F238E27FC236}">
                <a16:creationId xmlns:a16="http://schemas.microsoft.com/office/drawing/2014/main" id="{6757C953-8FE6-AA73-45B5-901D3E04F4C4}"/>
              </a:ext>
            </a:extLst>
          </p:cNvPr>
          <p:cNvGraphicFramePr>
            <a:graphicFrameLocks noGrp="1"/>
          </p:cNvGraphicFramePr>
          <p:nvPr>
            <p:extLst>
              <p:ext uri="{D42A27DB-BD31-4B8C-83A1-F6EECF244321}">
                <p14:modId xmlns:p14="http://schemas.microsoft.com/office/powerpoint/2010/main" val="759547758"/>
              </p:ext>
            </p:extLst>
          </p:nvPr>
        </p:nvGraphicFramePr>
        <p:xfrm>
          <a:off x="3631865" y="3988835"/>
          <a:ext cx="4294505" cy="2646680"/>
        </p:xfrm>
        <a:graphic>
          <a:graphicData uri="http://schemas.openxmlformats.org/drawingml/2006/table">
            <a:tbl>
              <a:tblPr firstRow="1" firstCol="1" bandRow="1">
                <a:tableStyleId>{D7AC3CCA-C797-4891-BE02-D94E43425B78}</a:tableStyleId>
              </a:tblPr>
              <a:tblGrid>
                <a:gridCol w="1721485">
                  <a:extLst>
                    <a:ext uri="{9D8B030D-6E8A-4147-A177-3AD203B41FA5}">
                      <a16:colId xmlns:a16="http://schemas.microsoft.com/office/drawing/2014/main" val="286139854"/>
                    </a:ext>
                  </a:extLst>
                </a:gridCol>
                <a:gridCol w="2573020">
                  <a:extLst>
                    <a:ext uri="{9D8B030D-6E8A-4147-A177-3AD203B41FA5}">
                      <a16:colId xmlns:a16="http://schemas.microsoft.com/office/drawing/2014/main" val="3557104187"/>
                    </a:ext>
                  </a:extLst>
                </a:gridCol>
              </a:tblGrid>
              <a:tr h="198755">
                <a:tc>
                  <a:txBody>
                    <a:bodyPr/>
                    <a:lstStyle/>
                    <a:p>
                      <a:r>
                        <a:rPr lang="en-GB" sz="1200">
                          <a:effectLst/>
                        </a:rPr>
                        <a:t>Activity</a:t>
                      </a:r>
                      <a:endParaRPr lang="en-GB" sz="1100">
                        <a:effectLst/>
                      </a:endParaRPr>
                    </a:p>
                    <a:p>
                      <a:r>
                        <a:rPr lang="en-GB" sz="1200">
                          <a:effectLst/>
                        </a:rPr>
                        <a:t> </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tc>
                  <a:txBody>
                    <a:bodyPr/>
                    <a:lstStyle/>
                    <a:p>
                      <a:r>
                        <a:rPr lang="en-GB" sz="1200">
                          <a:effectLst/>
                        </a:rPr>
                        <a:t>Date and time</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extLst>
                  <a:ext uri="{0D108BD9-81ED-4DB2-BD59-A6C34878D82A}">
                    <a16:rowId xmlns:a16="http://schemas.microsoft.com/office/drawing/2014/main" val="2908794622"/>
                  </a:ext>
                </a:extLst>
              </a:tr>
              <a:tr h="198755">
                <a:tc>
                  <a:txBody>
                    <a:bodyPr/>
                    <a:lstStyle/>
                    <a:p>
                      <a:r>
                        <a:rPr lang="en-GB" sz="1200">
                          <a:effectLst/>
                        </a:rPr>
                        <a:t>Introductory webinar</a:t>
                      </a:r>
                      <a:endParaRPr lang="en-GB" sz="1100">
                        <a:effectLst/>
                      </a:endParaRPr>
                    </a:p>
                    <a:p>
                      <a:r>
                        <a:rPr lang="en-GB" sz="1200">
                          <a:effectLst/>
                        </a:rPr>
                        <a:t> </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tc>
                  <a:txBody>
                    <a:bodyPr/>
                    <a:lstStyle/>
                    <a:p>
                      <a:r>
                        <a:rPr lang="en-GB" sz="1200">
                          <a:effectLst/>
                        </a:rPr>
                        <a:t>22/10/2024 16:00-17:00</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extLst>
                  <a:ext uri="{0D108BD9-81ED-4DB2-BD59-A6C34878D82A}">
                    <a16:rowId xmlns:a16="http://schemas.microsoft.com/office/drawing/2014/main" val="4059804140"/>
                  </a:ext>
                </a:extLst>
              </a:tr>
              <a:tr h="567690">
                <a:tc>
                  <a:txBody>
                    <a:bodyPr/>
                    <a:lstStyle/>
                    <a:p>
                      <a:r>
                        <a:rPr lang="en-GB" sz="1200">
                          <a:effectLst/>
                        </a:rPr>
                        <a:t>Workshop1</a:t>
                      </a:r>
                      <a:endParaRPr lang="en-GB" sz="1100">
                        <a:effectLst/>
                      </a:endParaRPr>
                    </a:p>
                    <a:p>
                      <a:r>
                        <a:rPr lang="en-GB" sz="1200">
                          <a:effectLst/>
                        </a:rPr>
                        <a:t> </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tc>
                  <a:txBody>
                    <a:bodyPr/>
                    <a:lstStyle/>
                    <a:p>
                      <a:r>
                        <a:rPr lang="en-GB" sz="1200">
                          <a:effectLst/>
                        </a:rPr>
                        <a:t>Day 1:  5/11/2024 10:00-16:00</a:t>
                      </a:r>
                      <a:endParaRPr lang="en-GB" sz="1100">
                        <a:effectLst/>
                      </a:endParaRPr>
                    </a:p>
                    <a:p>
                      <a:r>
                        <a:rPr lang="en-GB" sz="1200">
                          <a:effectLst/>
                        </a:rPr>
                        <a:t>Day 2:  6/11/2024 10:00-16:00</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extLst>
                  <a:ext uri="{0D108BD9-81ED-4DB2-BD59-A6C34878D82A}">
                    <a16:rowId xmlns:a16="http://schemas.microsoft.com/office/drawing/2014/main" val="3372243891"/>
                  </a:ext>
                </a:extLst>
              </a:tr>
              <a:tr h="198755">
                <a:tc>
                  <a:txBody>
                    <a:bodyPr/>
                    <a:lstStyle/>
                    <a:p>
                      <a:r>
                        <a:rPr lang="en-GB" sz="1200">
                          <a:effectLst/>
                        </a:rPr>
                        <a:t>Middle webinar </a:t>
                      </a:r>
                      <a:endParaRPr lang="en-GB" sz="1100">
                        <a:effectLst/>
                      </a:endParaRPr>
                    </a:p>
                    <a:p>
                      <a:r>
                        <a:rPr lang="en-GB" sz="1200">
                          <a:effectLst/>
                        </a:rPr>
                        <a:t> </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tc>
                  <a:txBody>
                    <a:bodyPr/>
                    <a:lstStyle/>
                    <a:p>
                      <a:r>
                        <a:rPr lang="en-GB" sz="1200">
                          <a:effectLst/>
                        </a:rPr>
                        <a:t>10/12/2024 16:00-17:00</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extLst>
                  <a:ext uri="{0D108BD9-81ED-4DB2-BD59-A6C34878D82A}">
                    <a16:rowId xmlns:a16="http://schemas.microsoft.com/office/drawing/2014/main" val="2898147907"/>
                  </a:ext>
                </a:extLst>
              </a:tr>
              <a:tr h="520700">
                <a:tc>
                  <a:txBody>
                    <a:bodyPr/>
                    <a:lstStyle/>
                    <a:p>
                      <a:r>
                        <a:rPr lang="en-GB" sz="1200">
                          <a:effectLst/>
                        </a:rPr>
                        <a:t>Workshop 2</a:t>
                      </a:r>
                      <a:endParaRPr lang="en-GB" sz="1100">
                        <a:effectLst/>
                      </a:endParaRPr>
                    </a:p>
                    <a:p>
                      <a:r>
                        <a:rPr lang="en-GB" sz="1200">
                          <a:effectLst/>
                        </a:rPr>
                        <a:t> </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tc>
                  <a:txBody>
                    <a:bodyPr/>
                    <a:lstStyle/>
                    <a:p>
                      <a:r>
                        <a:rPr lang="en-GB" sz="1200">
                          <a:effectLst/>
                        </a:rPr>
                        <a:t>Day 1:  21/1/2025 10:00-16:00            </a:t>
                      </a:r>
                      <a:endParaRPr lang="en-GB" sz="1100">
                        <a:effectLst/>
                      </a:endParaRPr>
                    </a:p>
                    <a:p>
                      <a:r>
                        <a:rPr lang="en-GB" sz="1200">
                          <a:effectLst/>
                        </a:rPr>
                        <a:t>Day 2:  22/1/2025 10:00-16:00</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extLst>
                  <a:ext uri="{0D108BD9-81ED-4DB2-BD59-A6C34878D82A}">
                    <a16:rowId xmlns:a16="http://schemas.microsoft.com/office/drawing/2014/main" val="1005240608"/>
                  </a:ext>
                </a:extLst>
              </a:tr>
              <a:tr h="198755">
                <a:tc>
                  <a:txBody>
                    <a:bodyPr/>
                    <a:lstStyle/>
                    <a:p>
                      <a:r>
                        <a:rPr lang="en-GB" sz="1200">
                          <a:effectLst/>
                        </a:rPr>
                        <a:t>Final Webinar</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tc>
                  <a:txBody>
                    <a:bodyPr/>
                    <a:lstStyle/>
                    <a:p>
                      <a:r>
                        <a:rPr lang="en-GB" sz="1200">
                          <a:effectLst/>
                        </a:rPr>
                        <a:t>11/2/2025 16:00-17:00</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extLst>
                  <a:ext uri="{0D108BD9-81ED-4DB2-BD59-A6C34878D82A}">
                    <a16:rowId xmlns:a16="http://schemas.microsoft.com/office/drawing/2014/main" val="516304647"/>
                  </a:ext>
                </a:extLst>
              </a:tr>
              <a:tr h="198755">
                <a:tc>
                  <a:txBody>
                    <a:bodyPr/>
                    <a:lstStyle/>
                    <a:p>
                      <a:r>
                        <a:rPr lang="en-GB" sz="1200">
                          <a:effectLst/>
                        </a:rPr>
                        <a:t>Portfolio hand in</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tc>
                  <a:txBody>
                    <a:bodyPr/>
                    <a:lstStyle/>
                    <a:p>
                      <a:r>
                        <a:rPr lang="en-GB" sz="1200">
                          <a:effectLst/>
                        </a:rPr>
                        <a:t>28/2/2025</a:t>
                      </a:r>
                      <a:endParaRPr lang="en-GB" sz="1100">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tc>
                <a:extLst>
                  <a:ext uri="{0D108BD9-81ED-4DB2-BD59-A6C34878D82A}">
                    <a16:rowId xmlns:a16="http://schemas.microsoft.com/office/drawing/2014/main" val="2151190630"/>
                  </a:ext>
                </a:extLst>
              </a:tr>
            </a:tbl>
          </a:graphicData>
        </a:graphic>
      </p:graphicFrame>
      <p:sp>
        <p:nvSpPr>
          <p:cNvPr id="11" name="Rectangle 1">
            <a:extLst>
              <a:ext uri="{FF2B5EF4-FFF2-40B4-BE49-F238E27FC236}">
                <a16:creationId xmlns:a16="http://schemas.microsoft.com/office/drawing/2014/main" id="{2358738C-A23A-3BAE-4784-C538299CD32E}"/>
              </a:ext>
            </a:extLst>
          </p:cNvPr>
          <p:cNvSpPr>
            <a:spLocks noChangeArrowheads="1"/>
          </p:cNvSpPr>
          <p:nvPr/>
        </p:nvSpPr>
        <p:spPr bwMode="auto">
          <a:xfrm>
            <a:off x="397295" y="1204485"/>
            <a:ext cx="752907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a:ln>
                  <a:noFill/>
                </a:ln>
                <a:solidFill>
                  <a:schemeClr val="bg1"/>
                </a:solidFill>
                <a:effectLst/>
                <a:latin typeface="+mj-lt"/>
                <a:ea typeface="Aptos" panose="020B0004020202020204" pitchFamily="34" charset="0"/>
                <a:cs typeface="Aptos" panose="020B0004020202020204" pitchFamily="34" charset="0"/>
              </a:rPr>
              <a:t>Lancashire delivered Non-Accredited Career Leader Training with the University of Derby</a:t>
            </a:r>
            <a:endParaRPr kumimoji="0" lang="en-GB" altLang="en-US" sz="1400" b="0" i="0" u="none" strike="noStrike" cap="none" normalizeH="0" baseline="0">
              <a:ln>
                <a:noFill/>
              </a:ln>
              <a:solidFill>
                <a:schemeClr val="bg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a:ln>
                  <a:noFill/>
                </a:ln>
                <a:solidFill>
                  <a:schemeClr val="bg1"/>
                </a:solidFill>
                <a:effectLst/>
                <a:latin typeface="+mj-lt"/>
                <a:ea typeface="Aptos" panose="020B0004020202020204" pitchFamily="34" charset="0"/>
                <a:cs typeface="Aptos" panose="020B0004020202020204" pitchFamily="34" charset="0"/>
              </a:rPr>
              <a:t>We are looking to host the days at County Hall in Preston.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400" b="0" i="0" u="none" strike="noStrike" cap="none" normalizeH="0" baseline="0">
              <a:ln>
                <a:noFill/>
              </a:ln>
              <a:solidFill>
                <a:schemeClr val="bg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a:ln>
                  <a:noFill/>
                </a:ln>
                <a:solidFill>
                  <a:schemeClr val="bg1"/>
                </a:solidFill>
                <a:effectLst/>
                <a:latin typeface="+mj-lt"/>
                <a:ea typeface="Aptos" panose="020B0004020202020204" pitchFamily="34" charset="0"/>
                <a:cs typeface="Aptos" panose="020B0004020202020204" pitchFamily="34" charset="0"/>
              </a:rPr>
              <a:t>Next steps if interested</a:t>
            </a:r>
            <a:r>
              <a:rPr kumimoji="0" lang="en-GB" altLang="en-US" sz="1400" b="0" i="0" u="none" strike="noStrike" cap="none" normalizeH="0" baseline="0">
                <a:ln>
                  <a:noFill/>
                </a:ln>
                <a:solidFill>
                  <a:schemeClr val="bg1"/>
                </a:solidFill>
                <a:effectLst/>
                <a:latin typeface="+mj-lt"/>
                <a:ea typeface="Aptos" panose="020B0004020202020204" pitchFamily="34" charset="0"/>
                <a:cs typeface="Aptos" panose="020B0004020202020204" pitchFamily="34" charset="0"/>
              </a:rPr>
              <a:t>: Register via the CEC website here</a:t>
            </a:r>
            <a:r>
              <a:rPr lang="en-GB" altLang="en-US" sz="1400">
                <a:solidFill>
                  <a:srgbClr val="000000"/>
                </a:solidFill>
                <a:latin typeface="+mj-lt"/>
                <a:ea typeface="Aptos" panose="020B0004020202020204" pitchFamily="34" charset="0"/>
                <a:cs typeface="Aptos" panose="020B0004020202020204" pitchFamily="34" charset="0"/>
              </a:rPr>
              <a:t> </a:t>
            </a:r>
            <a:r>
              <a:rPr kumimoji="0" lang="en-GB" altLang="en-US" sz="1400" b="1" i="0" u="none" strike="noStrike" cap="none" normalizeH="0" baseline="0">
                <a:ln>
                  <a:noFill/>
                </a:ln>
                <a:solidFill>
                  <a:srgbClr val="0070C0"/>
                </a:solidFill>
                <a:effectLst/>
                <a:latin typeface="+mj-lt"/>
                <a:ea typeface="Aptos" panose="020B0004020202020204" pitchFamily="34" charset="0"/>
                <a:cs typeface="Aptos" panose="020B0004020202020204" pitchFamily="34" charset="0"/>
                <a:hlinkClick r:id="rId4"/>
              </a:rPr>
              <a:t>Careers Leader Training Portal</a:t>
            </a:r>
            <a:r>
              <a:rPr kumimoji="0" lang="en-GB" altLang="en-US" sz="1400" b="0" i="0" u="none" strike="noStrike" cap="none" normalizeH="0" baseline="0">
                <a:ln>
                  <a:noFill/>
                </a:ln>
                <a:solidFill>
                  <a:srgbClr val="0070C0"/>
                </a:solidFill>
                <a:effectLst/>
                <a:latin typeface="+mj-lt"/>
                <a:ea typeface="Aptos" panose="020B0004020202020204" pitchFamily="34" charset="0"/>
                <a:cs typeface="Aptos" panose="020B0004020202020204" pitchFamily="34" charset="0"/>
              </a:rPr>
              <a:t> </a:t>
            </a:r>
            <a:endParaRPr lang="en-GB" altLang="en-US" sz="1400">
              <a:solidFill>
                <a:schemeClr val="bg1"/>
              </a:solidFill>
              <a:latin typeface="+mj-lt"/>
              <a:ea typeface="Aptos" panose="020B0004020202020204" pitchFamily="34" charset="0"/>
              <a:cs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a:ln>
                  <a:noFill/>
                </a:ln>
                <a:solidFill>
                  <a:schemeClr val="bg1"/>
                </a:solidFill>
                <a:effectLst/>
                <a:latin typeface="+mj-lt"/>
                <a:ea typeface="Aptos" panose="020B0004020202020204" pitchFamily="34" charset="0"/>
                <a:cs typeface="Aptos" panose="020B0004020202020204" pitchFamily="34" charset="0"/>
              </a:rPr>
              <a:t>You will use your Compass login to sign in. The course code will be: </a:t>
            </a:r>
            <a:r>
              <a:rPr kumimoji="0" lang="en-GB" altLang="en-US" sz="1400" b="1" i="0" u="sng" strike="noStrike" cap="none" normalizeH="0" baseline="0">
                <a:ln>
                  <a:noFill/>
                </a:ln>
                <a:solidFill>
                  <a:schemeClr val="bg1"/>
                </a:solidFill>
                <a:effectLst/>
                <a:latin typeface="+mj-lt"/>
                <a:ea typeface="Aptos" panose="020B0004020202020204" pitchFamily="34" charset="0"/>
                <a:cs typeface="Aptos" panose="020B0004020202020204" pitchFamily="34" charset="0"/>
              </a:rPr>
              <a:t>P55</a:t>
            </a:r>
            <a:r>
              <a:rPr kumimoji="0" lang="en-GB" altLang="en-US" sz="1400" b="0" i="0" u="none" strike="noStrike" cap="none" normalizeH="0" baseline="0">
                <a:ln>
                  <a:noFill/>
                </a:ln>
                <a:solidFill>
                  <a:schemeClr val="bg1"/>
                </a:solidFill>
                <a:effectLst/>
                <a:latin typeface="+mj-lt"/>
                <a:ea typeface="Aptos" panose="020B0004020202020204" pitchFamily="34" charset="0"/>
                <a:cs typeface="Aptos" panose="020B0004020202020204" pitchFamily="34" charset="0"/>
              </a:rPr>
              <a:t> and should appear in the options as you register. Once this is done Derby will send out the CL learner agreements which set out the dates for the programme etc.</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400" b="0" i="0" u="none" strike="noStrike" cap="none" normalizeH="0" baseline="0">
              <a:ln>
                <a:noFill/>
              </a:ln>
              <a:solidFill>
                <a:schemeClr val="bg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a:ln>
                  <a:noFill/>
                </a:ln>
                <a:solidFill>
                  <a:schemeClr val="bg1"/>
                </a:solidFill>
                <a:effectLst/>
                <a:latin typeface="+mj-lt"/>
                <a:ea typeface="Aptos" panose="020B0004020202020204" pitchFamily="34" charset="0"/>
                <a:cs typeface="Aptos" panose="020B0004020202020204" pitchFamily="34" charset="0"/>
              </a:rPr>
              <a:t>Proposed delivery dates:</a:t>
            </a:r>
            <a:endParaRPr kumimoji="0" lang="en-GB" altLang="en-US" sz="1400" b="0" i="0" u="none" strike="noStrike" cap="none" normalizeH="0" baseline="0">
              <a:ln>
                <a:noFill/>
              </a:ln>
              <a:solidFill>
                <a:schemeClr val="bg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a:ln>
                  <a:noFill/>
                </a:ln>
                <a:solidFill>
                  <a:schemeClr val="bg1"/>
                </a:solidFill>
                <a:effectLst/>
                <a:latin typeface="+mj-lt"/>
                <a:ea typeface="Aptos" panose="020B0004020202020204" pitchFamily="34" charset="0"/>
                <a:cs typeface="Aptos" panose="020B0004020202020204" pitchFamily="34" charset="0"/>
              </a:rPr>
              <a:t>If you are looking for a different Career Leader course, provider, delivery method or an accredited version that can provide credits towards a possible MA the link to the CEC training webpage is here: </a:t>
            </a:r>
            <a:r>
              <a:rPr kumimoji="0" lang="en-GB" altLang="en-US" sz="1400" b="1" i="0" u="none" strike="noStrike" cap="none" normalizeH="0" baseline="0">
                <a:ln>
                  <a:noFill/>
                </a:ln>
                <a:solidFill>
                  <a:schemeClr val="tx1"/>
                </a:solidFill>
                <a:effectLst/>
                <a:latin typeface="+mj-lt"/>
                <a:ea typeface="Aptos" panose="020B0004020202020204" pitchFamily="34" charset="0"/>
                <a:cs typeface="Aptos" panose="020B0004020202020204" pitchFamily="34" charset="0"/>
                <a:hlinkClick r:id="rId5"/>
              </a:rPr>
              <a:t>CEC Career Leader Training</a:t>
            </a:r>
            <a:endParaRPr kumimoji="0" lang="en-GB" altLang="en-US" sz="1400" b="1" i="0" u="none" strike="noStrike" cap="none" normalizeH="0" baseline="0">
              <a:ln>
                <a:noFill/>
              </a:ln>
              <a:solidFill>
                <a:schemeClr val="tx1"/>
              </a:solidFill>
              <a:effectLst/>
              <a:latin typeface="+mj-lt"/>
            </a:endParaRPr>
          </a:p>
        </p:txBody>
      </p:sp>
      <p:sp>
        <p:nvSpPr>
          <p:cNvPr id="13" name="TextBox 12">
            <a:extLst>
              <a:ext uri="{FF2B5EF4-FFF2-40B4-BE49-F238E27FC236}">
                <a16:creationId xmlns:a16="http://schemas.microsoft.com/office/drawing/2014/main" id="{759C4DAF-7A71-9D7C-D02D-373FEC15EA36}"/>
              </a:ext>
            </a:extLst>
          </p:cNvPr>
          <p:cNvSpPr txBox="1"/>
          <p:nvPr/>
        </p:nvSpPr>
        <p:spPr>
          <a:xfrm>
            <a:off x="415250" y="4598708"/>
            <a:ext cx="2712414" cy="1323439"/>
          </a:xfrm>
          <a:prstGeom prst="rect">
            <a:avLst/>
          </a:prstGeom>
          <a:noFill/>
        </p:spPr>
        <p:txBody>
          <a:bodyPr wrap="square">
            <a:spAutoFit/>
          </a:bodyPr>
          <a:lstStyle/>
          <a:p>
            <a:r>
              <a:rPr kumimoji="0" lang="en-GB" altLang="en-US" sz="1600" b="0" i="0" u="none" strike="noStrike" cap="none" normalizeH="0" baseline="0">
                <a:ln>
                  <a:noFill/>
                </a:ln>
                <a:solidFill>
                  <a:schemeClr val="bg1"/>
                </a:solidFill>
                <a:effectLst/>
                <a:latin typeface="+mj-lt"/>
                <a:ea typeface="Aptos" panose="020B0004020202020204" pitchFamily="34" charset="0"/>
                <a:cs typeface="Aptos" panose="020B0004020202020204" pitchFamily="34" charset="0"/>
              </a:rPr>
              <a:t>The proposed delivery schedule is to the right, and the course information will be shared with slides following today’s meeting. </a:t>
            </a:r>
            <a:endParaRPr lang="en-GB" sz="1600"/>
          </a:p>
        </p:txBody>
      </p:sp>
      <p:pic>
        <p:nvPicPr>
          <p:cNvPr id="1027" name="Picture 3">
            <a:extLst>
              <a:ext uri="{FF2B5EF4-FFF2-40B4-BE49-F238E27FC236}">
                <a16:creationId xmlns:a16="http://schemas.microsoft.com/office/drawing/2014/main" id="{7BF9F70A-283A-E6A4-2BB6-6680380F38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36228" y="751462"/>
            <a:ext cx="3044617" cy="186482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44413EE0-269F-1DB7-3890-49A90F3B3C2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36228" y="2912351"/>
            <a:ext cx="3040522" cy="1862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208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942E012-97D7-E6BB-0784-16FD19F4F28C}"/>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Picture 20" descr="A picture containing logo, text, circle, trademark&#10;&#10;Description automatically generated">
            <a:extLst>
              <a:ext uri="{FF2B5EF4-FFF2-40B4-BE49-F238E27FC236}">
                <a16:creationId xmlns:a16="http://schemas.microsoft.com/office/drawing/2014/main" id="{7AC0538C-D254-8983-81C6-D7ED45F9D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739" y="1336102"/>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29" name="Title 1">
            <a:extLst>
              <a:ext uri="{FF2B5EF4-FFF2-40B4-BE49-F238E27FC236}">
                <a16:creationId xmlns:a16="http://schemas.microsoft.com/office/drawing/2014/main" id="{77CDD6BC-E827-8A05-626D-55583F3BFAAC}"/>
              </a:ext>
            </a:extLst>
          </p:cNvPr>
          <p:cNvSpPr txBox="1">
            <a:spLocks/>
          </p:cNvSpPr>
          <p:nvPr/>
        </p:nvSpPr>
        <p:spPr>
          <a:xfrm>
            <a:off x="364636" y="330814"/>
            <a:ext cx="6712795" cy="1269387"/>
          </a:xfrm>
          <a:prstGeom prst="rect">
            <a:avLst/>
          </a:prstGeo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GB" sz="4800" b="1"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A group of logos with text&#10;&#10;Description automatically generated">
            <a:extLst>
              <a:ext uri="{FF2B5EF4-FFF2-40B4-BE49-F238E27FC236}">
                <a16:creationId xmlns:a16="http://schemas.microsoft.com/office/drawing/2014/main" id="{086720E3-AC6E-3B58-CE88-2C67EDFA68C9}"/>
              </a:ext>
            </a:extLst>
          </p:cNvPr>
          <p:cNvPicPr>
            <a:picLocks noChangeAspect="1"/>
          </p:cNvPicPr>
          <p:nvPr/>
        </p:nvPicPr>
        <p:blipFill rotWithShape="1">
          <a:blip r:embed="rId4">
            <a:extLst>
              <a:ext uri="{28A0092B-C50C-407E-A947-70E740481C1C}">
                <a14:useLocalDpi xmlns:a14="http://schemas.microsoft.com/office/drawing/2010/main" val="0"/>
              </a:ext>
            </a:extLst>
          </a:blip>
          <a:srcRect t="25631" b="41538"/>
          <a:stretch/>
        </p:blipFill>
        <p:spPr>
          <a:xfrm>
            <a:off x="8636000" y="5707904"/>
            <a:ext cx="3302193" cy="908821"/>
          </a:xfrm>
          <a:prstGeom prst="rect">
            <a:avLst/>
          </a:prstGeom>
        </p:spPr>
      </p:pic>
      <p:sp>
        <p:nvSpPr>
          <p:cNvPr id="3" name="TextBox 2">
            <a:extLst>
              <a:ext uri="{FF2B5EF4-FFF2-40B4-BE49-F238E27FC236}">
                <a16:creationId xmlns:a16="http://schemas.microsoft.com/office/drawing/2014/main" id="{0BB9DFB2-A8AC-808D-D970-A018DA8B1678}"/>
              </a:ext>
            </a:extLst>
          </p:cNvPr>
          <p:cNvSpPr txBox="1"/>
          <p:nvPr/>
        </p:nvSpPr>
        <p:spPr>
          <a:xfrm>
            <a:off x="364636" y="330814"/>
            <a:ext cx="6099462" cy="757130"/>
          </a:xfrm>
          <a:prstGeom prst="rect">
            <a:avLst/>
          </a:prstGeom>
          <a:noFill/>
        </p:spPr>
        <p:txBody>
          <a:bodyPr wrap="square">
            <a:spAutoFit/>
          </a:bodyPr>
          <a:lstStyle/>
          <a:p>
            <a:pPr marL="0" marR="0" lvl="0" indent="0" algn="l" defTabSz="609630" rtl="0" eaLnBrk="1" fontAlgn="auto" latinLnBrk="0" hangingPunct="1">
              <a:lnSpc>
                <a:spcPct val="90000"/>
              </a:lnSpc>
              <a:spcBef>
                <a:spcPct val="0"/>
              </a:spcBef>
              <a:spcAft>
                <a:spcPts val="400"/>
              </a:spcAft>
              <a:buClrTx/>
              <a:buSzTx/>
              <a:buFontTx/>
              <a:buNone/>
              <a:tabLst/>
              <a:defRPr/>
            </a:pPr>
            <a:r>
              <a:rPr kumimoji="0" lang="en-US" sz="4800" b="1" i="0" u="none" strike="noStrike" kern="1200" cap="none" spc="0" normalizeH="0" baseline="0" noProof="0">
                <a:ln>
                  <a:noFill/>
                </a:ln>
                <a:solidFill>
                  <a:srgbClr val="FFFFFF"/>
                </a:solidFill>
                <a:effectLst/>
                <a:uLnTx/>
                <a:uFillTx/>
                <a:latin typeface="Calibri"/>
                <a:ea typeface="+mn-ea"/>
                <a:cs typeface="+mn-cs"/>
              </a:rPr>
              <a:t>Career Leader Training</a:t>
            </a:r>
          </a:p>
        </p:txBody>
      </p:sp>
      <p:pic>
        <p:nvPicPr>
          <p:cNvPr id="6" name="Picture 5">
            <a:extLst>
              <a:ext uri="{FF2B5EF4-FFF2-40B4-BE49-F238E27FC236}">
                <a16:creationId xmlns:a16="http://schemas.microsoft.com/office/drawing/2014/main" id="{2A07ABAD-1D43-B963-798E-85B581D7DB5D}"/>
              </a:ext>
            </a:extLst>
          </p:cNvPr>
          <p:cNvPicPr>
            <a:picLocks noChangeAspect="1"/>
          </p:cNvPicPr>
          <p:nvPr/>
        </p:nvPicPr>
        <p:blipFill>
          <a:blip r:embed="rId5"/>
          <a:stretch>
            <a:fillRect/>
          </a:stretch>
        </p:blipFill>
        <p:spPr>
          <a:xfrm>
            <a:off x="3255841" y="1087944"/>
            <a:ext cx="1946248" cy="1592911"/>
          </a:xfrm>
          <a:prstGeom prst="rect">
            <a:avLst/>
          </a:prstGeom>
        </p:spPr>
      </p:pic>
      <p:pic>
        <p:nvPicPr>
          <p:cNvPr id="8" name="Picture 7">
            <a:extLst>
              <a:ext uri="{FF2B5EF4-FFF2-40B4-BE49-F238E27FC236}">
                <a16:creationId xmlns:a16="http://schemas.microsoft.com/office/drawing/2014/main" id="{89F28C48-BEFE-0B29-6743-B2F011AF5D19}"/>
              </a:ext>
            </a:extLst>
          </p:cNvPr>
          <p:cNvPicPr>
            <a:picLocks noChangeAspect="1"/>
          </p:cNvPicPr>
          <p:nvPr/>
        </p:nvPicPr>
        <p:blipFill>
          <a:blip r:embed="rId6"/>
          <a:stretch>
            <a:fillRect/>
          </a:stretch>
        </p:blipFill>
        <p:spPr>
          <a:xfrm>
            <a:off x="475031" y="1066212"/>
            <a:ext cx="2413091" cy="1592911"/>
          </a:xfrm>
          <a:prstGeom prst="rect">
            <a:avLst/>
          </a:prstGeom>
        </p:spPr>
      </p:pic>
      <p:pic>
        <p:nvPicPr>
          <p:cNvPr id="10" name="Picture 9">
            <a:extLst>
              <a:ext uri="{FF2B5EF4-FFF2-40B4-BE49-F238E27FC236}">
                <a16:creationId xmlns:a16="http://schemas.microsoft.com/office/drawing/2014/main" id="{DF5D414A-228C-7398-6739-8A4DB02097FB}"/>
              </a:ext>
            </a:extLst>
          </p:cNvPr>
          <p:cNvPicPr>
            <a:picLocks noChangeAspect="1"/>
          </p:cNvPicPr>
          <p:nvPr/>
        </p:nvPicPr>
        <p:blipFill>
          <a:blip r:embed="rId7"/>
          <a:stretch>
            <a:fillRect/>
          </a:stretch>
        </p:blipFill>
        <p:spPr>
          <a:xfrm>
            <a:off x="5550390" y="1087944"/>
            <a:ext cx="2413091" cy="1588964"/>
          </a:xfrm>
          <a:prstGeom prst="rect">
            <a:avLst/>
          </a:prstGeom>
        </p:spPr>
      </p:pic>
      <p:pic>
        <p:nvPicPr>
          <p:cNvPr id="12" name="Picture 11">
            <a:extLst>
              <a:ext uri="{FF2B5EF4-FFF2-40B4-BE49-F238E27FC236}">
                <a16:creationId xmlns:a16="http://schemas.microsoft.com/office/drawing/2014/main" id="{27F1A0F5-73C6-65F5-7AED-C05520E099CC}"/>
              </a:ext>
            </a:extLst>
          </p:cNvPr>
          <p:cNvPicPr>
            <a:picLocks noChangeAspect="1"/>
          </p:cNvPicPr>
          <p:nvPr/>
        </p:nvPicPr>
        <p:blipFill>
          <a:blip r:embed="rId8"/>
          <a:stretch>
            <a:fillRect/>
          </a:stretch>
        </p:blipFill>
        <p:spPr>
          <a:xfrm>
            <a:off x="520188" y="2892380"/>
            <a:ext cx="1780097" cy="1929002"/>
          </a:xfrm>
          <a:prstGeom prst="rect">
            <a:avLst/>
          </a:prstGeom>
        </p:spPr>
      </p:pic>
      <p:pic>
        <p:nvPicPr>
          <p:cNvPr id="14" name="Picture 13">
            <a:extLst>
              <a:ext uri="{FF2B5EF4-FFF2-40B4-BE49-F238E27FC236}">
                <a16:creationId xmlns:a16="http://schemas.microsoft.com/office/drawing/2014/main" id="{644D8F2D-1941-BE14-E341-EB35F047959B}"/>
              </a:ext>
            </a:extLst>
          </p:cNvPr>
          <p:cNvPicPr>
            <a:picLocks noChangeAspect="1"/>
          </p:cNvPicPr>
          <p:nvPr/>
        </p:nvPicPr>
        <p:blipFill>
          <a:blip r:embed="rId9"/>
          <a:stretch>
            <a:fillRect/>
          </a:stretch>
        </p:blipFill>
        <p:spPr>
          <a:xfrm>
            <a:off x="6059023" y="2911522"/>
            <a:ext cx="1953431" cy="1909860"/>
          </a:xfrm>
          <a:prstGeom prst="rect">
            <a:avLst/>
          </a:prstGeom>
        </p:spPr>
      </p:pic>
      <p:pic>
        <p:nvPicPr>
          <p:cNvPr id="16" name="Picture 15">
            <a:extLst>
              <a:ext uri="{FF2B5EF4-FFF2-40B4-BE49-F238E27FC236}">
                <a16:creationId xmlns:a16="http://schemas.microsoft.com/office/drawing/2014/main" id="{2DD3862C-2D42-8E42-F725-A6645886171F}"/>
              </a:ext>
            </a:extLst>
          </p:cNvPr>
          <p:cNvPicPr>
            <a:picLocks noChangeAspect="1"/>
          </p:cNvPicPr>
          <p:nvPr/>
        </p:nvPicPr>
        <p:blipFill>
          <a:blip r:embed="rId10"/>
          <a:stretch>
            <a:fillRect/>
          </a:stretch>
        </p:blipFill>
        <p:spPr>
          <a:xfrm>
            <a:off x="2668004" y="2878064"/>
            <a:ext cx="2993597" cy="1934200"/>
          </a:xfrm>
          <a:prstGeom prst="rect">
            <a:avLst/>
          </a:prstGeom>
        </p:spPr>
      </p:pic>
      <p:pic>
        <p:nvPicPr>
          <p:cNvPr id="18" name="Picture 17">
            <a:extLst>
              <a:ext uri="{FF2B5EF4-FFF2-40B4-BE49-F238E27FC236}">
                <a16:creationId xmlns:a16="http://schemas.microsoft.com/office/drawing/2014/main" id="{15FE9FE9-EB97-000C-9174-425D04C18714}"/>
              </a:ext>
            </a:extLst>
          </p:cNvPr>
          <p:cNvPicPr>
            <a:picLocks noChangeAspect="1"/>
          </p:cNvPicPr>
          <p:nvPr/>
        </p:nvPicPr>
        <p:blipFill>
          <a:blip r:embed="rId11"/>
          <a:stretch>
            <a:fillRect/>
          </a:stretch>
        </p:blipFill>
        <p:spPr>
          <a:xfrm>
            <a:off x="513049" y="4989641"/>
            <a:ext cx="2573051" cy="1473824"/>
          </a:xfrm>
          <a:prstGeom prst="rect">
            <a:avLst/>
          </a:prstGeom>
        </p:spPr>
      </p:pic>
      <p:pic>
        <p:nvPicPr>
          <p:cNvPr id="20" name="Picture 19">
            <a:extLst>
              <a:ext uri="{FF2B5EF4-FFF2-40B4-BE49-F238E27FC236}">
                <a16:creationId xmlns:a16="http://schemas.microsoft.com/office/drawing/2014/main" id="{36CAC38D-CFF9-E1EE-9550-E6ACD2C289B5}"/>
              </a:ext>
            </a:extLst>
          </p:cNvPr>
          <p:cNvPicPr>
            <a:picLocks noChangeAspect="1"/>
          </p:cNvPicPr>
          <p:nvPr/>
        </p:nvPicPr>
        <p:blipFill>
          <a:blip r:embed="rId12"/>
          <a:stretch>
            <a:fillRect/>
          </a:stretch>
        </p:blipFill>
        <p:spPr>
          <a:xfrm>
            <a:off x="5599362" y="4975358"/>
            <a:ext cx="2413092" cy="1465092"/>
          </a:xfrm>
          <a:prstGeom prst="rect">
            <a:avLst/>
          </a:prstGeom>
        </p:spPr>
      </p:pic>
      <p:pic>
        <p:nvPicPr>
          <p:cNvPr id="23" name="Picture 22">
            <a:extLst>
              <a:ext uri="{FF2B5EF4-FFF2-40B4-BE49-F238E27FC236}">
                <a16:creationId xmlns:a16="http://schemas.microsoft.com/office/drawing/2014/main" id="{B025937C-175C-46E4-C5D1-2C9EE5CD1019}"/>
              </a:ext>
            </a:extLst>
          </p:cNvPr>
          <p:cNvPicPr>
            <a:picLocks noChangeAspect="1"/>
          </p:cNvPicPr>
          <p:nvPr/>
        </p:nvPicPr>
        <p:blipFill>
          <a:blip r:embed="rId13"/>
          <a:stretch>
            <a:fillRect/>
          </a:stretch>
        </p:blipFill>
        <p:spPr>
          <a:xfrm>
            <a:off x="3255841" y="4989641"/>
            <a:ext cx="2219183" cy="1465092"/>
          </a:xfrm>
          <a:prstGeom prst="rect">
            <a:avLst/>
          </a:prstGeom>
        </p:spPr>
      </p:pic>
      <p:sp>
        <p:nvSpPr>
          <p:cNvPr id="25" name="TextBox 24">
            <a:extLst>
              <a:ext uri="{FF2B5EF4-FFF2-40B4-BE49-F238E27FC236}">
                <a16:creationId xmlns:a16="http://schemas.microsoft.com/office/drawing/2014/main" id="{F7461BFA-3933-A794-4846-B6C4DD690D4B}"/>
              </a:ext>
            </a:extLst>
          </p:cNvPr>
          <p:cNvSpPr txBox="1"/>
          <p:nvPr/>
        </p:nvSpPr>
        <p:spPr>
          <a:xfrm>
            <a:off x="475031" y="6512963"/>
            <a:ext cx="8334662" cy="307777"/>
          </a:xfrm>
          <a:prstGeom prst="rect">
            <a:avLst/>
          </a:prstGeom>
          <a:noFill/>
        </p:spPr>
        <p:txBody>
          <a:bodyPr wrap="square">
            <a:spAutoFit/>
          </a:bodyPr>
          <a:lstStyle/>
          <a:p>
            <a:r>
              <a:rPr lang="en-GB" sz="1400">
                <a:solidFill>
                  <a:schemeClr val="bg1"/>
                </a:solidFill>
              </a:rPr>
              <a:t>https://www.careersandenterprise.co.uk/careers-leaders/careers-leader-training/training-providers/</a:t>
            </a:r>
          </a:p>
        </p:txBody>
      </p:sp>
    </p:spTree>
    <p:extLst>
      <p:ext uri="{BB962C8B-B14F-4D97-AF65-F5344CB8AC3E}">
        <p14:creationId xmlns:p14="http://schemas.microsoft.com/office/powerpoint/2010/main" val="4252767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A8A8"/>
        </a:solidFill>
        <a:effectLst/>
      </p:bgPr>
    </p:bg>
    <p:spTree>
      <p:nvGrpSpPr>
        <p:cNvPr id="1" name=""/>
        <p:cNvGrpSpPr/>
        <p:nvPr/>
      </p:nvGrpSpPr>
      <p:grpSpPr>
        <a:xfrm>
          <a:off x="0" y="0"/>
          <a:ext cx="0" cy="0"/>
          <a:chOff x="0" y="0"/>
          <a:chExt cx="0" cy="0"/>
        </a:xfrm>
      </p:grpSpPr>
      <p:pic>
        <p:nvPicPr>
          <p:cNvPr id="10" name="Picture 9" descr="A group of logos with text&#10;&#10;Description automatically generated">
            <a:extLst>
              <a:ext uri="{FF2B5EF4-FFF2-40B4-BE49-F238E27FC236}">
                <a16:creationId xmlns:a16="http://schemas.microsoft.com/office/drawing/2014/main" id="{2A35EDF4-F46A-86BA-8770-1DAC745242E2}"/>
              </a:ext>
            </a:extLst>
          </p:cNvPr>
          <p:cNvPicPr>
            <a:picLocks noChangeAspect="1"/>
          </p:cNvPicPr>
          <p:nvPr/>
        </p:nvPicPr>
        <p:blipFill rotWithShape="1">
          <a:blip r:embed="rId3">
            <a:extLst>
              <a:ext uri="{28A0092B-C50C-407E-A947-70E740481C1C}">
                <a14:useLocalDpi xmlns:a14="http://schemas.microsoft.com/office/drawing/2010/main" val="0"/>
              </a:ext>
            </a:extLst>
          </a:blip>
          <a:srcRect t="24652" b="42492"/>
          <a:stretch/>
        </p:blipFill>
        <p:spPr>
          <a:xfrm>
            <a:off x="8658772" y="5885766"/>
            <a:ext cx="3533228" cy="972234"/>
          </a:xfrm>
          <a:prstGeom prst="rect">
            <a:avLst/>
          </a:prstGeom>
        </p:spPr>
      </p:pic>
      <p:sp>
        <p:nvSpPr>
          <p:cNvPr id="3" name="Title 1">
            <a:extLst>
              <a:ext uri="{FF2B5EF4-FFF2-40B4-BE49-F238E27FC236}">
                <a16:creationId xmlns:a16="http://schemas.microsoft.com/office/drawing/2014/main" id="{F8395F93-931F-3868-EDDA-699CEE2EAA7E}"/>
              </a:ext>
            </a:extLst>
          </p:cNvPr>
          <p:cNvSpPr txBox="1">
            <a:spLocks/>
          </p:cNvSpPr>
          <p:nvPr/>
        </p:nvSpPr>
        <p:spPr>
          <a:xfrm>
            <a:off x="2076445" y="672831"/>
            <a:ext cx="8039101" cy="1152226"/>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46"/>
            <a:r>
              <a:rPr lang="en-GB" sz="4000" b="1">
                <a:solidFill>
                  <a:schemeClr val="bg1"/>
                </a:solidFill>
                <a:latin typeface="Aptos Display" panose="02110004020202020204"/>
                <a:cs typeface="Segoe UI" panose="020B0502040204020203" pitchFamily="34" charset="0"/>
              </a:rPr>
              <a:t>Key dates for the diary</a:t>
            </a:r>
            <a:endParaRPr lang="en-GB" sz="4000" b="1">
              <a:solidFill>
                <a:schemeClr val="bg1"/>
              </a:solidFill>
              <a:latin typeface="Aptos Display" panose="02110004020202020204"/>
            </a:endParaRPr>
          </a:p>
        </p:txBody>
      </p:sp>
      <p:graphicFrame>
        <p:nvGraphicFramePr>
          <p:cNvPr id="11" name="Table 10">
            <a:extLst>
              <a:ext uri="{FF2B5EF4-FFF2-40B4-BE49-F238E27FC236}">
                <a16:creationId xmlns:a16="http://schemas.microsoft.com/office/drawing/2014/main" id="{C25F7B2B-B034-9890-5322-445CC5705600}"/>
              </a:ext>
            </a:extLst>
          </p:cNvPr>
          <p:cNvGraphicFramePr>
            <a:graphicFrameLocks noGrp="1"/>
          </p:cNvGraphicFramePr>
          <p:nvPr>
            <p:extLst>
              <p:ext uri="{D42A27DB-BD31-4B8C-83A1-F6EECF244321}">
                <p14:modId xmlns:p14="http://schemas.microsoft.com/office/powerpoint/2010/main" val="2471749997"/>
              </p:ext>
            </p:extLst>
          </p:nvPr>
        </p:nvGraphicFramePr>
        <p:xfrm>
          <a:off x="852055" y="2133643"/>
          <a:ext cx="10474035" cy="3011944"/>
        </p:xfrm>
        <a:graphic>
          <a:graphicData uri="http://schemas.openxmlformats.org/drawingml/2006/table">
            <a:tbl>
              <a:tblPr firstRow="1" firstCol="1" bandRow="1">
                <a:tableStyleId>{D7AC3CCA-C797-4891-BE02-D94E43425B78}</a:tableStyleId>
              </a:tblPr>
              <a:tblGrid>
                <a:gridCol w="5091223">
                  <a:extLst>
                    <a:ext uri="{9D8B030D-6E8A-4147-A177-3AD203B41FA5}">
                      <a16:colId xmlns:a16="http://schemas.microsoft.com/office/drawing/2014/main" val="3626140667"/>
                    </a:ext>
                  </a:extLst>
                </a:gridCol>
                <a:gridCol w="2491688">
                  <a:extLst>
                    <a:ext uri="{9D8B030D-6E8A-4147-A177-3AD203B41FA5}">
                      <a16:colId xmlns:a16="http://schemas.microsoft.com/office/drawing/2014/main" val="185761370"/>
                    </a:ext>
                  </a:extLst>
                </a:gridCol>
                <a:gridCol w="2891124">
                  <a:extLst>
                    <a:ext uri="{9D8B030D-6E8A-4147-A177-3AD203B41FA5}">
                      <a16:colId xmlns:a16="http://schemas.microsoft.com/office/drawing/2014/main" val="3002087566"/>
                    </a:ext>
                  </a:extLst>
                </a:gridCol>
              </a:tblGrid>
              <a:tr h="539626">
                <a:tc>
                  <a:txBody>
                    <a:bodyPr/>
                    <a:lstStyle/>
                    <a:p>
                      <a:r>
                        <a:rPr lang="en-GB" sz="1400">
                          <a:effectLst/>
                          <a:latin typeface="Aptos" panose="020B0004020202020204" pitchFamily="34" charset="0"/>
                          <a:ea typeface="Aptos" panose="020B0004020202020204" pitchFamily="34" charset="0"/>
                          <a:cs typeface="Aptos" panose="020B0004020202020204" pitchFamily="34" charset="0"/>
                        </a:rPr>
                        <a:t>Compass Training        </a:t>
                      </a:r>
                      <a:r>
                        <a:rPr lang="en-GB" sz="1400">
                          <a:effectLst/>
                          <a:latin typeface="Aptos" panose="020B0004020202020204" pitchFamily="34" charset="0"/>
                          <a:ea typeface="Aptos" panose="020B0004020202020204" pitchFamily="34" charset="0"/>
                          <a:cs typeface="Aptos" panose="020B0004020202020204" pitchFamily="34" charset="0"/>
                          <a:hlinkClick r:id="rId4"/>
                        </a:rPr>
                        <a:t>Sign Up Here</a:t>
                      </a:r>
                      <a:endParaRPr lang="en-GB" sz="1400">
                        <a:effectLst/>
                        <a:latin typeface="Aptos" panose="020B0004020202020204" pitchFamily="34" charset="0"/>
                        <a:ea typeface="Aptos" panose="020B0004020202020204" pitchFamily="34" charset="0"/>
                        <a:cs typeface="Aptos" panose="020B0004020202020204" pitchFamily="34" charset="0"/>
                      </a:endParaRPr>
                    </a:p>
                    <a:p>
                      <a:endParaRPr lang="en-GB" sz="1400">
                        <a:effectLst/>
                        <a:latin typeface="Aptos" panose="020B0004020202020204" pitchFamily="34" charset="0"/>
                        <a:ea typeface="Aptos" panose="020B0004020202020204" pitchFamily="34" charset="0"/>
                        <a:cs typeface="Aptos" panose="020B0004020202020204" pitchFamily="34" charset="0"/>
                      </a:endParaRPr>
                    </a:p>
                    <a:p>
                      <a:r>
                        <a:rPr lang="en-GB" sz="1400">
                          <a:effectLst/>
                          <a:latin typeface="Aptos" panose="020B0004020202020204" pitchFamily="34" charset="0"/>
                          <a:ea typeface="Aptos" panose="020B0004020202020204" pitchFamily="34" charset="0"/>
                          <a:cs typeface="Aptos" panose="020B0004020202020204" pitchFamily="34" charset="0"/>
                        </a:rPr>
                        <a:t>Parental Engagement Course  </a:t>
                      </a:r>
                      <a:r>
                        <a:rPr lang="en-GB" sz="1400">
                          <a:effectLst/>
                          <a:latin typeface="Aptos" panose="020B0004020202020204" pitchFamily="34" charset="0"/>
                          <a:ea typeface="Aptos" panose="020B0004020202020204" pitchFamily="34" charset="0"/>
                          <a:cs typeface="Aptos" panose="020B0004020202020204" pitchFamily="34" charset="0"/>
                          <a:hlinkClick r:id="rId5"/>
                        </a:rPr>
                        <a:t>Sign Up Here</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b="0">
                          <a:effectLst/>
                          <a:latin typeface="Aptos" panose="020B0004020202020204" pitchFamily="34" charset="0"/>
                          <a:ea typeface="Aptos" panose="020B0004020202020204" pitchFamily="34" charset="0"/>
                          <a:cs typeface="Aptos" panose="020B0004020202020204" pitchFamily="34" charset="0"/>
                        </a:rPr>
                        <a:t>In Person County Hall Preston</a:t>
                      </a:r>
                    </a:p>
                    <a:p>
                      <a:endParaRPr lang="en-GB" sz="1400" b="0">
                        <a:effectLst/>
                        <a:latin typeface="Aptos" panose="020B0004020202020204" pitchFamily="34" charset="0"/>
                        <a:ea typeface="Aptos" panose="020B0004020202020204" pitchFamily="34" charset="0"/>
                        <a:cs typeface="Aptos" panose="020B0004020202020204" pitchFamily="34" charset="0"/>
                      </a:endParaRPr>
                    </a:p>
                    <a:p>
                      <a:r>
                        <a:rPr lang="en-GB" sz="1400" b="0">
                          <a:effectLst/>
                          <a:latin typeface="Aptos" panose="020B0004020202020204" pitchFamily="34" charset="0"/>
                          <a:ea typeface="Aptos" panose="020B0004020202020204" pitchFamily="34" charset="0"/>
                          <a:cs typeface="Aptos" panose="020B0004020202020204" pitchFamily="34" charset="0"/>
                        </a:rPr>
                        <a:t>In Person County Hall Preston</a:t>
                      </a:r>
                    </a:p>
                  </a:txBody>
                  <a:tcPr marL="68580" marR="68580" marT="0" marB="0"/>
                </a:tc>
                <a:tc>
                  <a:txBody>
                    <a:bodyPr/>
                    <a:lstStyle/>
                    <a:p>
                      <a:r>
                        <a:rPr lang="en-GB" sz="1400" b="0">
                          <a:effectLst/>
                          <a:latin typeface="Aptos" panose="020B0004020202020204" pitchFamily="34" charset="0"/>
                          <a:ea typeface="Aptos" panose="020B0004020202020204" pitchFamily="34" charset="0"/>
                          <a:cs typeface="Aptos" panose="020B0004020202020204" pitchFamily="34" charset="0"/>
                        </a:rPr>
                        <a:t>Friday 8</a:t>
                      </a:r>
                      <a:r>
                        <a:rPr lang="en-GB" sz="1400" b="0" baseline="30000">
                          <a:effectLst/>
                          <a:latin typeface="Aptos" panose="020B0004020202020204" pitchFamily="34" charset="0"/>
                          <a:ea typeface="Aptos" panose="020B0004020202020204" pitchFamily="34" charset="0"/>
                          <a:cs typeface="Aptos" panose="020B0004020202020204" pitchFamily="34" charset="0"/>
                        </a:rPr>
                        <a:t>th</a:t>
                      </a:r>
                      <a:r>
                        <a:rPr lang="en-GB" sz="1400" b="0">
                          <a:effectLst/>
                          <a:latin typeface="Aptos" panose="020B0004020202020204" pitchFamily="34" charset="0"/>
                          <a:ea typeface="Aptos" panose="020B0004020202020204" pitchFamily="34" charset="0"/>
                          <a:cs typeface="Aptos" panose="020B0004020202020204" pitchFamily="34" charset="0"/>
                        </a:rPr>
                        <a:t> November </a:t>
                      </a:r>
                    </a:p>
                    <a:p>
                      <a:endParaRPr lang="en-GB" sz="1400" b="0">
                        <a:effectLst/>
                        <a:latin typeface="Aptos" panose="020B0004020202020204" pitchFamily="34" charset="0"/>
                        <a:ea typeface="Aptos" panose="020B0004020202020204" pitchFamily="34" charset="0"/>
                        <a:cs typeface="Aptos" panose="020B0004020202020204" pitchFamily="34" charset="0"/>
                      </a:endParaRPr>
                    </a:p>
                    <a:p>
                      <a:r>
                        <a:rPr lang="en-GB" sz="1400" b="0">
                          <a:effectLst/>
                          <a:latin typeface="Aptos" panose="020B0004020202020204" pitchFamily="34" charset="0"/>
                          <a:ea typeface="Aptos" panose="020B0004020202020204" pitchFamily="34" charset="0"/>
                          <a:cs typeface="Aptos" panose="020B0004020202020204" pitchFamily="34" charset="0"/>
                        </a:rPr>
                        <a:t>Friday 22</a:t>
                      </a:r>
                      <a:r>
                        <a:rPr lang="en-GB" sz="1400" b="0" baseline="30000">
                          <a:effectLst/>
                          <a:latin typeface="Aptos" panose="020B0004020202020204" pitchFamily="34" charset="0"/>
                          <a:ea typeface="Aptos" panose="020B0004020202020204" pitchFamily="34" charset="0"/>
                          <a:cs typeface="Aptos" panose="020B0004020202020204" pitchFamily="34" charset="0"/>
                        </a:rPr>
                        <a:t>nd</a:t>
                      </a:r>
                      <a:r>
                        <a:rPr lang="en-GB" sz="1400" b="0">
                          <a:effectLst/>
                          <a:latin typeface="Aptos" panose="020B0004020202020204" pitchFamily="34" charset="0"/>
                          <a:ea typeface="Aptos" panose="020B0004020202020204" pitchFamily="34" charset="0"/>
                          <a:cs typeface="Aptos" panose="020B0004020202020204" pitchFamily="34" charset="0"/>
                        </a:rPr>
                        <a:t> November </a:t>
                      </a:r>
                    </a:p>
                    <a:p>
                      <a:endParaRPr lang="en-GB" sz="1400" b="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93204265"/>
                  </a:ext>
                </a:extLst>
              </a:tr>
              <a:tr h="539626">
                <a:tc>
                  <a:txBody>
                    <a:bodyPr/>
                    <a:lstStyle/>
                    <a:p>
                      <a:r>
                        <a:rPr lang="en-GB" sz="1400">
                          <a:effectLst/>
                        </a:rPr>
                        <a:t>Virtual Inclusion CoP (SEND/AP CLs + mainstream SENCOs) </a:t>
                      </a:r>
                    </a:p>
                    <a:p>
                      <a:r>
                        <a:rPr lang="en-GB" sz="1400">
                          <a:effectLst/>
                        </a:rPr>
                        <a:t>Autumn Term </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Virtual</a:t>
                      </a:r>
                    </a:p>
                    <a:p>
                      <a:r>
                        <a:rPr lang="en-GB" sz="1400">
                          <a:effectLst/>
                        </a:rPr>
                        <a:t>Teams invite to follow</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Tuesday 19</a:t>
                      </a:r>
                      <a:r>
                        <a:rPr lang="en-GB" sz="1400" baseline="30000">
                          <a:effectLst/>
                        </a:rPr>
                        <a:t>th</a:t>
                      </a:r>
                      <a:r>
                        <a:rPr lang="en-GB" sz="1400">
                          <a:effectLst/>
                        </a:rPr>
                        <a:t> November 2025</a:t>
                      </a:r>
                    </a:p>
                    <a:p>
                      <a:r>
                        <a:rPr lang="en-GB" sz="1400">
                          <a:effectLst/>
                        </a:rPr>
                        <a:t>15:30-16:30</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930102374"/>
                  </a:ext>
                </a:extLst>
              </a:tr>
              <a:tr h="539626">
                <a:tc>
                  <a:txBody>
                    <a:bodyPr/>
                    <a:lstStyle/>
                    <a:p>
                      <a:r>
                        <a:rPr lang="en-GB" sz="1400">
                          <a:effectLst/>
                        </a:rPr>
                        <a:t>Virtual Inclusion CoP (SEND/AP CLs + mainstream SENCOs) </a:t>
                      </a:r>
                    </a:p>
                    <a:p>
                      <a:r>
                        <a:rPr lang="en-GB" sz="1400">
                          <a:effectLst/>
                        </a:rPr>
                        <a:t>Spring Term</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Virtual</a:t>
                      </a:r>
                    </a:p>
                    <a:p>
                      <a:r>
                        <a:rPr lang="en-GB" sz="1400">
                          <a:effectLst/>
                        </a:rPr>
                        <a:t>Teams invite to follow</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Wednesday 5</a:t>
                      </a:r>
                      <a:r>
                        <a:rPr lang="en-GB" sz="1400" baseline="30000">
                          <a:effectLst/>
                        </a:rPr>
                        <a:t>th</a:t>
                      </a:r>
                      <a:r>
                        <a:rPr lang="en-GB" sz="1400">
                          <a:effectLst/>
                        </a:rPr>
                        <a:t> February 2025</a:t>
                      </a:r>
                    </a:p>
                    <a:p>
                      <a:r>
                        <a:rPr lang="en-GB" sz="1400">
                          <a:effectLst/>
                        </a:rPr>
                        <a:t>15:30-16:30</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372568155"/>
                  </a:ext>
                </a:extLst>
              </a:tr>
              <a:tr h="539626">
                <a:tc>
                  <a:txBody>
                    <a:bodyPr/>
                    <a:lstStyle/>
                    <a:p>
                      <a:r>
                        <a:rPr lang="en-GB" sz="1400">
                          <a:effectLst/>
                        </a:rPr>
                        <a:t>Inclusion Summit </a:t>
                      </a:r>
                    </a:p>
                    <a:p>
                      <a:r>
                        <a:rPr lang="en-GB" sz="1400">
                          <a:effectLst/>
                        </a:rPr>
                        <a:t>Spring Term </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Venue TBC</a:t>
                      </a:r>
                    </a:p>
                  </a:txBody>
                  <a:tcPr marL="68580" marR="68580" marT="0" marB="0"/>
                </a:tc>
                <a:tc>
                  <a:txBody>
                    <a:bodyPr/>
                    <a:lstStyle/>
                    <a:p>
                      <a:r>
                        <a:rPr lang="en-GB" sz="1400">
                          <a:effectLst/>
                        </a:rPr>
                        <a:t>Wednesday 7</a:t>
                      </a:r>
                      <a:r>
                        <a:rPr lang="en-GB" sz="1400" baseline="30000">
                          <a:effectLst/>
                        </a:rPr>
                        <a:t>th</a:t>
                      </a:r>
                      <a:r>
                        <a:rPr lang="en-GB" sz="1400">
                          <a:effectLst/>
                        </a:rPr>
                        <a:t> May 2025</a:t>
                      </a:r>
                    </a:p>
                    <a:p>
                      <a:r>
                        <a:rPr lang="en-GB" sz="1400">
                          <a:effectLst/>
                        </a:rPr>
                        <a:t>08:45-15:00</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119565359"/>
                  </a:ext>
                </a:extLst>
              </a:tr>
              <a:tr h="539626">
                <a:tc>
                  <a:txBody>
                    <a:bodyPr/>
                    <a:lstStyle/>
                    <a:p>
                      <a:r>
                        <a:rPr lang="en-GB" sz="1400">
                          <a:effectLst/>
                        </a:rPr>
                        <a:t>Lancashire Careers Hub Annual Conference</a:t>
                      </a:r>
                    </a:p>
                    <a:p>
                      <a:r>
                        <a:rPr lang="en-GB" sz="1400">
                          <a:effectLst/>
                        </a:rPr>
                        <a:t>Summer Term</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UCLAN TBC</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Tuesday 24</a:t>
                      </a:r>
                      <a:r>
                        <a:rPr lang="en-GB" sz="1400" baseline="30000">
                          <a:effectLst/>
                        </a:rPr>
                        <a:t>th</a:t>
                      </a:r>
                      <a:r>
                        <a:rPr lang="en-GB" sz="1400">
                          <a:effectLst/>
                        </a:rPr>
                        <a:t> June 2025 </a:t>
                      </a:r>
                    </a:p>
                    <a:p>
                      <a:r>
                        <a:rPr lang="en-GB" sz="1400">
                          <a:effectLst/>
                        </a:rPr>
                        <a:t>08:45-15:00</a:t>
                      </a:r>
                      <a:endParaRPr lang="en-GB" sz="1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627102083"/>
                  </a:ext>
                </a:extLst>
              </a:tr>
            </a:tbl>
          </a:graphicData>
        </a:graphic>
      </p:graphicFrame>
    </p:spTree>
    <p:extLst>
      <p:ext uri="{BB962C8B-B14F-4D97-AF65-F5344CB8AC3E}">
        <p14:creationId xmlns:p14="http://schemas.microsoft.com/office/powerpoint/2010/main" val="60237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A8A8"/>
        </a:solidFill>
        <a:effectLst/>
      </p:bgPr>
    </p:bg>
    <p:spTree>
      <p:nvGrpSpPr>
        <p:cNvPr id="1" name=""/>
        <p:cNvGrpSpPr/>
        <p:nvPr/>
      </p:nvGrpSpPr>
      <p:grpSpPr>
        <a:xfrm>
          <a:off x="0" y="0"/>
          <a:ext cx="0" cy="0"/>
          <a:chOff x="0" y="0"/>
          <a:chExt cx="0" cy="0"/>
        </a:xfrm>
      </p:grpSpPr>
      <p:pic>
        <p:nvPicPr>
          <p:cNvPr id="10" name="Picture 9" descr="A group of logos with text&#10;&#10;Description automatically generated">
            <a:extLst>
              <a:ext uri="{FF2B5EF4-FFF2-40B4-BE49-F238E27FC236}">
                <a16:creationId xmlns:a16="http://schemas.microsoft.com/office/drawing/2014/main" id="{2A35EDF4-F46A-86BA-8770-1DAC745242E2}"/>
              </a:ext>
            </a:extLst>
          </p:cNvPr>
          <p:cNvPicPr>
            <a:picLocks noChangeAspect="1"/>
          </p:cNvPicPr>
          <p:nvPr/>
        </p:nvPicPr>
        <p:blipFill rotWithShape="1">
          <a:blip r:embed="rId3">
            <a:extLst>
              <a:ext uri="{28A0092B-C50C-407E-A947-70E740481C1C}">
                <a14:useLocalDpi xmlns:a14="http://schemas.microsoft.com/office/drawing/2010/main" val="0"/>
              </a:ext>
            </a:extLst>
          </a:blip>
          <a:srcRect t="24652" b="42492"/>
          <a:stretch/>
        </p:blipFill>
        <p:spPr>
          <a:xfrm>
            <a:off x="8658772" y="5885766"/>
            <a:ext cx="3533228" cy="972234"/>
          </a:xfrm>
          <a:prstGeom prst="rect">
            <a:avLst/>
          </a:prstGeom>
        </p:spPr>
      </p:pic>
      <p:sp>
        <p:nvSpPr>
          <p:cNvPr id="3" name="Title 1">
            <a:extLst>
              <a:ext uri="{FF2B5EF4-FFF2-40B4-BE49-F238E27FC236}">
                <a16:creationId xmlns:a16="http://schemas.microsoft.com/office/drawing/2014/main" id="{F8395F93-931F-3868-EDDA-699CEE2EAA7E}"/>
              </a:ext>
            </a:extLst>
          </p:cNvPr>
          <p:cNvSpPr txBox="1">
            <a:spLocks/>
          </p:cNvSpPr>
          <p:nvPr/>
        </p:nvSpPr>
        <p:spPr>
          <a:xfrm>
            <a:off x="2076447" y="1112991"/>
            <a:ext cx="8039101" cy="1152226"/>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46"/>
            <a:r>
              <a:rPr lang="en-GB" sz="4000" b="1">
                <a:solidFill>
                  <a:schemeClr val="bg1"/>
                </a:solidFill>
                <a:latin typeface="Aptos Display" panose="02110004020202020204"/>
                <a:cs typeface="Segoe UI" panose="020B0502040204020203" pitchFamily="34" charset="0"/>
              </a:rPr>
              <a:t>Thank you so much for your time </a:t>
            </a:r>
          </a:p>
          <a:p>
            <a:pPr algn="ctr" defTabSz="914446"/>
            <a:r>
              <a:rPr lang="en-GB" sz="4000" b="1">
                <a:solidFill>
                  <a:schemeClr val="bg1"/>
                </a:solidFill>
                <a:latin typeface="Aptos Display" panose="02110004020202020204"/>
                <a:cs typeface="Segoe UI" panose="020B0502040204020203" pitchFamily="34" charset="0"/>
              </a:rPr>
              <a:t>Are there any questions? </a:t>
            </a:r>
            <a:endParaRPr lang="en-GB" sz="4000" b="1">
              <a:solidFill>
                <a:schemeClr val="bg1"/>
              </a:solidFill>
              <a:latin typeface="Aptos Display" panose="02110004020202020204"/>
            </a:endParaRPr>
          </a:p>
        </p:txBody>
      </p:sp>
      <p:pic>
        <p:nvPicPr>
          <p:cNvPr id="9" name="Picture 8" descr="Question mark on green pastel background">
            <a:extLst>
              <a:ext uri="{FF2B5EF4-FFF2-40B4-BE49-F238E27FC236}">
                <a16:creationId xmlns:a16="http://schemas.microsoft.com/office/drawing/2014/main" id="{E783D721-E493-0FBC-9BC4-7F3DB9BC85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2508" y="2594787"/>
            <a:ext cx="3906981" cy="2930236"/>
          </a:xfrm>
          <a:prstGeom prst="rect">
            <a:avLst/>
          </a:prstGeom>
        </p:spPr>
      </p:pic>
    </p:spTree>
    <p:extLst>
      <p:ext uri="{BB962C8B-B14F-4D97-AF65-F5344CB8AC3E}">
        <p14:creationId xmlns:p14="http://schemas.microsoft.com/office/powerpoint/2010/main" val="4100825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942E012-97D7-E6BB-0784-16FD19F4F28C}"/>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pic>
        <p:nvPicPr>
          <p:cNvPr id="21" name="Picture 20" descr="A picture containing logo, text, circle, trademark&#10;&#10;Description automatically generated">
            <a:extLst>
              <a:ext uri="{FF2B5EF4-FFF2-40B4-BE49-F238E27FC236}">
                <a16:creationId xmlns:a16="http://schemas.microsoft.com/office/drawing/2014/main" id="{7AC0538C-D254-8983-81C6-D7ED45F9D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739" y="1336102"/>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29" name="Title 1">
            <a:extLst>
              <a:ext uri="{FF2B5EF4-FFF2-40B4-BE49-F238E27FC236}">
                <a16:creationId xmlns:a16="http://schemas.microsoft.com/office/drawing/2014/main" id="{77CDD6BC-E827-8A05-626D-55583F3BFAAC}"/>
              </a:ext>
            </a:extLst>
          </p:cNvPr>
          <p:cNvSpPr txBox="1">
            <a:spLocks/>
          </p:cNvSpPr>
          <p:nvPr/>
        </p:nvSpPr>
        <p:spPr>
          <a:xfrm>
            <a:off x="364636" y="330814"/>
            <a:ext cx="6712795" cy="1269387"/>
          </a:xfrm>
          <a:prstGeom prst="rect">
            <a:avLst/>
          </a:prstGeo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lang="en-GB" sz="4800" b="1">
                <a:solidFill>
                  <a:schemeClr val="bg1"/>
                </a:solidFill>
              </a:rPr>
              <a:t>Who are we? </a:t>
            </a:r>
          </a:p>
          <a:p>
            <a:pPr algn="l"/>
            <a:endParaRPr lang="en-GB" sz="4800" b="1">
              <a:solidFill>
                <a:schemeClr val="bg1"/>
              </a:solidFill>
            </a:endParaRPr>
          </a:p>
        </p:txBody>
      </p:sp>
      <p:sp>
        <p:nvSpPr>
          <p:cNvPr id="2" name="TextBox 1">
            <a:extLst>
              <a:ext uri="{FF2B5EF4-FFF2-40B4-BE49-F238E27FC236}">
                <a16:creationId xmlns:a16="http://schemas.microsoft.com/office/drawing/2014/main" id="{B1B90A2F-6DAF-88A7-4248-69D991F45912}"/>
              </a:ext>
            </a:extLst>
          </p:cNvPr>
          <p:cNvSpPr txBox="1"/>
          <p:nvPr/>
        </p:nvSpPr>
        <p:spPr>
          <a:xfrm>
            <a:off x="364636" y="1498601"/>
            <a:ext cx="7306164" cy="3477875"/>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467" b="1">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LANCASHIRE CAREERS HUB </a:t>
            </a:r>
            <a:r>
              <a:rPr lang="en-GB" sz="1467">
                <a:solidFill>
                  <a:schemeClr val="bg1"/>
                </a:solidFill>
                <a:effectLst/>
                <a:latin typeface="Calibri" panose="020F0502020204030204" pitchFamily="34" charset="0"/>
                <a:ea typeface="Calibri" panose="020F0502020204030204" pitchFamily="34" charset="0"/>
                <a:cs typeface="Calibri" panose="020F0502020204030204" pitchFamily="34" charset="0"/>
              </a:rPr>
              <a:t>is a collaboration of </a:t>
            </a:r>
            <a:r>
              <a:rPr lang="en-GB" sz="1467" b="1">
                <a:solidFill>
                  <a:schemeClr val="bg1"/>
                </a:solidFill>
                <a:effectLst/>
                <a:latin typeface="Calibri" panose="020F0502020204030204" pitchFamily="34" charset="0"/>
                <a:ea typeface="Calibri" panose="020F0502020204030204" pitchFamily="34" charset="0"/>
                <a:cs typeface="Calibri" panose="020F0502020204030204" pitchFamily="34" charset="0"/>
              </a:rPr>
              <a:t>162 SECONDARY SCHOOLS AND COLLEGES</a:t>
            </a:r>
            <a:r>
              <a:rPr lang="en-GB" sz="1467">
                <a:solidFill>
                  <a:schemeClr val="bg1"/>
                </a:solidFill>
                <a:effectLst/>
                <a:latin typeface="Calibri" panose="020F0502020204030204" pitchFamily="34" charset="0"/>
                <a:ea typeface="Calibri" panose="020F0502020204030204" pitchFamily="34" charset="0"/>
                <a:cs typeface="Calibri" panose="020F0502020204030204" pitchFamily="34" charset="0"/>
              </a:rPr>
              <a:t>, including SEND schools and Alternative Providers across wider Lancashire who work together to deliver the very best careers provision. Collaborating with business partners, education and voluntary sectors, we strive to improve careers outcomes for all young people, ensuring every child can take their </a:t>
            </a:r>
            <a:r>
              <a:rPr lang="en-GB" sz="1467" b="1">
                <a:solidFill>
                  <a:schemeClr val="bg1"/>
                </a:solidFill>
                <a:effectLst/>
                <a:latin typeface="Calibri" panose="020F0502020204030204" pitchFamily="34" charset="0"/>
                <a:ea typeface="Calibri" panose="020F0502020204030204" pitchFamily="34" charset="0"/>
                <a:cs typeface="Calibri" panose="020F0502020204030204" pitchFamily="34" charset="0"/>
              </a:rPr>
              <a:t>BEST NEXT STEP</a:t>
            </a:r>
            <a:r>
              <a:rPr lang="en-GB" sz="1467">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GB" sz="1467">
              <a:solidFill>
                <a:schemeClr val="bg1"/>
              </a:solidFill>
              <a:effectLst/>
              <a:latin typeface="Calibri" panose="020F0502020204030204" pitchFamily="34" charset="0"/>
              <a:ea typeface="Calibri" panose="020F0502020204030204" pitchFamily="34" charset="0"/>
            </a:endParaRPr>
          </a:p>
          <a:p>
            <a:r>
              <a:rPr lang="en-GB" sz="1467">
                <a:solidFill>
                  <a:schemeClr val="bg1"/>
                </a:solidFill>
                <a:effectLst/>
                <a:latin typeface="Calibri" panose="020F0502020204030204" pitchFamily="34" charset="0"/>
                <a:ea typeface="Calibri" panose="020F0502020204030204" pitchFamily="34" charset="0"/>
              </a:rPr>
              <a:t> </a:t>
            </a:r>
          </a:p>
          <a:p>
            <a:r>
              <a:rPr lang="en-GB" sz="1467">
                <a:solidFill>
                  <a:schemeClr val="bg1"/>
                </a:solidFill>
                <a:effectLst/>
                <a:latin typeface="Calibri" panose="020F0502020204030204" pitchFamily="34" charset="0"/>
                <a:ea typeface="Calibri" panose="020F0502020204030204" pitchFamily="34" charset="0"/>
              </a:rPr>
              <a:t>Lancashire Careers Hub is part of a National Hub network driven by the </a:t>
            </a:r>
            <a:r>
              <a:rPr lang="en-GB" sz="1467">
                <a:solidFill>
                  <a:schemeClr val="bg1"/>
                </a:solidFill>
                <a:effectLst/>
                <a:latin typeface="Calibri" panose="020F0502020204030204" pitchFamily="34" charset="0"/>
                <a:ea typeface="Calibri" panose="020F0502020204030204" pitchFamily="34" charset="0"/>
                <a:hlinkClick r:id="rId5">
                  <a:extLst>
                    <a:ext uri="{A12FA001-AC4F-418D-AE19-62706E023703}">
                      <ahyp:hlinkClr xmlns:ahyp="http://schemas.microsoft.com/office/drawing/2018/hyperlinkcolor" val="tx"/>
                    </a:ext>
                  </a:extLst>
                </a:hlinkClick>
              </a:rPr>
              <a:t>Careers and Enterprise Company</a:t>
            </a:r>
            <a:r>
              <a:rPr lang="en-GB" sz="1467">
                <a:solidFill>
                  <a:schemeClr val="bg1"/>
                </a:solidFill>
                <a:effectLst/>
                <a:latin typeface="Calibri" panose="020F0502020204030204" pitchFamily="34" charset="0"/>
                <a:ea typeface="Calibri" panose="020F0502020204030204" pitchFamily="34" charset="0"/>
              </a:rPr>
              <a:t> and locally through </a:t>
            </a:r>
            <a:r>
              <a:rPr lang="en-GB" sz="1467">
                <a:solidFill>
                  <a:schemeClr val="bg1"/>
                </a:solidFill>
                <a:effectLst/>
                <a:latin typeface="Calibri" panose="020F0502020204030204" pitchFamily="34" charset="0"/>
                <a:ea typeface="Calibri" panose="020F0502020204030204" pitchFamily="34" charset="0"/>
                <a:hlinkClick r:id="rId6">
                  <a:extLst>
                    <a:ext uri="{A12FA001-AC4F-418D-AE19-62706E023703}">
                      <ahyp:hlinkClr xmlns:ahyp="http://schemas.microsoft.com/office/drawing/2018/hyperlinkcolor" val="tx"/>
                    </a:ext>
                  </a:extLst>
                </a:hlinkClick>
              </a:rPr>
              <a:t>Lancashire Skills and Employment Hub</a:t>
            </a:r>
            <a:r>
              <a:rPr lang="en-GB" sz="1467">
                <a:solidFill>
                  <a:schemeClr val="bg1"/>
                </a:solidFill>
                <a:effectLst/>
                <a:latin typeface="Calibri" panose="020F0502020204030204" pitchFamily="34" charset="0"/>
                <a:ea typeface="Calibri" panose="020F0502020204030204" pitchFamily="34" charset="0"/>
              </a:rPr>
              <a:t> and </a:t>
            </a:r>
            <a:r>
              <a:rPr lang="en-GB" sz="1467">
                <a:solidFill>
                  <a:schemeClr val="bg1"/>
                </a:solidFill>
                <a:effectLst/>
                <a:latin typeface="Calibri" panose="020F0502020204030204" pitchFamily="34" charset="0"/>
                <a:ea typeface="Calibri" panose="020F0502020204030204" pitchFamily="34" charset="0"/>
                <a:hlinkClick r:id="rId7">
                  <a:extLst>
                    <a:ext uri="{A12FA001-AC4F-418D-AE19-62706E023703}">
                      <ahyp:hlinkClr xmlns:ahyp="http://schemas.microsoft.com/office/drawing/2018/hyperlinkcolor" val="tx"/>
                    </a:ext>
                  </a:extLst>
                </a:hlinkClick>
              </a:rPr>
              <a:t>Inspira</a:t>
            </a:r>
            <a:r>
              <a:rPr lang="en-GB" sz="1467">
                <a:solidFill>
                  <a:schemeClr val="bg1"/>
                </a:solidFill>
                <a:effectLst/>
                <a:latin typeface="Calibri" panose="020F0502020204030204" pitchFamily="34" charset="0"/>
                <a:ea typeface="Calibri" panose="020F0502020204030204" pitchFamily="34" charset="0"/>
              </a:rPr>
              <a:t>, we strengthen the relationship between education and business to ensure Lancashire has the future skilled workforce it needs to support its growing economy.</a:t>
            </a:r>
          </a:p>
          <a:p>
            <a:r>
              <a:rPr lang="en-GB" sz="1467">
                <a:solidFill>
                  <a:schemeClr val="bg1"/>
                </a:solidFill>
                <a:effectLst/>
                <a:latin typeface="Calibri" panose="020F0502020204030204" pitchFamily="34" charset="0"/>
                <a:ea typeface="Calibri" panose="020F0502020204030204" pitchFamily="34" charset="0"/>
              </a:rPr>
              <a:t> </a:t>
            </a:r>
          </a:p>
          <a:p>
            <a:r>
              <a:rPr lang="en-GB" sz="1467">
                <a:solidFill>
                  <a:schemeClr val="bg1"/>
                </a:solidFill>
                <a:effectLst/>
                <a:latin typeface="Calibri" panose="020F0502020204030204" pitchFamily="34" charset="0"/>
                <a:ea typeface="Calibri" panose="020F0502020204030204" pitchFamily="34" charset="0"/>
              </a:rPr>
              <a:t>All the schools and colleges within Lancashire Carers Hub have a shared vision of how they will work together to improve outcomes for the young people in their area.</a:t>
            </a:r>
          </a:p>
          <a:p>
            <a:r>
              <a:rPr lang="en-GB" sz="1467">
                <a:solidFill>
                  <a:schemeClr val="bg1"/>
                </a:solidFill>
                <a:effectLst/>
                <a:latin typeface="Calibri" panose="020F0502020204030204" pitchFamily="34" charset="0"/>
                <a:ea typeface="Calibri" panose="020F0502020204030204" pitchFamily="34" charset="0"/>
              </a:rPr>
              <a:t> </a:t>
            </a:r>
          </a:p>
          <a:p>
            <a:endParaRPr lang="en-GB" sz="1667"/>
          </a:p>
        </p:txBody>
      </p:sp>
      <p:sp>
        <p:nvSpPr>
          <p:cNvPr id="3" name="TextBox 2">
            <a:extLst>
              <a:ext uri="{FF2B5EF4-FFF2-40B4-BE49-F238E27FC236}">
                <a16:creationId xmlns:a16="http://schemas.microsoft.com/office/drawing/2014/main" id="{853E69A9-C7F6-DEF1-556A-F8B12319279A}"/>
              </a:ext>
            </a:extLst>
          </p:cNvPr>
          <p:cNvSpPr txBox="1"/>
          <p:nvPr/>
        </p:nvSpPr>
        <p:spPr>
          <a:xfrm>
            <a:off x="368644" y="4718257"/>
            <a:ext cx="3759200" cy="1898468"/>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467" b="1">
                <a:solidFill>
                  <a:schemeClr val="bg1"/>
                </a:solidFill>
              </a:rPr>
              <a:t>Your Enterprise Coordinator</a:t>
            </a:r>
          </a:p>
          <a:p>
            <a:endParaRPr lang="en-GB" sz="1467"/>
          </a:p>
          <a:p>
            <a:r>
              <a:rPr lang="en-GB" sz="1467">
                <a:solidFill>
                  <a:schemeClr val="bg1"/>
                </a:solidFill>
              </a:rPr>
              <a:t>We are not student facing – as Enterprise Coordinators, our main point of contact within schools/colleges are the Career Leaders / Careers Support Officers. We work with you to develop your careers programmes in-line with the Gatsby Benchmarks. </a:t>
            </a:r>
          </a:p>
        </p:txBody>
      </p:sp>
      <p:pic>
        <p:nvPicPr>
          <p:cNvPr id="6" name="Picture 5" descr="A group of people standing together outside&#10;&#10;Description automatically generated">
            <a:extLst>
              <a:ext uri="{FF2B5EF4-FFF2-40B4-BE49-F238E27FC236}">
                <a16:creationId xmlns:a16="http://schemas.microsoft.com/office/drawing/2014/main" id="{DAEC4BA9-442B-DF67-F1B0-92F6512D3C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4728" y="4548200"/>
            <a:ext cx="3220872" cy="2147248"/>
          </a:xfrm>
          <a:prstGeom prst="rect">
            <a:avLst/>
          </a:prstGeom>
        </p:spPr>
      </p:pic>
      <p:pic>
        <p:nvPicPr>
          <p:cNvPr id="4" name="Picture 3" descr="A group of logos with text&#10;&#10;Description automatically generated">
            <a:extLst>
              <a:ext uri="{FF2B5EF4-FFF2-40B4-BE49-F238E27FC236}">
                <a16:creationId xmlns:a16="http://schemas.microsoft.com/office/drawing/2014/main" id="{086720E3-AC6E-3B58-CE88-2C67EDFA68C9}"/>
              </a:ext>
            </a:extLst>
          </p:cNvPr>
          <p:cNvPicPr>
            <a:picLocks noChangeAspect="1"/>
          </p:cNvPicPr>
          <p:nvPr/>
        </p:nvPicPr>
        <p:blipFill rotWithShape="1">
          <a:blip r:embed="rId9">
            <a:extLst>
              <a:ext uri="{28A0092B-C50C-407E-A947-70E740481C1C}">
                <a14:useLocalDpi xmlns:a14="http://schemas.microsoft.com/office/drawing/2010/main" val="0"/>
              </a:ext>
            </a:extLst>
          </a:blip>
          <a:srcRect t="25631" b="41538"/>
          <a:stretch/>
        </p:blipFill>
        <p:spPr>
          <a:xfrm>
            <a:off x="8636000" y="5707904"/>
            <a:ext cx="3302193" cy="908821"/>
          </a:xfrm>
          <a:prstGeom prst="rect">
            <a:avLst/>
          </a:prstGeom>
        </p:spPr>
      </p:pic>
    </p:spTree>
    <p:extLst>
      <p:ext uri="{BB962C8B-B14F-4D97-AF65-F5344CB8AC3E}">
        <p14:creationId xmlns:p14="http://schemas.microsoft.com/office/powerpoint/2010/main" val="757360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942E012-97D7-E6BB-0784-16FD19F4F28C}"/>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Picture 20" descr="A picture containing logo, text, circle, trademark&#10;&#10;Description automatically generated">
            <a:extLst>
              <a:ext uri="{FF2B5EF4-FFF2-40B4-BE49-F238E27FC236}">
                <a16:creationId xmlns:a16="http://schemas.microsoft.com/office/drawing/2014/main" id="{7AC0538C-D254-8983-81C6-D7ED45F9D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739" y="1336102"/>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29" name="Title 1">
            <a:extLst>
              <a:ext uri="{FF2B5EF4-FFF2-40B4-BE49-F238E27FC236}">
                <a16:creationId xmlns:a16="http://schemas.microsoft.com/office/drawing/2014/main" id="{77CDD6BC-E827-8A05-626D-55583F3BFAAC}"/>
              </a:ext>
            </a:extLst>
          </p:cNvPr>
          <p:cNvSpPr txBox="1">
            <a:spLocks/>
          </p:cNvSpPr>
          <p:nvPr/>
        </p:nvSpPr>
        <p:spPr>
          <a:xfrm>
            <a:off x="364636" y="330814"/>
            <a:ext cx="6712795" cy="1269387"/>
          </a:xfrm>
          <a:prstGeom prst="rect">
            <a:avLst/>
          </a:prstGeo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a:ln>
                  <a:noFill/>
                </a:ln>
                <a:solidFill>
                  <a:prstClr val="white"/>
                </a:solidFill>
                <a:effectLst/>
                <a:uLnTx/>
                <a:uFillTx/>
                <a:latin typeface="Calibri"/>
                <a:ea typeface="+mn-ea"/>
                <a:cs typeface="+mn-cs"/>
              </a:rPr>
              <a:t>Meet the Team</a:t>
            </a:r>
          </a:p>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GB" sz="4800" b="1"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A group of logos with text&#10;&#10;Description automatically generated">
            <a:extLst>
              <a:ext uri="{FF2B5EF4-FFF2-40B4-BE49-F238E27FC236}">
                <a16:creationId xmlns:a16="http://schemas.microsoft.com/office/drawing/2014/main" id="{086720E3-AC6E-3B58-CE88-2C67EDFA68C9}"/>
              </a:ext>
            </a:extLst>
          </p:cNvPr>
          <p:cNvPicPr>
            <a:picLocks noChangeAspect="1"/>
          </p:cNvPicPr>
          <p:nvPr/>
        </p:nvPicPr>
        <p:blipFill rotWithShape="1">
          <a:blip r:embed="rId4">
            <a:extLst>
              <a:ext uri="{28A0092B-C50C-407E-A947-70E740481C1C}">
                <a14:useLocalDpi xmlns:a14="http://schemas.microsoft.com/office/drawing/2010/main" val="0"/>
              </a:ext>
            </a:extLst>
          </a:blip>
          <a:srcRect t="25631" b="41538"/>
          <a:stretch/>
        </p:blipFill>
        <p:spPr>
          <a:xfrm>
            <a:off x="8636000" y="5707904"/>
            <a:ext cx="3302193" cy="908821"/>
          </a:xfrm>
          <a:prstGeom prst="rect">
            <a:avLst/>
          </a:prstGeom>
        </p:spPr>
      </p:pic>
      <p:pic>
        <p:nvPicPr>
          <p:cNvPr id="7" name="Picture 6">
            <a:extLst>
              <a:ext uri="{FF2B5EF4-FFF2-40B4-BE49-F238E27FC236}">
                <a16:creationId xmlns:a16="http://schemas.microsoft.com/office/drawing/2014/main" id="{C487A59E-EF96-01C4-02A4-00FA15D514C8}"/>
              </a:ext>
            </a:extLst>
          </p:cNvPr>
          <p:cNvPicPr>
            <a:picLocks noChangeAspect="1"/>
          </p:cNvPicPr>
          <p:nvPr/>
        </p:nvPicPr>
        <p:blipFill>
          <a:blip r:embed="rId5"/>
          <a:stretch>
            <a:fillRect/>
          </a:stretch>
        </p:blipFill>
        <p:spPr>
          <a:xfrm>
            <a:off x="2983503" y="1076455"/>
            <a:ext cx="2253516" cy="2488880"/>
          </a:xfrm>
          <a:prstGeom prst="rect">
            <a:avLst/>
          </a:prstGeom>
        </p:spPr>
      </p:pic>
      <p:pic>
        <p:nvPicPr>
          <p:cNvPr id="9" name="Picture 8">
            <a:extLst>
              <a:ext uri="{FF2B5EF4-FFF2-40B4-BE49-F238E27FC236}">
                <a16:creationId xmlns:a16="http://schemas.microsoft.com/office/drawing/2014/main" id="{7C54BE41-C63D-1999-0D54-4E7519F684CF}"/>
              </a:ext>
            </a:extLst>
          </p:cNvPr>
          <p:cNvPicPr>
            <a:picLocks noChangeAspect="1"/>
          </p:cNvPicPr>
          <p:nvPr/>
        </p:nvPicPr>
        <p:blipFill>
          <a:blip r:embed="rId6"/>
          <a:stretch>
            <a:fillRect/>
          </a:stretch>
        </p:blipFill>
        <p:spPr>
          <a:xfrm>
            <a:off x="731651" y="2390103"/>
            <a:ext cx="1810497" cy="2396584"/>
          </a:xfrm>
          <a:prstGeom prst="rect">
            <a:avLst/>
          </a:prstGeom>
        </p:spPr>
      </p:pic>
      <p:pic>
        <p:nvPicPr>
          <p:cNvPr id="11" name="Picture 10">
            <a:extLst>
              <a:ext uri="{FF2B5EF4-FFF2-40B4-BE49-F238E27FC236}">
                <a16:creationId xmlns:a16="http://schemas.microsoft.com/office/drawing/2014/main" id="{96F09995-8138-627D-D427-7A2727EDA8B2}"/>
              </a:ext>
            </a:extLst>
          </p:cNvPr>
          <p:cNvPicPr>
            <a:picLocks noChangeAspect="1"/>
          </p:cNvPicPr>
          <p:nvPr/>
        </p:nvPicPr>
        <p:blipFill>
          <a:blip r:embed="rId7"/>
          <a:stretch>
            <a:fillRect/>
          </a:stretch>
        </p:blipFill>
        <p:spPr>
          <a:xfrm>
            <a:off x="5867766" y="2390102"/>
            <a:ext cx="1860895" cy="2396583"/>
          </a:xfrm>
          <a:prstGeom prst="rect">
            <a:avLst/>
          </a:prstGeom>
        </p:spPr>
      </p:pic>
      <p:sp>
        <p:nvSpPr>
          <p:cNvPr id="12" name="TextBox 11">
            <a:extLst>
              <a:ext uri="{FF2B5EF4-FFF2-40B4-BE49-F238E27FC236}">
                <a16:creationId xmlns:a16="http://schemas.microsoft.com/office/drawing/2014/main" id="{8877051B-2F31-01C5-2F91-4190BE9908A6}"/>
              </a:ext>
            </a:extLst>
          </p:cNvPr>
          <p:cNvSpPr txBox="1"/>
          <p:nvPr/>
        </p:nvSpPr>
        <p:spPr>
          <a:xfrm>
            <a:off x="3423281" y="3764192"/>
            <a:ext cx="2369713" cy="646331"/>
          </a:xfrm>
          <a:prstGeom prst="rect">
            <a:avLst/>
          </a:prstGeom>
          <a:noFill/>
        </p:spPr>
        <p:txBody>
          <a:bodyPr wrap="square" rtlCol="0">
            <a:spAutoFit/>
          </a:bodyPr>
          <a:lstStyle/>
          <a:p>
            <a:r>
              <a:rPr lang="en-GB">
                <a:solidFill>
                  <a:schemeClr val="bg1"/>
                </a:solidFill>
              </a:rPr>
              <a:t>Kay Vaughan</a:t>
            </a:r>
          </a:p>
          <a:p>
            <a:r>
              <a:rPr lang="en-GB">
                <a:solidFill>
                  <a:schemeClr val="bg1"/>
                </a:solidFill>
              </a:rPr>
              <a:t>Hub Lead</a:t>
            </a:r>
          </a:p>
        </p:txBody>
      </p:sp>
      <p:sp>
        <p:nvSpPr>
          <p:cNvPr id="14" name="TextBox 13">
            <a:extLst>
              <a:ext uri="{FF2B5EF4-FFF2-40B4-BE49-F238E27FC236}">
                <a16:creationId xmlns:a16="http://schemas.microsoft.com/office/drawing/2014/main" id="{4AD26967-F616-8C1D-8CF5-FB015A2D9017}"/>
              </a:ext>
            </a:extLst>
          </p:cNvPr>
          <p:cNvSpPr txBox="1"/>
          <p:nvPr/>
        </p:nvSpPr>
        <p:spPr>
          <a:xfrm>
            <a:off x="712729" y="4985542"/>
            <a:ext cx="1810497" cy="646331"/>
          </a:xfrm>
          <a:prstGeom prst="rect">
            <a:avLst/>
          </a:prstGeom>
          <a:noFill/>
        </p:spPr>
        <p:txBody>
          <a:bodyPr wrap="square" rtlCol="0">
            <a:spAutoFit/>
          </a:bodyPr>
          <a:lstStyle/>
          <a:p>
            <a:r>
              <a:rPr lang="en-GB">
                <a:solidFill>
                  <a:schemeClr val="bg1"/>
                </a:solidFill>
              </a:rPr>
              <a:t>Daniel Barry</a:t>
            </a:r>
          </a:p>
          <a:p>
            <a:r>
              <a:rPr lang="en-GB">
                <a:solidFill>
                  <a:schemeClr val="bg1"/>
                </a:solidFill>
              </a:rPr>
              <a:t>Deputy Hub Lead</a:t>
            </a:r>
          </a:p>
        </p:txBody>
      </p:sp>
      <p:sp>
        <p:nvSpPr>
          <p:cNvPr id="15" name="TextBox 14">
            <a:extLst>
              <a:ext uri="{FF2B5EF4-FFF2-40B4-BE49-F238E27FC236}">
                <a16:creationId xmlns:a16="http://schemas.microsoft.com/office/drawing/2014/main" id="{A0B726E3-08B7-8A23-D452-F78201088E12}"/>
              </a:ext>
            </a:extLst>
          </p:cNvPr>
          <p:cNvSpPr txBox="1"/>
          <p:nvPr/>
        </p:nvSpPr>
        <p:spPr>
          <a:xfrm>
            <a:off x="5792994" y="4985542"/>
            <a:ext cx="2032546" cy="646331"/>
          </a:xfrm>
          <a:prstGeom prst="rect">
            <a:avLst/>
          </a:prstGeom>
          <a:noFill/>
        </p:spPr>
        <p:txBody>
          <a:bodyPr wrap="square" rtlCol="0">
            <a:spAutoFit/>
          </a:bodyPr>
          <a:lstStyle/>
          <a:p>
            <a:r>
              <a:rPr lang="en-GB">
                <a:solidFill>
                  <a:schemeClr val="bg1"/>
                </a:solidFill>
              </a:rPr>
              <a:t>Chris Maddock</a:t>
            </a:r>
          </a:p>
          <a:p>
            <a:r>
              <a:rPr lang="en-GB">
                <a:solidFill>
                  <a:schemeClr val="bg1"/>
                </a:solidFill>
              </a:rPr>
              <a:t>Deputy Hub Lead</a:t>
            </a:r>
          </a:p>
        </p:txBody>
      </p:sp>
    </p:spTree>
    <p:extLst>
      <p:ext uri="{BB962C8B-B14F-4D97-AF65-F5344CB8AC3E}">
        <p14:creationId xmlns:p14="http://schemas.microsoft.com/office/powerpoint/2010/main" val="105132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942E012-97D7-E6BB-0784-16FD19F4F28C}"/>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Picture 20" descr="A picture containing logo, text, circle, trademark&#10;&#10;Description automatically generated">
            <a:extLst>
              <a:ext uri="{FF2B5EF4-FFF2-40B4-BE49-F238E27FC236}">
                <a16:creationId xmlns:a16="http://schemas.microsoft.com/office/drawing/2014/main" id="{7AC0538C-D254-8983-81C6-D7ED45F9D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739" y="1336102"/>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29" name="Title 1">
            <a:extLst>
              <a:ext uri="{FF2B5EF4-FFF2-40B4-BE49-F238E27FC236}">
                <a16:creationId xmlns:a16="http://schemas.microsoft.com/office/drawing/2014/main" id="{77CDD6BC-E827-8A05-626D-55583F3BFAAC}"/>
              </a:ext>
            </a:extLst>
          </p:cNvPr>
          <p:cNvSpPr txBox="1">
            <a:spLocks/>
          </p:cNvSpPr>
          <p:nvPr/>
        </p:nvSpPr>
        <p:spPr>
          <a:xfrm>
            <a:off x="364636" y="330814"/>
            <a:ext cx="6712795" cy="1269387"/>
          </a:xfrm>
          <a:prstGeom prst="rect">
            <a:avLst/>
          </a:prstGeo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a:ln>
                  <a:noFill/>
                </a:ln>
                <a:solidFill>
                  <a:prstClr val="white"/>
                </a:solidFill>
                <a:effectLst/>
                <a:uLnTx/>
                <a:uFillTx/>
                <a:latin typeface="Calibri"/>
                <a:ea typeface="+mn-ea"/>
                <a:cs typeface="+mn-cs"/>
              </a:rPr>
              <a:t>Meet the Team</a:t>
            </a:r>
          </a:p>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GB" sz="4800" b="1"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A group of logos with text&#10;&#10;Description automatically generated">
            <a:extLst>
              <a:ext uri="{FF2B5EF4-FFF2-40B4-BE49-F238E27FC236}">
                <a16:creationId xmlns:a16="http://schemas.microsoft.com/office/drawing/2014/main" id="{086720E3-AC6E-3B58-CE88-2C67EDFA68C9}"/>
              </a:ext>
            </a:extLst>
          </p:cNvPr>
          <p:cNvPicPr>
            <a:picLocks noChangeAspect="1"/>
          </p:cNvPicPr>
          <p:nvPr/>
        </p:nvPicPr>
        <p:blipFill rotWithShape="1">
          <a:blip r:embed="rId4">
            <a:extLst>
              <a:ext uri="{28A0092B-C50C-407E-A947-70E740481C1C}">
                <a14:useLocalDpi xmlns:a14="http://schemas.microsoft.com/office/drawing/2010/main" val="0"/>
              </a:ext>
            </a:extLst>
          </a:blip>
          <a:srcRect t="25631" b="41538"/>
          <a:stretch/>
        </p:blipFill>
        <p:spPr>
          <a:xfrm>
            <a:off x="8636000" y="5707904"/>
            <a:ext cx="3302193" cy="908821"/>
          </a:xfrm>
          <a:prstGeom prst="rect">
            <a:avLst/>
          </a:prstGeom>
        </p:spPr>
      </p:pic>
      <p:pic>
        <p:nvPicPr>
          <p:cNvPr id="3" name="Picture 2">
            <a:extLst>
              <a:ext uri="{FF2B5EF4-FFF2-40B4-BE49-F238E27FC236}">
                <a16:creationId xmlns:a16="http://schemas.microsoft.com/office/drawing/2014/main" id="{AE427423-7B40-F8B7-9D72-E983D90D9995}"/>
              </a:ext>
            </a:extLst>
          </p:cNvPr>
          <p:cNvPicPr>
            <a:picLocks noChangeAspect="1"/>
          </p:cNvPicPr>
          <p:nvPr/>
        </p:nvPicPr>
        <p:blipFill>
          <a:blip r:embed="rId5"/>
          <a:stretch>
            <a:fillRect/>
          </a:stretch>
        </p:blipFill>
        <p:spPr>
          <a:xfrm>
            <a:off x="364636" y="1231065"/>
            <a:ext cx="1854558" cy="2380034"/>
          </a:xfrm>
          <a:prstGeom prst="rect">
            <a:avLst/>
          </a:prstGeom>
        </p:spPr>
      </p:pic>
      <p:pic>
        <p:nvPicPr>
          <p:cNvPr id="6" name="Picture 5">
            <a:extLst>
              <a:ext uri="{FF2B5EF4-FFF2-40B4-BE49-F238E27FC236}">
                <a16:creationId xmlns:a16="http://schemas.microsoft.com/office/drawing/2014/main" id="{7C60978B-3AC9-E21D-8161-47D5BD8DC882}"/>
              </a:ext>
            </a:extLst>
          </p:cNvPr>
          <p:cNvPicPr>
            <a:picLocks noChangeAspect="1"/>
          </p:cNvPicPr>
          <p:nvPr/>
        </p:nvPicPr>
        <p:blipFill>
          <a:blip r:embed="rId6"/>
          <a:stretch>
            <a:fillRect/>
          </a:stretch>
        </p:blipFill>
        <p:spPr>
          <a:xfrm>
            <a:off x="4241442" y="1231065"/>
            <a:ext cx="1854558" cy="2380034"/>
          </a:xfrm>
          <a:prstGeom prst="rect">
            <a:avLst/>
          </a:prstGeom>
        </p:spPr>
      </p:pic>
      <p:pic>
        <p:nvPicPr>
          <p:cNvPr id="8" name="Picture 7">
            <a:extLst>
              <a:ext uri="{FF2B5EF4-FFF2-40B4-BE49-F238E27FC236}">
                <a16:creationId xmlns:a16="http://schemas.microsoft.com/office/drawing/2014/main" id="{CC837399-2451-0159-39F5-86B1573D1569}"/>
              </a:ext>
            </a:extLst>
          </p:cNvPr>
          <p:cNvPicPr>
            <a:picLocks noChangeAspect="1"/>
          </p:cNvPicPr>
          <p:nvPr/>
        </p:nvPicPr>
        <p:blipFill>
          <a:blip r:embed="rId7"/>
          <a:stretch>
            <a:fillRect/>
          </a:stretch>
        </p:blipFill>
        <p:spPr>
          <a:xfrm>
            <a:off x="364637" y="3991824"/>
            <a:ext cx="1854558" cy="2360579"/>
          </a:xfrm>
          <a:prstGeom prst="rect">
            <a:avLst/>
          </a:prstGeom>
        </p:spPr>
      </p:pic>
      <p:pic>
        <p:nvPicPr>
          <p:cNvPr id="10" name="Picture 9">
            <a:extLst>
              <a:ext uri="{FF2B5EF4-FFF2-40B4-BE49-F238E27FC236}">
                <a16:creationId xmlns:a16="http://schemas.microsoft.com/office/drawing/2014/main" id="{A1464EB3-D4B7-C8CD-0E41-EC0B03ADBD82}"/>
              </a:ext>
            </a:extLst>
          </p:cNvPr>
          <p:cNvPicPr>
            <a:picLocks noChangeAspect="1"/>
          </p:cNvPicPr>
          <p:nvPr/>
        </p:nvPicPr>
        <p:blipFill>
          <a:blip r:embed="rId8"/>
          <a:stretch>
            <a:fillRect/>
          </a:stretch>
        </p:blipFill>
        <p:spPr>
          <a:xfrm>
            <a:off x="4238302" y="3972369"/>
            <a:ext cx="1857697" cy="2380034"/>
          </a:xfrm>
          <a:prstGeom prst="rect">
            <a:avLst/>
          </a:prstGeom>
        </p:spPr>
      </p:pic>
      <p:sp>
        <p:nvSpPr>
          <p:cNvPr id="12" name="TextBox 11">
            <a:extLst>
              <a:ext uri="{FF2B5EF4-FFF2-40B4-BE49-F238E27FC236}">
                <a16:creationId xmlns:a16="http://schemas.microsoft.com/office/drawing/2014/main" id="{A5B83CD8-D1E4-3920-E0CC-485491669ABC}"/>
              </a:ext>
            </a:extLst>
          </p:cNvPr>
          <p:cNvSpPr txBox="1"/>
          <p:nvPr/>
        </p:nvSpPr>
        <p:spPr>
          <a:xfrm>
            <a:off x="6205538" y="4119845"/>
            <a:ext cx="20161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prstClr val="white"/>
                </a:solidFill>
                <a:latin typeface="Calibri"/>
              </a:rPr>
              <a:t>Trudi Wilkinson</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D52810FD-F6A0-707F-8E2F-F5E2A2822F36}"/>
              </a:ext>
            </a:extLst>
          </p:cNvPr>
          <p:cNvSpPr txBox="1"/>
          <p:nvPr/>
        </p:nvSpPr>
        <p:spPr>
          <a:xfrm>
            <a:off x="2365425" y="4110321"/>
            <a:ext cx="175381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prstClr val="white"/>
                </a:solidFill>
                <a:latin typeface="Calibri"/>
              </a:rPr>
              <a:t>Kim Helm</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F4F48BE0-55FC-A681-4656-D0ED0C646D0A}"/>
              </a:ext>
            </a:extLst>
          </p:cNvPr>
          <p:cNvSpPr txBox="1"/>
          <p:nvPr/>
        </p:nvSpPr>
        <p:spPr>
          <a:xfrm>
            <a:off x="2328732" y="1476367"/>
            <a:ext cx="175381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prstClr val="white"/>
                </a:solidFill>
                <a:latin typeface="Calibri"/>
              </a:rPr>
              <a:t>Tina Milner</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D5F909E6-72FA-7198-99E5-4ED2B5F5CFE9}"/>
              </a:ext>
            </a:extLst>
          </p:cNvPr>
          <p:cNvSpPr txBox="1"/>
          <p:nvPr/>
        </p:nvSpPr>
        <p:spPr>
          <a:xfrm>
            <a:off x="6205538" y="1409903"/>
            <a:ext cx="20161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prstClr val="white"/>
                </a:solidFill>
                <a:latin typeface="Calibri"/>
              </a:rPr>
              <a:t>John Hooper</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87554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942E012-97D7-E6BB-0784-16FD19F4F28C}"/>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Picture 20" descr="A picture containing logo, text, circle, trademark&#10;&#10;Description automatically generated">
            <a:extLst>
              <a:ext uri="{FF2B5EF4-FFF2-40B4-BE49-F238E27FC236}">
                <a16:creationId xmlns:a16="http://schemas.microsoft.com/office/drawing/2014/main" id="{7AC0538C-D254-8983-81C6-D7ED45F9D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739" y="1336102"/>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29" name="Title 1">
            <a:extLst>
              <a:ext uri="{FF2B5EF4-FFF2-40B4-BE49-F238E27FC236}">
                <a16:creationId xmlns:a16="http://schemas.microsoft.com/office/drawing/2014/main" id="{77CDD6BC-E827-8A05-626D-55583F3BFAAC}"/>
              </a:ext>
            </a:extLst>
          </p:cNvPr>
          <p:cNvSpPr txBox="1">
            <a:spLocks/>
          </p:cNvSpPr>
          <p:nvPr/>
        </p:nvSpPr>
        <p:spPr>
          <a:xfrm>
            <a:off x="364636" y="330814"/>
            <a:ext cx="6712795" cy="1269387"/>
          </a:xfrm>
          <a:prstGeom prst="rect">
            <a:avLst/>
          </a:prstGeo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a:ln>
                  <a:noFill/>
                </a:ln>
                <a:solidFill>
                  <a:prstClr val="white"/>
                </a:solidFill>
                <a:effectLst/>
                <a:uLnTx/>
                <a:uFillTx/>
                <a:latin typeface="Calibri"/>
                <a:ea typeface="+mn-ea"/>
                <a:cs typeface="+mn-cs"/>
              </a:rPr>
              <a:t>Meet the Team</a:t>
            </a:r>
          </a:p>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GB" sz="4800" b="1"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A group of logos with text&#10;&#10;Description automatically generated">
            <a:extLst>
              <a:ext uri="{FF2B5EF4-FFF2-40B4-BE49-F238E27FC236}">
                <a16:creationId xmlns:a16="http://schemas.microsoft.com/office/drawing/2014/main" id="{086720E3-AC6E-3B58-CE88-2C67EDFA68C9}"/>
              </a:ext>
            </a:extLst>
          </p:cNvPr>
          <p:cNvPicPr>
            <a:picLocks noChangeAspect="1"/>
          </p:cNvPicPr>
          <p:nvPr/>
        </p:nvPicPr>
        <p:blipFill rotWithShape="1">
          <a:blip r:embed="rId4">
            <a:extLst>
              <a:ext uri="{28A0092B-C50C-407E-A947-70E740481C1C}">
                <a14:useLocalDpi xmlns:a14="http://schemas.microsoft.com/office/drawing/2010/main" val="0"/>
              </a:ext>
            </a:extLst>
          </a:blip>
          <a:srcRect t="25631" b="41538"/>
          <a:stretch/>
        </p:blipFill>
        <p:spPr>
          <a:xfrm>
            <a:off x="8636000" y="5707904"/>
            <a:ext cx="3302193" cy="908821"/>
          </a:xfrm>
          <a:prstGeom prst="rect">
            <a:avLst/>
          </a:prstGeom>
        </p:spPr>
      </p:pic>
      <p:pic>
        <p:nvPicPr>
          <p:cNvPr id="3" name="Picture 2">
            <a:extLst>
              <a:ext uri="{FF2B5EF4-FFF2-40B4-BE49-F238E27FC236}">
                <a16:creationId xmlns:a16="http://schemas.microsoft.com/office/drawing/2014/main" id="{236EB9C0-7194-9564-69E9-5E5A4DE5CD60}"/>
              </a:ext>
            </a:extLst>
          </p:cNvPr>
          <p:cNvPicPr>
            <a:picLocks noChangeAspect="1"/>
          </p:cNvPicPr>
          <p:nvPr/>
        </p:nvPicPr>
        <p:blipFill>
          <a:blip r:embed="rId5"/>
          <a:stretch>
            <a:fillRect/>
          </a:stretch>
        </p:blipFill>
        <p:spPr>
          <a:xfrm>
            <a:off x="528006" y="1224564"/>
            <a:ext cx="1972730" cy="2121310"/>
          </a:xfrm>
          <a:prstGeom prst="rect">
            <a:avLst/>
          </a:prstGeom>
        </p:spPr>
      </p:pic>
      <p:pic>
        <p:nvPicPr>
          <p:cNvPr id="6" name="Picture 5">
            <a:extLst>
              <a:ext uri="{FF2B5EF4-FFF2-40B4-BE49-F238E27FC236}">
                <a16:creationId xmlns:a16="http://schemas.microsoft.com/office/drawing/2014/main" id="{D0B76D94-00E1-ED83-861F-500D57C7A03D}"/>
              </a:ext>
            </a:extLst>
          </p:cNvPr>
          <p:cNvPicPr>
            <a:picLocks noChangeAspect="1"/>
          </p:cNvPicPr>
          <p:nvPr/>
        </p:nvPicPr>
        <p:blipFill>
          <a:blip r:embed="rId6"/>
          <a:stretch>
            <a:fillRect/>
          </a:stretch>
        </p:blipFill>
        <p:spPr>
          <a:xfrm>
            <a:off x="4404919" y="1224564"/>
            <a:ext cx="1822306" cy="2121310"/>
          </a:xfrm>
          <a:prstGeom prst="rect">
            <a:avLst/>
          </a:prstGeom>
        </p:spPr>
      </p:pic>
      <p:pic>
        <p:nvPicPr>
          <p:cNvPr id="8" name="Picture 7">
            <a:extLst>
              <a:ext uri="{FF2B5EF4-FFF2-40B4-BE49-F238E27FC236}">
                <a16:creationId xmlns:a16="http://schemas.microsoft.com/office/drawing/2014/main" id="{D93EA7BD-DD10-8938-9816-9F70DA315AAA}"/>
              </a:ext>
            </a:extLst>
          </p:cNvPr>
          <p:cNvPicPr>
            <a:picLocks noChangeAspect="1"/>
          </p:cNvPicPr>
          <p:nvPr/>
        </p:nvPicPr>
        <p:blipFill>
          <a:blip r:embed="rId7"/>
          <a:stretch>
            <a:fillRect/>
          </a:stretch>
        </p:blipFill>
        <p:spPr>
          <a:xfrm>
            <a:off x="528005" y="3896591"/>
            <a:ext cx="1647967" cy="2264737"/>
          </a:xfrm>
          <a:prstGeom prst="rect">
            <a:avLst/>
          </a:prstGeom>
        </p:spPr>
      </p:pic>
      <p:pic>
        <p:nvPicPr>
          <p:cNvPr id="10" name="Picture 9">
            <a:extLst>
              <a:ext uri="{FF2B5EF4-FFF2-40B4-BE49-F238E27FC236}">
                <a16:creationId xmlns:a16="http://schemas.microsoft.com/office/drawing/2014/main" id="{95ECA64C-1E21-5560-1B96-92F95C573917}"/>
              </a:ext>
            </a:extLst>
          </p:cNvPr>
          <p:cNvPicPr>
            <a:picLocks noChangeAspect="1"/>
          </p:cNvPicPr>
          <p:nvPr/>
        </p:nvPicPr>
        <p:blipFill>
          <a:blip r:embed="rId8"/>
          <a:stretch>
            <a:fillRect/>
          </a:stretch>
        </p:blipFill>
        <p:spPr>
          <a:xfrm>
            <a:off x="4462220" y="3896592"/>
            <a:ext cx="1765005" cy="2264736"/>
          </a:xfrm>
          <a:prstGeom prst="rect">
            <a:avLst/>
          </a:prstGeom>
        </p:spPr>
      </p:pic>
      <p:sp>
        <p:nvSpPr>
          <p:cNvPr id="12" name="TextBox 11">
            <a:extLst>
              <a:ext uri="{FF2B5EF4-FFF2-40B4-BE49-F238E27FC236}">
                <a16:creationId xmlns:a16="http://schemas.microsoft.com/office/drawing/2014/main" id="{C781791D-F4C8-CC73-5231-4756F4EFBA0D}"/>
              </a:ext>
            </a:extLst>
          </p:cNvPr>
          <p:cNvSpPr txBox="1"/>
          <p:nvPr/>
        </p:nvSpPr>
        <p:spPr>
          <a:xfrm>
            <a:off x="2225676" y="4044647"/>
            <a:ext cx="176500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prstClr val="white"/>
                </a:solidFill>
                <a:latin typeface="Calibri"/>
              </a:rPr>
              <a:t>Sam Bates</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BD2F0E3F-6CCF-F6EC-C6D4-69820824F45E}"/>
              </a:ext>
            </a:extLst>
          </p:cNvPr>
          <p:cNvSpPr txBox="1"/>
          <p:nvPr/>
        </p:nvSpPr>
        <p:spPr>
          <a:xfrm>
            <a:off x="6283699" y="3991824"/>
            <a:ext cx="210133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prstClr val="white"/>
                </a:solidFill>
                <a:latin typeface="Calibri"/>
              </a:rPr>
              <a:t>Michelle Fox</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244A0E5D-74E5-E9E9-0F57-810EA025B643}"/>
              </a:ext>
            </a:extLst>
          </p:cNvPr>
          <p:cNvSpPr txBox="1"/>
          <p:nvPr/>
        </p:nvSpPr>
        <p:spPr>
          <a:xfrm>
            <a:off x="6209243" y="1416698"/>
            <a:ext cx="212329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Sarah Yarrow</a:t>
            </a:r>
          </a:p>
        </p:txBody>
      </p:sp>
      <p:sp>
        <p:nvSpPr>
          <p:cNvPr id="18" name="TextBox 17">
            <a:extLst>
              <a:ext uri="{FF2B5EF4-FFF2-40B4-BE49-F238E27FC236}">
                <a16:creationId xmlns:a16="http://schemas.microsoft.com/office/drawing/2014/main" id="{372044A6-4826-B1EB-2258-5098288631C4}"/>
              </a:ext>
            </a:extLst>
          </p:cNvPr>
          <p:cNvSpPr txBox="1"/>
          <p:nvPr/>
        </p:nvSpPr>
        <p:spPr>
          <a:xfrm>
            <a:off x="2550439" y="1416698"/>
            <a:ext cx="216443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prstClr val="white"/>
                </a:solidFill>
                <a:latin typeface="Calibri"/>
              </a:rPr>
              <a:t>Hannah Thurston</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8EDC0A21-39FD-85A0-3CDC-A3687EA93E9E}"/>
              </a:ext>
            </a:extLst>
          </p:cNvPr>
          <p:cNvSpPr txBox="1"/>
          <p:nvPr/>
        </p:nvSpPr>
        <p:spPr>
          <a:xfrm>
            <a:off x="668271" y="6243784"/>
            <a:ext cx="61055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prstClr val="white"/>
                </a:solidFill>
                <a:latin typeface="Calibri"/>
              </a:rPr>
              <a:t>Michelle Billington</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31259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A8A8"/>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942E012-97D7-E6BB-0784-16FD19F4F28C}"/>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p>
        </p:txBody>
      </p:sp>
      <p:pic>
        <p:nvPicPr>
          <p:cNvPr id="21" name="Picture 20" descr="A picture containing logo, text, circle, trademark&#10;&#10;Description automatically generated">
            <a:extLst>
              <a:ext uri="{FF2B5EF4-FFF2-40B4-BE49-F238E27FC236}">
                <a16:creationId xmlns:a16="http://schemas.microsoft.com/office/drawing/2014/main" id="{7AC0538C-D254-8983-81C6-D7ED45F9D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739" y="1336102"/>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pic>
        <p:nvPicPr>
          <p:cNvPr id="22" name="Picture 21" descr="A picture containing screenshot, graphics, text, graphic design&#10;&#10;Description automatically generated">
            <a:extLst>
              <a:ext uri="{FF2B5EF4-FFF2-40B4-BE49-F238E27FC236}">
                <a16:creationId xmlns:a16="http://schemas.microsoft.com/office/drawing/2014/main" id="{FE14C153-7E8A-BEB2-1422-90B908AF52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1368"/>
          <a:stretch/>
        </p:blipFill>
        <p:spPr>
          <a:xfrm>
            <a:off x="7975600" y="5506776"/>
            <a:ext cx="3860800" cy="1339473"/>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29" name="Title 1">
            <a:extLst>
              <a:ext uri="{FF2B5EF4-FFF2-40B4-BE49-F238E27FC236}">
                <a16:creationId xmlns:a16="http://schemas.microsoft.com/office/drawing/2014/main" id="{77CDD6BC-E827-8A05-626D-55583F3BFAAC}"/>
              </a:ext>
            </a:extLst>
          </p:cNvPr>
          <p:cNvSpPr txBox="1">
            <a:spLocks/>
          </p:cNvSpPr>
          <p:nvPr/>
        </p:nvSpPr>
        <p:spPr>
          <a:xfrm>
            <a:off x="364636" y="330814"/>
            <a:ext cx="6712795" cy="126938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4800" b="1">
                <a:solidFill>
                  <a:schemeClr val="bg1"/>
                </a:solidFill>
              </a:rPr>
              <a:t>Gatsby Benchmarks</a:t>
            </a:r>
          </a:p>
          <a:p>
            <a:pPr algn="l"/>
            <a:endParaRPr lang="en-GB" sz="4800" b="1">
              <a:solidFill>
                <a:schemeClr val="bg1"/>
              </a:solidFill>
            </a:endParaRPr>
          </a:p>
        </p:txBody>
      </p:sp>
      <p:sp>
        <p:nvSpPr>
          <p:cNvPr id="2" name="TextBox 1">
            <a:extLst>
              <a:ext uri="{FF2B5EF4-FFF2-40B4-BE49-F238E27FC236}">
                <a16:creationId xmlns:a16="http://schemas.microsoft.com/office/drawing/2014/main" id="{B1B90A2F-6DAF-88A7-4248-69D991F45912}"/>
              </a:ext>
            </a:extLst>
          </p:cNvPr>
          <p:cNvSpPr txBox="1"/>
          <p:nvPr/>
        </p:nvSpPr>
        <p:spPr>
          <a:xfrm>
            <a:off x="364636" y="1336102"/>
            <a:ext cx="7306164" cy="4985980"/>
          </a:xfrm>
          <a:prstGeom prst="rect">
            <a:avLst/>
          </a:prstGeom>
          <a:noFill/>
        </p:spPr>
        <p:txBody>
          <a:bodyPr wrap="square" rtlCol="0">
            <a:spAutoFit/>
          </a:bodyPr>
          <a:lstStyle/>
          <a:p>
            <a:pPr algn="l"/>
            <a:r>
              <a:rPr lang="en-GB" sz="1600" b="1" i="0">
                <a:solidFill>
                  <a:schemeClr val="bg1"/>
                </a:solidFill>
                <a:effectLst/>
              </a:rPr>
              <a:t>What are the Gatsby Benchmarks?</a:t>
            </a:r>
          </a:p>
          <a:p>
            <a:pPr algn="l"/>
            <a:endParaRPr lang="en-GB" sz="1600" b="1" i="0">
              <a:solidFill>
                <a:schemeClr val="bg1"/>
              </a:solidFill>
              <a:effectLst/>
            </a:endParaRPr>
          </a:p>
          <a:p>
            <a:pPr algn="l"/>
            <a:r>
              <a:rPr lang="en-GB" sz="1600" b="0" i="0">
                <a:solidFill>
                  <a:schemeClr val="bg1"/>
                </a:solidFill>
                <a:effectLst/>
              </a:rPr>
              <a:t>The eight benchmarks are a framework for good career guidance developed to support secondary schools and colleges in providing students with the best possible careers education, information, advice, and guidance.</a:t>
            </a:r>
          </a:p>
          <a:p>
            <a:pPr algn="l"/>
            <a:endParaRPr lang="en-GB" sz="1600">
              <a:solidFill>
                <a:schemeClr val="bg1"/>
              </a:solidFill>
            </a:endParaRPr>
          </a:p>
          <a:p>
            <a:pPr algn="l"/>
            <a:r>
              <a:rPr lang="en-GB" sz="1600" b="0" i="0">
                <a:solidFill>
                  <a:schemeClr val="bg1"/>
                </a:solidFill>
                <a:effectLst/>
              </a:rPr>
              <a:t>The benchmarks are enshrined in statutory guidance, and it is a Careers Leaders responsibility to oversee the implementation of the benchmarks in their education setting.</a:t>
            </a:r>
          </a:p>
          <a:p>
            <a:pPr algn="l"/>
            <a:r>
              <a:rPr lang="en-GB" sz="1600" b="0" i="0">
                <a:solidFill>
                  <a:schemeClr val="bg1"/>
                </a:solidFill>
                <a:effectLst/>
              </a:rPr>
              <a:t> </a:t>
            </a:r>
          </a:p>
          <a:p>
            <a:pPr algn="l"/>
            <a:r>
              <a:rPr lang="en-GB" sz="1600" b="1" i="0">
                <a:solidFill>
                  <a:schemeClr val="bg1"/>
                </a:solidFill>
                <a:effectLst/>
              </a:rPr>
              <a:t>​</a:t>
            </a:r>
            <a:r>
              <a:rPr lang="en-GB" sz="1400" b="1" i="0">
                <a:solidFill>
                  <a:schemeClr val="bg1"/>
                </a:solidFill>
                <a:effectLst/>
              </a:rPr>
              <a:t>The 8 Gatsby Benchmarks are:</a:t>
            </a:r>
          </a:p>
          <a:p>
            <a:pPr algn="l">
              <a:buFont typeface="+mj-lt"/>
              <a:buAutoNum type="arabicPeriod"/>
            </a:pPr>
            <a:r>
              <a:rPr lang="en-GB" sz="1400" b="0" i="0">
                <a:solidFill>
                  <a:schemeClr val="bg1"/>
                </a:solidFill>
                <a:effectLst/>
              </a:rPr>
              <a:t>A stable careers programme ​</a:t>
            </a:r>
          </a:p>
          <a:p>
            <a:pPr algn="l">
              <a:buFont typeface="+mj-lt"/>
              <a:buAutoNum type="arabicPeriod"/>
            </a:pPr>
            <a:r>
              <a:rPr lang="en-GB" sz="1400" b="0" i="0">
                <a:solidFill>
                  <a:schemeClr val="bg1"/>
                </a:solidFill>
                <a:effectLst/>
              </a:rPr>
              <a:t>Learning from careers and labour market information  ​</a:t>
            </a:r>
          </a:p>
          <a:p>
            <a:pPr algn="l">
              <a:buFont typeface="+mj-lt"/>
              <a:buAutoNum type="arabicPeriod"/>
            </a:pPr>
            <a:r>
              <a:rPr lang="en-GB" sz="1400" b="0" i="0">
                <a:solidFill>
                  <a:schemeClr val="bg1"/>
                </a:solidFill>
                <a:effectLst/>
              </a:rPr>
              <a:t>Addressing the needs of each student</a:t>
            </a:r>
          </a:p>
          <a:p>
            <a:pPr algn="l">
              <a:buFont typeface="+mj-lt"/>
              <a:buAutoNum type="arabicPeriod"/>
            </a:pPr>
            <a:r>
              <a:rPr lang="en-GB" sz="1400" b="0" i="0">
                <a:solidFill>
                  <a:schemeClr val="bg1"/>
                </a:solidFill>
                <a:effectLst/>
              </a:rPr>
              <a:t>Linking curriculum learning to careers</a:t>
            </a:r>
          </a:p>
          <a:p>
            <a:pPr algn="l">
              <a:buFont typeface="+mj-lt"/>
              <a:buAutoNum type="arabicPeriod"/>
            </a:pPr>
            <a:r>
              <a:rPr lang="en-GB" sz="1400" b="0" i="0">
                <a:solidFill>
                  <a:schemeClr val="bg1"/>
                </a:solidFill>
                <a:effectLst/>
              </a:rPr>
              <a:t>Encounters with employers and employees </a:t>
            </a:r>
          </a:p>
          <a:p>
            <a:pPr algn="l">
              <a:buFont typeface="+mj-lt"/>
              <a:buAutoNum type="arabicPeriod"/>
            </a:pPr>
            <a:r>
              <a:rPr lang="en-GB" sz="1400" b="0" i="0">
                <a:solidFill>
                  <a:schemeClr val="bg1"/>
                </a:solidFill>
                <a:effectLst/>
              </a:rPr>
              <a:t>Experiences of workplaces </a:t>
            </a:r>
          </a:p>
          <a:p>
            <a:pPr algn="l">
              <a:buFont typeface="+mj-lt"/>
              <a:buAutoNum type="arabicPeriod"/>
            </a:pPr>
            <a:r>
              <a:rPr lang="en-GB" sz="1400" b="0" i="0">
                <a:solidFill>
                  <a:schemeClr val="bg1"/>
                </a:solidFill>
                <a:effectLst/>
              </a:rPr>
              <a:t>Encounters with further and higher education</a:t>
            </a:r>
          </a:p>
          <a:p>
            <a:pPr algn="l">
              <a:buFont typeface="+mj-lt"/>
              <a:buAutoNum type="arabicPeriod"/>
            </a:pPr>
            <a:r>
              <a:rPr lang="en-GB" sz="1400" b="0" i="0">
                <a:solidFill>
                  <a:schemeClr val="bg1"/>
                </a:solidFill>
                <a:effectLst/>
              </a:rPr>
              <a:t>Personal guidance </a:t>
            </a:r>
          </a:p>
          <a:p>
            <a:r>
              <a:rPr lang="en-GB" sz="1400">
                <a:solidFill>
                  <a:schemeClr val="bg1"/>
                </a:solidFill>
                <a:ea typeface="Calibri" panose="020F0502020204030204" pitchFamily="34" charset="0"/>
              </a:rPr>
              <a:t> </a:t>
            </a:r>
          </a:p>
          <a:p>
            <a:endParaRPr lang="en-GB" sz="1600">
              <a:solidFill>
                <a:schemeClr val="bg1"/>
              </a:solidFill>
            </a:endParaRPr>
          </a:p>
        </p:txBody>
      </p:sp>
      <p:pic>
        <p:nvPicPr>
          <p:cNvPr id="6" name="Picture 5" descr="A black background with white text&#10;&#10;Description automatically generated">
            <a:extLst>
              <a:ext uri="{FF2B5EF4-FFF2-40B4-BE49-F238E27FC236}">
                <a16:creationId xmlns:a16="http://schemas.microsoft.com/office/drawing/2014/main" id="{8C6F0887-08D8-B172-085F-2557BDCEA2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0075" y="4385787"/>
            <a:ext cx="3565525" cy="1417746"/>
          </a:xfrm>
          <a:prstGeom prst="rect">
            <a:avLst/>
          </a:prstGeom>
        </p:spPr>
      </p:pic>
      <p:pic>
        <p:nvPicPr>
          <p:cNvPr id="3" name="Picture 2" descr="A group of logos with text&#10;&#10;Description automatically generated">
            <a:extLst>
              <a:ext uri="{FF2B5EF4-FFF2-40B4-BE49-F238E27FC236}">
                <a16:creationId xmlns:a16="http://schemas.microsoft.com/office/drawing/2014/main" id="{E1A583DF-7FE7-697E-9A83-B55FBFD8FA10}"/>
              </a:ext>
            </a:extLst>
          </p:cNvPr>
          <p:cNvPicPr>
            <a:picLocks noChangeAspect="1"/>
          </p:cNvPicPr>
          <p:nvPr/>
        </p:nvPicPr>
        <p:blipFill rotWithShape="1">
          <a:blip r:embed="rId6">
            <a:extLst>
              <a:ext uri="{28A0092B-C50C-407E-A947-70E740481C1C}">
                <a14:useLocalDpi xmlns:a14="http://schemas.microsoft.com/office/drawing/2010/main" val="0"/>
              </a:ext>
            </a:extLst>
          </a:blip>
          <a:srcRect t="25098" b="43333"/>
          <a:stretch/>
        </p:blipFill>
        <p:spPr>
          <a:xfrm>
            <a:off x="8331200" y="5836282"/>
            <a:ext cx="3860801" cy="1021718"/>
          </a:xfrm>
          <a:prstGeom prst="rect">
            <a:avLst/>
          </a:prstGeom>
        </p:spPr>
      </p:pic>
    </p:spTree>
    <p:extLst>
      <p:ext uri="{BB962C8B-B14F-4D97-AF65-F5344CB8AC3E}">
        <p14:creationId xmlns:p14="http://schemas.microsoft.com/office/powerpoint/2010/main" val="2312463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A8A8"/>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942E012-97D7-E6BB-0784-16FD19F4F28C}"/>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p>
        </p:txBody>
      </p:sp>
      <p:pic>
        <p:nvPicPr>
          <p:cNvPr id="21" name="Picture 20" descr="A picture containing logo, text, circle, trademark&#10;&#10;Description automatically generated">
            <a:extLst>
              <a:ext uri="{FF2B5EF4-FFF2-40B4-BE49-F238E27FC236}">
                <a16:creationId xmlns:a16="http://schemas.microsoft.com/office/drawing/2014/main" id="{7AC0538C-D254-8983-81C6-D7ED45F9D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739" y="1336102"/>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pic>
        <p:nvPicPr>
          <p:cNvPr id="22" name="Picture 21" descr="A picture containing screenshot, graphics, text, graphic design&#10;&#10;Description automatically generated">
            <a:extLst>
              <a:ext uri="{FF2B5EF4-FFF2-40B4-BE49-F238E27FC236}">
                <a16:creationId xmlns:a16="http://schemas.microsoft.com/office/drawing/2014/main" id="{FE14C153-7E8A-BEB2-1422-90B908AF52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1368"/>
          <a:stretch/>
        </p:blipFill>
        <p:spPr>
          <a:xfrm>
            <a:off x="7975600" y="5506776"/>
            <a:ext cx="3860800" cy="1339473"/>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29" name="Title 1">
            <a:extLst>
              <a:ext uri="{FF2B5EF4-FFF2-40B4-BE49-F238E27FC236}">
                <a16:creationId xmlns:a16="http://schemas.microsoft.com/office/drawing/2014/main" id="{77CDD6BC-E827-8A05-626D-55583F3BFAAC}"/>
              </a:ext>
            </a:extLst>
          </p:cNvPr>
          <p:cNvSpPr txBox="1">
            <a:spLocks/>
          </p:cNvSpPr>
          <p:nvPr/>
        </p:nvSpPr>
        <p:spPr>
          <a:xfrm>
            <a:off x="364636" y="330814"/>
            <a:ext cx="7122686" cy="126938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4800" b="1">
                <a:solidFill>
                  <a:schemeClr val="bg1"/>
                </a:solidFill>
              </a:rPr>
              <a:t>Enterprise Adviser Network</a:t>
            </a:r>
          </a:p>
          <a:p>
            <a:pPr algn="l"/>
            <a:endParaRPr lang="en-GB" sz="4800" b="1">
              <a:solidFill>
                <a:schemeClr val="bg1"/>
              </a:solidFill>
            </a:endParaRPr>
          </a:p>
        </p:txBody>
      </p:sp>
      <p:sp>
        <p:nvSpPr>
          <p:cNvPr id="2" name="TextBox 1">
            <a:extLst>
              <a:ext uri="{FF2B5EF4-FFF2-40B4-BE49-F238E27FC236}">
                <a16:creationId xmlns:a16="http://schemas.microsoft.com/office/drawing/2014/main" id="{B1B90A2F-6DAF-88A7-4248-69D991F45912}"/>
              </a:ext>
            </a:extLst>
          </p:cNvPr>
          <p:cNvSpPr txBox="1"/>
          <p:nvPr/>
        </p:nvSpPr>
        <p:spPr>
          <a:xfrm>
            <a:off x="364636" y="965507"/>
            <a:ext cx="7306164" cy="4247317"/>
          </a:xfrm>
          <a:prstGeom prst="rect">
            <a:avLst/>
          </a:prstGeom>
          <a:noFill/>
        </p:spPr>
        <p:txBody>
          <a:bodyPr wrap="square" rtlCol="0">
            <a:spAutoFit/>
          </a:bodyPr>
          <a:lstStyle/>
          <a:p>
            <a:endParaRPr lang="en-GB" sz="1500">
              <a:solidFill>
                <a:schemeClr val="bg1"/>
              </a:solidFill>
              <a:ea typeface="Calibri" panose="020F0502020204030204" pitchFamily="34" charset="0"/>
            </a:endParaRPr>
          </a:p>
          <a:p>
            <a:r>
              <a:rPr lang="en-GB" sz="1500" b="1" i="0">
                <a:solidFill>
                  <a:srgbClr val="B7E7E7"/>
                </a:solidFill>
                <a:effectLst/>
              </a:rPr>
              <a:t>The Network connects schools, academies and colleges with employers and careers programme providers to work together to create meaningful encounters with the world of work for young people.</a:t>
            </a:r>
          </a:p>
          <a:p>
            <a:endParaRPr lang="en-GB" sz="1500" b="0" i="0">
              <a:solidFill>
                <a:schemeClr val="bg1"/>
              </a:solidFill>
              <a:effectLst/>
            </a:endParaRPr>
          </a:p>
          <a:p>
            <a:r>
              <a:rPr lang="en-GB" sz="1500" b="0" i="0">
                <a:solidFill>
                  <a:schemeClr val="bg1"/>
                </a:solidFill>
                <a:effectLst/>
              </a:rPr>
              <a:t>The role of an Enterprise Adviser is to support and work with an individual school and their senior leadership teams in shaping the schools’ career strategy, they are there to provide an external voice and to be the schools’ critical and supportive adviser. </a:t>
            </a:r>
            <a:r>
              <a:rPr lang="en-GB" sz="1500" b="1" i="0">
                <a:solidFill>
                  <a:schemeClr val="bg1"/>
                </a:solidFill>
                <a:effectLst/>
              </a:rPr>
              <a:t>A strategic best friend! </a:t>
            </a:r>
            <a:endParaRPr lang="en-GB" sz="1500" b="0" i="0">
              <a:solidFill>
                <a:schemeClr val="bg1"/>
              </a:solidFill>
              <a:effectLst/>
              <a:ea typeface="Calibri" panose="020F0502020204030204" pitchFamily="34" charset="0"/>
            </a:endParaRPr>
          </a:p>
          <a:p>
            <a:endParaRPr lang="en-GB" sz="1500">
              <a:solidFill>
                <a:schemeClr val="bg1"/>
              </a:solidFill>
              <a:ea typeface="Calibri" panose="020F0502020204030204" pitchFamily="34" charset="0"/>
            </a:endParaRPr>
          </a:p>
          <a:p>
            <a:r>
              <a:rPr lang="en-GB" sz="1500" b="1">
                <a:solidFill>
                  <a:srgbClr val="B7E7E7"/>
                </a:solidFill>
              </a:rPr>
              <a:t>A</a:t>
            </a:r>
            <a:r>
              <a:rPr lang="en-GB" sz="1500" b="1" i="0">
                <a:solidFill>
                  <a:srgbClr val="B7E7E7"/>
                </a:solidFill>
                <a:effectLst/>
              </a:rPr>
              <a:t> young person who has four or more encounters with an employer is 86% less likely to be unemployed or not in education or training and can earn up to 18% more during their career.</a:t>
            </a:r>
            <a:endParaRPr lang="en-GB" sz="1500" b="1">
              <a:solidFill>
                <a:srgbClr val="B7E7E7"/>
              </a:solidFill>
              <a:ea typeface="Calibri" panose="020F0502020204030204" pitchFamily="34" charset="0"/>
            </a:endParaRPr>
          </a:p>
          <a:p>
            <a:pPr algn="l"/>
            <a:endParaRPr lang="en-GB" sz="1500" b="0" i="0">
              <a:solidFill>
                <a:schemeClr val="bg1"/>
              </a:solidFill>
              <a:effectLst/>
            </a:endParaRPr>
          </a:p>
          <a:p>
            <a:pPr algn="l"/>
            <a:r>
              <a:rPr lang="en-GB" sz="1500" b="0" i="0">
                <a:solidFill>
                  <a:schemeClr val="bg1"/>
                </a:solidFill>
                <a:effectLst/>
              </a:rPr>
              <a:t>In Lancashire we also have the </a:t>
            </a:r>
            <a:r>
              <a:rPr lang="en-GB" sz="1500" b="1" i="0">
                <a:solidFill>
                  <a:schemeClr val="bg1"/>
                </a:solidFill>
                <a:effectLst/>
                <a:hlinkClick r:id="rId5">
                  <a:extLst>
                    <a:ext uri="{A12FA001-AC4F-418D-AE19-62706E023703}">
                      <ahyp:hlinkClr xmlns:ahyp="http://schemas.microsoft.com/office/drawing/2018/hyperlinkcolor" val="tx"/>
                    </a:ext>
                  </a:extLst>
                </a:hlinkClick>
              </a:rPr>
              <a:t>SKILLS PLEDGE </a:t>
            </a:r>
            <a:r>
              <a:rPr lang="en-GB" sz="1500" b="0" i="0">
                <a:solidFill>
                  <a:schemeClr val="bg1"/>
                </a:solidFill>
                <a:effectLst/>
              </a:rPr>
              <a:t>which provides one place to find out more about employer facing skills and training initiatives. Pledging gives a business recognition for the things it does to upskill, recruit and inspire the people of Lancashire.</a:t>
            </a:r>
          </a:p>
          <a:p>
            <a:r>
              <a:rPr lang="en-GB" sz="1500">
                <a:solidFill>
                  <a:schemeClr val="bg1"/>
                </a:solidFill>
                <a:ea typeface="Calibri" panose="020F0502020204030204" pitchFamily="34" charset="0"/>
              </a:rPr>
              <a:t> </a:t>
            </a:r>
          </a:p>
          <a:p>
            <a:endParaRPr lang="en-GB" sz="1500">
              <a:solidFill>
                <a:schemeClr val="bg1"/>
              </a:solidFill>
            </a:endParaRPr>
          </a:p>
        </p:txBody>
      </p:sp>
      <p:sp>
        <p:nvSpPr>
          <p:cNvPr id="3" name="TextBox 2">
            <a:extLst>
              <a:ext uri="{FF2B5EF4-FFF2-40B4-BE49-F238E27FC236}">
                <a16:creationId xmlns:a16="http://schemas.microsoft.com/office/drawing/2014/main" id="{853E69A9-C7F6-DEF1-556A-F8B12319279A}"/>
              </a:ext>
            </a:extLst>
          </p:cNvPr>
          <p:cNvSpPr txBox="1"/>
          <p:nvPr/>
        </p:nvSpPr>
        <p:spPr>
          <a:xfrm>
            <a:off x="364636" y="5125926"/>
            <a:ext cx="3759200" cy="1015663"/>
          </a:xfrm>
          <a:prstGeom prst="rect">
            <a:avLst/>
          </a:prstGeom>
          <a:noFill/>
        </p:spPr>
        <p:txBody>
          <a:bodyPr wrap="square" rtlCol="0">
            <a:spAutoFit/>
          </a:bodyPr>
          <a:lstStyle/>
          <a:p>
            <a:r>
              <a:rPr lang="en-GB" sz="2000" b="1">
                <a:solidFill>
                  <a:schemeClr val="bg1"/>
                </a:solidFill>
              </a:rPr>
              <a:t>We have 157 Enterprise Advisers in Lancashire. 155 are currently matched to schools/colleges. </a:t>
            </a:r>
            <a:endParaRPr lang="en-GB" sz="2000">
              <a:solidFill>
                <a:schemeClr val="bg1"/>
              </a:solidFill>
            </a:endParaRPr>
          </a:p>
        </p:txBody>
      </p:sp>
      <p:pic>
        <p:nvPicPr>
          <p:cNvPr id="6" name="Picture 5" descr="A group of people in a room&#10;&#10;Description automatically generated">
            <a:extLst>
              <a:ext uri="{FF2B5EF4-FFF2-40B4-BE49-F238E27FC236}">
                <a16:creationId xmlns:a16="http://schemas.microsoft.com/office/drawing/2014/main" id="{264E8720-753C-5041-A999-41EAF16BF276}"/>
              </a:ext>
            </a:extLst>
          </p:cNvPr>
          <p:cNvPicPr>
            <a:picLocks noChangeAspect="1"/>
          </p:cNvPicPr>
          <p:nvPr/>
        </p:nvPicPr>
        <p:blipFill rotWithShape="1">
          <a:blip r:embed="rId6">
            <a:extLst>
              <a:ext uri="{28A0092B-C50C-407E-A947-70E740481C1C}">
                <a14:useLocalDpi xmlns:a14="http://schemas.microsoft.com/office/drawing/2010/main" val="0"/>
              </a:ext>
            </a:extLst>
          </a:blip>
          <a:srcRect t="7206" b="11759"/>
          <a:stretch/>
        </p:blipFill>
        <p:spPr>
          <a:xfrm>
            <a:off x="5396597" y="5009773"/>
            <a:ext cx="2756803" cy="1675487"/>
          </a:xfrm>
          <a:prstGeom prst="rect">
            <a:avLst/>
          </a:prstGeom>
        </p:spPr>
      </p:pic>
      <p:pic>
        <p:nvPicPr>
          <p:cNvPr id="4" name="Picture 3" descr="A group of logos with text&#10;&#10;Description automatically generated">
            <a:extLst>
              <a:ext uri="{FF2B5EF4-FFF2-40B4-BE49-F238E27FC236}">
                <a16:creationId xmlns:a16="http://schemas.microsoft.com/office/drawing/2014/main" id="{92067798-A1CC-6A6D-7623-D243C18EB841}"/>
              </a:ext>
            </a:extLst>
          </p:cNvPr>
          <p:cNvPicPr>
            <a:picLocks noChangeAspect="1"/>
          </p:cNvPicPr>
          <p:nvPr/>
        </p:nvPicPr>
        <p:blipFill rotWithShape="1">
          <a:blip r:embed="rId7">
            <a:extLst>
              <a:ext uri="{28A0092B-C50C-407E-A947-70E740481C1C}">
                <a14:useLocalDpi xmlns:a14="http://schemas.microsoft.com/office/drawing/2010/main" val="0"/>
              </a:ext>
            </a:extLst>
          </a:blip>
          <a:srcRect t="25098" b="43333"/>
          <a:stretch/>
        </p:blipFill>
        <p:spPr>
          <a:xfrm>
            <a:off x="8331200" y="5836282"/>
            <a:ext cx="3860801" cy="1021718"/>
          </a:xfrm>
          <a:prstGeom prst="rect">
            <a:avLst/>
          </a:prstGeom>
        </p:spPr>
      </p:pic>
    </p:spTree>
    <p:extLst>
      <p:ext uri="{BB962C8B-B14F-4D97-AF65-F5344CB8AC3E}">
        <p14:creationId xmlns:p14="http://schemas.microsoft.com/office/powerpoint/2010/main" val="1216837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942E012-97D7-E6BB-0784-16FD19F4F28C}"/>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Picture 20" descr="A picture containing logo, text, circle, trademark&#10;&#10;Description automatically generated">
            <a:extLst>
              <a:ext uri="{FF2B5EF4-FFF2-40B4-BE49-F238E27FC236}">
                <a16:creationId xmlns:a16="http://schemas.microsoft.com/office/drawing/2014/main" id="{7AC0538C-D254-8983-81C6-D7ED45F9D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739" y="1336102"/>
            <a:ext cx="2655722" cy="2655722"/>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pic>
        <p:nvPicPr>
          <p:cNvPr id="4" name="Picture 3" descr="A group of logos with text&#10;&#10;Description automatically generated">
            <a:extLst>
              <a:ext uri="{FF2B5EF4-FFF2-40B4-BE49-F238E27FC236}">
                <a16:creationId xmlns:a16="http://schemas.microsoft.com/office/drawing/2014/main" id="{086720E3-AC6E-3B58-CE88-2C67EDFA68C9}"/>
              </a:ext>
            </a:extLst>
          </p:cNvPr>
          <p:cNvPicPr>
            <a:picLocks noChangeAspect="1"/>
          </p:cNvPicPr>
          <p:nvPr/>
        </p:nvPicPr>
        <p:blipFill rotWithShape="1">
          <a:blip r:embed="rId4">
            <a:extLst>
              <a:ext uri="{28A0092B-C50C-407E-A947-70E740481C1C}">
                <a14:useLocalDpi xmlns:a14="http://schemas.microsoft.com/office/drawing/2010/main" val="0"/>
              </a:ext>
            </a:extLst>
          </a:blip>
          <a:srcRect t="25631" b="41538"/>
          <a:stretch/>
        </p:blipFill>
        <p:spPr>
          <a:xfrm>
            <a:off x="8636000" y="5707904"/>
            <a:ext cx="3302193" cy="908821"/>
          </a:xfrm>
          <a:prstGeom prst="rect">
            <a:avLst/>
          </a:prstGeom>
        </p:spPr>
      </p:pic>
      <p:pic>
        <p:nvPicPr>
          <p:cNvPr id="3" name="Picture 2">
            <a:extLst>
              <a:ext uri="{FF2B5EF4-FFF2-40B4-BE49-F238E27FC236}">
                <a16:creationId xmlns:a16="http://schemas.microsoft.com/office/drawing/2014/main" id="{3DFB3DBF-4B4F-14A0-11FC-83FE2E8387D5}"/>
              </a:ext>
            </a:extLst>
          </p:cNvPr>
          <p:cNvPicPr>
            <a:picLocks noChangeAspect="1"/>
          </p:cNvPicPr>
          <p:nvPr/>
        </p:nvPicPr>
        <p:blipFill>
          <a:blip r:embed="rId5"/>
          <a:stretch>
            <a:fillRect/>
          </a:stretch>
        </p:blipFill>
        <p:spPr>
          <a:xfrm>
            <a:off x="602539" y="462473"/>
            <a:ext cx="5972175" cy="1485900"/>
          </a:xfrm>
          <a:prstGeom prst="rect">
            <a:avLst/>
          </a:prstGeom>
        </p:spPr>
      </p:pic>
      <p:sp>
        <p:nvSpPr>
          <p:cNvPr id="5" name="TextBox 4">
            <a:extLst>
              <a:ext uri="{FF2B5EF4-FFF2-40B4-BE49-F238E27FC236}">
                <a16:creationId xmlns:a16="http://schemas.microsoft.com/office/drawing/2014/main" id="{0398A419-EF08-BE10-F0F6-B67736B3DE60}"/>
              </a:ext>
            </a:extLst>
          </p:cNvPr>
          <p:cNvSpPr txBox="1"/>
          <p:nvPr/>
        </p:nvSpPr>
        <p:spPr>
          <a:xfrm>
            <a:off x="462845" y="2199736"/>
            <a:ext cx="6626578" cy="4770537"/>
          </a:xfrm>
          <a:prstGeom prst="rect">
            <a:avLst/>
          </a:prstGeom>
          <a:noFill/>
        </p:spPr>
        <p:txBody>
          <a:bodyPr wrap="square" rtlCol="0">
            <a:spAutoFit/>
          </a:bodyPr>
          <a:lstStyle/>
          <a:p>
            <a:r>
              <a:rPr lang="en-GB" sz="2800">
                <a:solidFill>
                  <a:schemeClr val="bg1"/>
                </a:solidFill>
              </a:rPr>
              <a:t>Features:</a:t>
            </a:r>
          </a:p>
          <a:p>
            <a:endParaRPr lang="en-GB">
              <a:solidFill>
                <a:schemeClr val="bg1"/>
              </a:solidFill>
            </a:endParaRPr>
          </a:p>
          <a:p>
            <a:pPr marL="285750" indent="-285750">
              <a:buFont typeface="Arial" panose="020B0604020202020204" pitchFamily="34" charset="0"/>
              <a:buChar char="•"/>
            </a:pPr>
            <a:r>
              <a:rPr lang="en-GB" sz="2400">
                <a:solidFill>
                  <a:schemeClr val="bg1"/>
                </a:solidFill>
              </a:rPr>
              <a:t>Benchmark &amp; Internal Leadership Evaluations</a:t>
            </a:r>
          </a:p>
          <a:p>
            <a:pPr marL="285750" indent="-285750">
              <a:buFont typeface="Arial" panose="020B0604020202020204" pitchFamily="34" charset="0"/>
              <a:buChar char="•"/>
            </a:pPr>
            <a:endParaRPr lang="en-GB" sz="2400">
              <a:solidFill>
                <a:schemeClr val="bg1"/>
              </a:solidFill>
            </a:endParaRPr>
          </a:p>
          <a:p>
            <a:pPr marL="285750" indent="-285750">
              <a:buFont typeface="Arial" panose="020B0604020202020204" pitchFamily="34" charset="0"/>
              <a:buChar char="•"/>
            </a:pPr>
            <a:r>
              <a:rPr lang="en-GB" sz="2400">
                <a:solidFill>
                  <a:schemeClr val="bg1"/>
                </a:solidFill>
              </a:rPr>
              <a:t>Activity Reporting </a:t>
            </a:r>
          </a:p>
          <a:p>
            <a:pPr marL="285750" indent="-285750">
              <a:buFont typeface="Arial" panose="020B0604020202020204" pitchFamily="34" charset="0"/>
              <a:buChar char="•"/>
            </a:pPr>
            <a:endParaRPr lang="en-GB" sz="2400">
              <a:solidFill>
                <a:schemeClr val="bg1"/>
              </a:solidFill>
            </a:endParaRPr>
          </a:p>
          <a:p>
            <a:pPr marL="285750" indent="-285750">
              <a:buFont typeface="Arial" panose="020B0604020202020204" pitchFamily="34" charset="0"/>
              <a:buChar char="•"/>
            </a:pPr>
            <a:r>
              <a:rPr lang="en-GB" sz="2400">
                <a:solidFill>
                  <a:schemeClr val="bg1"/>
                </a:solidFill>
              </a:rPr>
              <a:t>Interest &amp; Destination Tracking</a:t>
            </a:r>
          </a:p>
          <a:p>
            <a:pPr marL="285750" indent="-285750">
              <a:buFont typeface="Arial" panose="020B0604020202020204" pitchFamily="34" charset="0"/>
              <a:buChar char="•"/>
            </a:pPr>
            <a:endParaRPr lang="en-GB" sz="2400">
              <a:solidFill>
                <a:schemeClr val="bg1"/>
              </a:solidFill>
            </a:endParaRPr>
          </a:p>
          <a:p>
            <a:pPr marL="285750" indent="-285750">
              <a:buFont typeface="Arial" panose="020B0604020202020204" pitchFamily="34" charset="0"/>
              <a:buChar char="•"/>
            </a:pPr>
            <a:r>
              <a:rPr lang="en-GB" sz="2400">
                <a:solidFill>
                  <a:schemeClr val="bg1"/>
                </a:solidFill>
              </a:rPr>
              <a:t>Future Skills Questionnaires to evaluate and Inform you provision. </a:t>
            </a:r>
          </a:p>
          <a:p>
            <a:pPr marL="285750" indent="-285750">
              <a:buFont typeface="Arial" panose="020B0604020202020204" pitchFamily="34" charset="0"/>
              <a:buChar char="•"/>
            </a:pPr>
            <a:endParaRPr lang="en-GB" sz="2400">
              <a:solidFill>
                <a:schemeClr val="bg1"/>
              </a:solidFill>
            </a:endParaRPr>
          </a:p>
          <a:p>
            <a:pPr marL="285750" indent="-285750">
              <a:buFont typeface="Arial" panose="020B0604020202020204" pitchFamily="34" charset="0"/>
              <a:buChar char="•"/>
            </a:pPr>
            <a:r>
              <a:rPr lang="en-GB" sz="2400">
                <a:solidFill>
                  <a:schemeClr val="bg1"/>
                </a:solidFill>
              </a:rPr>
              <a:t>Careers Contacts and Network  </a:t>
            </a:r>
          </a:p>
          <a:p>
            <a:endParaRPr lang="en-GB">
              <a:solidFill>
                <a:schemeClr val="bg1"/>
              </a:solidFill>
            </a:endParaRPr>
          </a:p>
        </p:txBody>
      </p:sp>
    </p:spTree>
    <p:extLst>
      <p:ext uri="{BB962C8B-B14F-4D97-AF65-F5344CB8AC3E}">
        <p14:creationId xmlns:p14="http://schemas.microsoft.com/office/powerpoint/2010/main" val="3925670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AAA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38F2B3-4BED-D95D-387D-11EAD0994E15}"/>
              </a:ext>
            </a:extLst>
          </p:cNvPr>
          <p:cNvSpPr txBox="1"/>
          <p:nvPr/>
        </p:nvSpPr>
        <p:spPr>
          <a:xfrm>
            <a:off x="397295" y="172212"/>
            <a:ext cx="6966989" cy="925576"/>
          </a:xfrm>
          <a:prstGeom prst="rect">
            <a:avLst/>
          </a:prstGeom>
        </p:spPr>
        <p:txBody>
          <a:bodyPr vert="horz" lIns="60960" tIns="30480" rIns="60960" bIns="30480" rtlCol="0" anchor="b">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90000"/>
              </a:lnSpc>
              <a:spcBef>
                <a:spcPct val="0"/>
              </a:spcBef>
              <a:spcAft>
                <a:spcPts val="400"/>
              </a:spcAft>
              <a:buClrTx/>
              <a:buSzTx/>
              <a:buFontTx/>
              <a:buNone/>
              <a:tabLst/>
              <a:defRPr/>
            </a:pPr>
            <a:r>
              <a:rPr lang="en-US" sz="4800" b="1">
                <a:solidFill>
                  <a:srgbClr val="FFFFFF"/>
                </a:solidFill>
                <a:latin typeface="+mj-lt"/>
              </a:rPr>
              <a:t>USEFUL RESOURCES</a:t>
            </a:r>
            <a:endParaRPr kumimoji="0" lang="en-US" sz="4800" b="1" i="0" u="none" strike="noStrike" kern="1200" cap="none" spc="0" normalizeH="0" baseline="0" noProof="0">
              <a:ln>
                <a:noFill/>
              </a:ln>
              <a:solidFill>
                <a:srgbClr val="FFFFFF"/>
              </a:solidFill>
              <a:effectLst/>
              <a:uLnTx/>
              <a:uFillTx/>
              <a:latin typeface="+mj-lt"/>
              <a:ea typeface="+mn-ea"/>
              <a:cs typeface="+mn-cs"/>
            </a:endParaRPr>
          </a:p>
        </p:txBody>
      </p:sp>
      <p:sp>
        <p:nvSpPr>
          <p:cNvPr id="3" name="Content Placeholder 2">
            <a:extLst>
              <a:ext uri="{FF2B5EF4-FFF2-40B4-BE49-F238E27FC236}">
                <a16:creationId xmlns:a16="http://schemas.microsoft.com/office/drawing/2014/main" id="{9EDE1691-7764-733D-C5DD-EA059916B25E}"/>
              </a:ext>
            </a:extLst>
          </p:cNvPr>
          <p:cNvSpPr txBox="1">
            <a:spLocks/>
          </p:cNvSpPr>
          <p:nvPr/>
        </p:nvSpPr>
        <p:spPr>
          <a:xfrm>
            <a:off x="397295" y="1336101"/>
            <a:ext cx="7476705" cy="4886899"/>
          </a:xfrm>
          <a:prstGeom prst="rect">
            <a:avLst/>
          </a:prstGeom>
        </p:spPr>
        <p:txBody>
          <a:bodyPr vert="horz" lIns="60960" tIns="30480" rIns="60960" bIns="30480" rtlCol="0">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buNone/>
            </a:pPr>
            <a:r>
              <a:rPr lang="en-GB" sz="1333" u="sng" kern="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The Lancashire Careers Hub Careers Resources</a:t>
            </a:r>
            <a:endParaRPr lang="en-GB" sz="1333" u="sng" kern="0">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333" u="sng" kern="0">
              <a:solidFill>
                <a:srgbClr val="0563C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333" u="sng" kern="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CEC Resource Directory </a:t>
            </a:r>
            <a:r>
              <a:rPr lang="en-GB" sz="1333" u="sng" kern="0">
                <a:solidFill>
                  <a:srgbClr val="0563C1"/>
                </a:solidFill>
                <a:effectLst/>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en-GB" sz="1333">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333">
                <a:effectLst/>
                <a:latin typeface="Calibri" panose="020F0502020204030204" pitchFamily="34" charset="0"/>
                <a:ea typeface="Calibri" panose="020F0502020204030204" pitchFamily="34" charset="0"/>
                <a:hlinkClick r:id="rId5"/>
              </a:rPr>
              <a:t>CEC resource directory - Resources for Parental Engagement</a:t>
            </a:r>
            <a:endParaRPr lang="en-GB" sz="1333">
              <a:effectLst/>
              <a:latin typeface="Calibri" panose="020F0502020204030204" pitchFamily="34" charset="0"/>
              <a:ea typeface="Calibri" panose="020F0502020204030204" pitchFamily="34" charset="0"/>
            </a:endParaRPr>
          </a:p>
          <a:p>
            <a:pPr marL="0" indent="0">
              <a:buNone/>
            </a:pPr>
            <a:endParaRPr lang="en-GB" sz="1333">
              <a:latin typeface="Calibri" panose="020F0502020204030204" pitchFamily="34" charset="0"/>
              <a:ea typeface="Calibri" panose="020F0502020204030204" pitchFamily="34" charset="0"/>
            </a:endParaRPr>
          </a:p>
          <a:p>
            <a:pPr marL="0" indent="0">
              <a:buNone/>
            </a:pPr>
            <a:r>
              <a:rPr lang="en-GB" sz="1333">
                <a:effectLst/>
                <a:latin typeface="Calibri" panose="020F0502020204030204" pitchFamily="34" charset="0"/>
                <a:ea typeface="Calibri" panose="020F0502020204030204" pitchFamily="34" charset="0"/>
                <a:hlinkClick r:id="rId6"/>
              </a:rPr>
              <a:t>Lancashire LMI (formerly known as Start)</a:t>
            </a:r>
            <a:r>
              <a:rPr lang="en-GB" sz="1333">
                <a:effectLst/>
                <a:latin typeface="Calibri" panose="020F0502020204030204" pitchFamily="34" charset="0"/>
                <a:ea typeface="Calibri" panose="020F0502020204030204" pitchFamily="34" charset="0"/>
              </a:rPr>
              <a:t> </a:t>
            </a:r>
          </a:p>
          <a:p>
            <a:pPr marL="0" indent="0">
              <a:buNone/>
            </a:pPr>
            <a:endParaRPr lang="en-GB" sz="1333"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endParaRPr>
          </a:p>
          <a:p>
            <a:pPr marL="0" indent="0">
              <a:buNone/>
            </a:pPr>
            <a:r>
              <a:rPr lang="en-GB" sz="1333"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Education choices and future planning tools for young people with SEND</a:t>
            </a:r>
            <a:endParaRPr lang="en-GB" sz="1333" u="sng">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333">
              <a:effectLst/>
              <a:latin typeface="Calibri" panose="020F0502020204030204" pitchFamily="34" charset="0"/>
              <a:ea typeface="Calibri" panose="020F0502020204030204" pitchFamily="34" charset="0"/>
            </a:endParaRPr>
          </a:p>
          <a:p>
            <a:pPr marL="0" indent="0">
              <a:buNone/>
            </a:pPr>
            <a:r>
              <a:rPr lang="en-GB" sz="1333"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2022/23 Careers Information Advice and Guidance Resources by Travel to Work Area</a:t>
            </a:r>
            <a:endParaRPr lang="en-GB" sz="1333" u="sng">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333">
              <a:effectLst/>
              <a:latin typeface="Calibri" panose="020F0502020204030204" pitchFamily="34" charset="0"/>
              <a:ea typeface="Calibri" panose="020F0502020204030204" pitchFamily="34" charset="0"/>
            </a:endParaRPr>
          </a:p>
          <a:p>
            <a:pPr marL="0" indent="0">
              <a:buNone/>
            </a:pPr>
            <a:r>
              <a:rPr lang="en-GB" sz="1333"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9"/>
              </a:rPr>
              <a:t>Sorted - Lancashire Work Based Learning Guide</a:t>
            </a:r>
            <a:r>
              <a:rPr lang="en-GB" sz="1333">
                <a:effectLst/>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en-GB" sz="1333">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333">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333">
              <a:effectLst/>
              <a:latin typeface="Calibri" panose="020F0502020204030204" pitchFamily="34" charset="0"/>
              <a:ea typeface="Calibri" panose="020F0502020204030204" pitchFamily="34" charset="0"/>
              <a:cs typeface="Calibri" panose="020F0502020204030204" pitchFamily="34" charset="0"/>
            </a:endParaRPr>
          </a:p>
          <a:p>
            <a:endParaRPr lang="en-GB" sz="1333">
              <a:effectLst/>
              <a:latin typeface="Calibri" panose="020F0502020204030204" pitchFamily="34" charset="0"/>
              <a:ea typeface="Calibri" panose="020F0502020204030204" pitchFamily="34" charset="0"/>
            </a:endParaRPr>
          </a:p>
          <a:p>
            <a:pPr marL="0" indent="0" algn="l" rtl="0" fontAlgn="base">
              <a:buNone/>
            </a:pPr>
            <a:endParaRPr lang="en-US" sz="1333" b="1">
              <a:solidFill>
                <a:schemeClr val="bg1"/>
              </a:solidFill>
              <a:latin typeface="+mj-lt"/>
              <a:ea typeface="Calibri Light" panose="020F0302020204030204" pitchFamily="34" charset="0"/>
              <a:cs typeface="Calibri Light" panose="020F0302020204030204" pitchFamily="34" charset="0"/>
            </a:endParaRPr>
          </a:p>
        </p:txBody>
      </p:sp>
      <p:sp>
        <p:nvSpPr>
          <p:cNvPr id="4" name="Rectangle 3">
            <a:extLst>
              <a:ext uri="{FF2B5EF4-FFF2-40B4-BE49-F238E27FC236}">
                <a16:creationId xmlns:a16="http://schemas.microsoft.com/office/drawing/2014/main" id="{1C65DA0A-2398-1CF0-9418-B2DAFAD98E02}"/>
              </a:ext>
            </a:extLst>
          </p:cNvPr>
          <p:cNvSpPr/>
          <p:nvPr/>
        </p:nvSpPr>
        <p:spPr>
          <a:xfrm>
            <a:off x="8331200" y="0"/>
            <a:ext cx="3860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graphicFrame>
        <p:nvGraphicFramePr>
          <p:cNvPr id="7" name="Object 6">
            <a:hlinkClick r:id="rId10"/>
            <a:extLst>
              <a:ext uri="{FF2B5EF4-FFF2-40B4-BE49-F238E27FC236}">
                <a16:creationId xmlns:a16="http://schemas.microsoft.com/office/drawing/2014/main" id="{4F925C1B-669D-4816-9C9D-B199CFAE7E8B}"/>
              </a:ext>
            </a:extLst>
          </p:cNvPr>
          <p:cNvGraphicFramePr>
            <a:graphicFrameLocks noChangeAspect="1"/>
          </p:cNvGraphicFramePr>
          <p:nvPr>
            <p:extLst>
              <p:ext uri="{D42A27DB-BD31-4B8C-83A1-F6EECF244321}">
                <p14:modId xmlns:p14="http://schemas.microsoft.com/office/powerpoint/2010/main" val="1344679478"/>
              </p:ext>
            </p:extLst>
          </p:nvPr>
        </p:nvGraphicFramePr>
        <p:xfrm>
          <a:off x="9853809" y="3025382"/>
          <a:ext cx="1767174" cy="2502581"/>
        </p:xfrm>
        <a:graphic>
          <a:graphicData uri="http://schemas.openxmlformats.org/presentationml/2006/ole">
            <mc:AlternateContent xmlns:mc="http://schemas.openxmlformats.org/markup-compatibility/2006">
              <mc:Choice xmlns:v="urn:schemas-microsoft-com:vml" Requires="v">
                <p:oleObj name="Acrobat Document" r:id="rId11" imgW="4533840" imgH="6415920" progId="Acrobat.Document.DC">
                  <p:embed/>
                </p:oleObj>
              </mc:Choice>
              <mc:Fallback>
                <p:oleObj name="Acrobat Document" r:id="rId11" imgW="4533840" imgH="6415920" progId="Acrobat.Document.DC">
                  <p:embed/>
                  <p:pic>
                    <p:nvPicPr>
                      <p:cNvPr id="7" name="Object 6">
                        <a:hlinkClick r:id="rId10"/>
                        <a:extLst>
                          <a:ext uri="{FF2B5EF4-FFF2-40B4-BE49-F238E27FC236}">
                            <a16:creationId xmlns:a16="http://schemas.microsoft.com/office/drawing/2014/main" id="{4F925C1B-669D-4816-9C9D-B199CFAE7E8B}"/>
                          </a:ext>
                        </a:extLst>
                      </p:cNvPr>
                      <p:cNvPicPr/>
                      <p:nvPr/>
                    </p:nvPicPr>
                    <p:blipFill>
                      <a:blip r:embed="rId12"/>
                      <a:stretch>
                        <a:fillRect/>
                      </a:stretch>
                    </p:blipFill>
                    <p:spPr>
                      <a:xfrm>
                        <a:off x="9853809" y="3025382"/>
                        <a:ext cx="1767174" cy="2502581"/>
                      </a:xfrm>
                      <a:prstGeom prst="rect">
                        <a:avLst/>
                      </a:prstGeom>
                    </p:spPr>
                  </p:pic>
                </p:oleObj>
              </mc:Fallback>
            </mc:AlternateContent>
          </a:graphicData>
        </a:graphic>
      </p:graphicFrame>
      <p:grpSp>
        <p:nvGrpSpPr>
          <p:cNvPr id="11" name="Group 10">
            <a:extLst>
              <a:ext uri="{FF2B5EF4-FFF2-40B4-BE49-F238E27FC236}">
                <a16:creationId xmlns:a16="http://schemas.microsoft.com/office/drawing/2014/main" id="{92706F4A-9DED-A21C-11E6-3DD21E64E2A5}"/>
              </a:ext>
            </a:extLst>
          </p:cNvPr>
          <p:cNvGrpSpPr/>
          <p:nvPr/>
        </p:nvGrpSpPr>
        <p:grpSpPr>
          <a:xfrm>
            <a:off x="8603778" y="305955"/>
            <a:ext cx="1859867" cy="2603500"/>
            <a:chOff x="9003323" y="5448300"/>
            <a:chExt cx="2807677" cy="4038600"/>
          </a:xfrm>
        </p:grpSpPr>
        <p:sp>
          <p:nvSpPr>
            <p:cNvPr id="10" name="Rectangle 9">
              <a:extLst>
                <a:ext uri="{FF2B5EF4-FFF2-40B4-BE49-F238E27FC236}">
                  <a16:creationId xmlns:a16="http://schemas.microsoft.com/office/drawing/2014/main" id="{86588F6A-FF30-ABF1-7563-2B6061218822}"/>
                </a:ext>
              </a:extLst>
            </p:cNvPr>
            <p:cNvSpPr/>
            <p:nvPr/>
          </p:nvSpPr>
          <p:spPr>
            <a:xfrm>
              <a:off x="9003323" y="5448300"/>
              <a:ext cx="2807677" cy="4038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GB" sz="800"/>
            </a:p>
          </p:txBody>
        </p:sp>
        <p:graphicFrame>
          <p:nvGraphicFramePr>
            <p:cNvPr id="9" name="Object 8">
              <a:hlinkClick r:id="rId13"/>
              <a:extLst>
                <a:ext uri="{FF2B5EF4-FFF2-40B4-BE49-F238E27FC236}">
                  <a16:creationId xmlns:a16="http://schemas.microsoft.com/office/drawing/2014/main" id="{755C0611-11DE-820B-73AA-8756DFB67026}"/>
                </a:ext>
              </a:extLst>
            </p:cNvPr>
            <p:cNvGraphicFramePr>
              <a:graphicFrameLocks noChangeAspect="1"/>
            </p:cNvGraphicFramePr>
            <p:nvPr>
              <p:extLst>
                <p:ext uri="{D42A27DB-BD31-4B8C-83A1-F6EECF244321}">
                  <p14:modId xmlns:p14="http://schemas.microsoft.com/office/powerpoint/2010/main" val="262311568"/>
                </p:ext>
              </p:extLst>
            </p:nvPr>
          </p:nvGraphicFramePr>
          <p:xfrm>
            <a:off x="9128884" y="5686762"/>
            <a:ext cx="2556553" cy="3617307"/>
          </p:xfrm>
          <a:graphic>
            <a:graphicData uri="http://schemas.openxmlformats.org/presentationml/2006/ole">
              <mc:AlternateContent xmlns:mc="http://schemas.openxmlformats.org/markup-compatibility/2006">
                <mc:Choice xmlns:v="urn:schemas-microsoft-com:vml" Requires="v">
                  <p:oleObj name="Acrobat Document" r:id="rId14" imgW="4533723" imgH="6415694" progId="Acrobat.Document.DC">
                    <p:embed/>
                  </p:oleObj>
                </mc:Choice>
                <mc:Fallback>
                  <p:oleObj name="Acrobat Document" r:id="rId14" imgW="4533723" imgH="6415694" progId="Acrobat.Document.DC">
                    <p:embed/>
                    <p:pic>
                      <p:nvPicPr>
                        <p:cNvPr id="9" name="Object 8">
                          <a:hlinkClick r:id="rId13"/>
                          <a:extLst>
                            <a:ext uri="{FF2B5EF4-FFF2-40B4-BE49-F238E27FC236}">
                              <a16:creationId xmlns:a16="http://schemas.microsoft.com/office/drawing/2014/main" id="{755C0611-11DE-820B-73AA-8756DFB67026}"/>
                            </a:ext>
                          </a:extLst>
                        </p:cNvPr>
                        <p:cNvPicPr/>
                        <p:nvPr/>
                      </p:nvPicPr>
                      <p:blipFill>
                        <a:blip r:embed="rId15"/>
                        <a:stretch>
                          <a:fillRect/>
                        </a:stretch>
                      </p:blipFill>
                      <p:spPr>
                        <a:xfrm>
                          <a:off x="9128884" y="5686762"/>
                          <a:ext cx="2556553" cy="3617307"/>
                        </a:xfrm>
                        <a:prstGeom prst="rect">
                          <a:avLst/>
                        </a:prstGeom>
                      </p:spPr>
                    </p:pic>
                  </p:oleObj>
                </mc:Fallback>
              </mc:AlternateContent>
            </a:graphicData>
          </a:graphic>
        </p:graphicFrame>
      </p:grpSp>
      <p:pic>
        <p:nvPicPr>
          <p:cNvPr id="13" name="Picture 12">
            <a:hlinkClick r:id="rId16"/>
            <a:extLst>
              <a:ext uri="{FF2B5EF4-FFF2-40B4-BE49-F238E27FC236}">
                <a16:creationId xmlns:a16="http://schemas.microsoft.com/office/drawing/2014/main" id="{D83634F4-1CF7-9190-C70C-27847D9D30DC}"/>
              </a:ext>
            </a:extLst>
          </p:cNvPr>
          <p:cNvPicPr>
            <a:picLocks noChangeAspect="1"/>
          </p:cNvPicPr>
          <p:nvPr/>
        </p:nvPicPr>
        <p:blipFill>
          <a:blip r:embed="rId17"/>
          <a:stretch>
            <a:fillRect/>
          </a:stretch>
        </p:blipFill>
        <p:spPr>
          <a:xfrm>
            <a:off x="397294" y="4328076"/>
            <a:ext cx="6566923" cy="2133237"/>
          </a:xfrm>
          <a:prstGeom prst="rect">
            <a:avLst/>
          </a:prstGeom>
        </p:spPr>
      </p:pic>
      <p:pic>
        <p:nvPicPr>
          <p:cNvPr id="14" name="Picture 13" descr="A group of logos with text&#10;&#10;Description automatically generated">
            <a:extLst>
              <a:ext uri="{FF2B5EF4-FFF2-40B4-BE49-F238E27FC236}">
                <a16:creationId xmlns:a16="http://schemas.microsoft.com/office/drawing/2014/main" id="{022112F9-BBF0-4173-C8A3-F87D333CBBB5}"/>
              </a:ext>
            </a:extLst>
          </p:cNvPr>
          <p:cNvPicPr>
            <a:picLocks noChangeAspect="1"/>
          </p:cNvPicPr>
          <p:nvPr/>
        </p:nvPicPr>
        <p:blipFill rotWithShape="1">
          <a:blip r:embed="rId18">
            <a:extLst>
              <a:ext uri="{28A0092B-C50C-407E-A947-70E740481C1C}">
                <a14:useLocalDpi xmlns:a14="http://schemas.microsoft.com/office/drawing/2010/main" val="0"/>
              </a:ext>
            </a:extLst>
          </a:blip>
          <a:srcRect t="25098" b="43333"/>
          <a:stretch/>
        </p:blipFill>
        <p:spPr>
          <a:xfrm>
            <a:off x="8331200" y="5836282"/>
            <a:ext cx="3860801" cy="1021718"/>
          </a:xfrm>
          <a:prstGeom prst="rect">
            <a:avLst/>
          </a:prstGeom>
        </p:spPr>
      </p:pic>
    </p:spTree>
    <p:extLst>
      <p:ext uri="{BB962C8B-B14F-4D97-AF65-F5344CB8AC3E}">
        <p14:creationId xmlns:p14="http://schemas.microsoft.com/office/powerpoint/2010/main" val="18608212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b6e2610e-17e9-421e-b1b3-c999f015e03c}" enabled="0" method="" siteId="{b6e2610e-17e9-421e-b1b3-c999f015e03c}"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14</Notes>
  <HiddenSlides>0</HiddenSlide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Office Theme</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Kimberley Helm</dc:creator>
  <cp:revision>1</cp:revision>
  <dcterms:created xsi:type="dcterms:W3CDTF">2024-07-12T10:32:47Z</dcterms:created>
  <dcterms:modified xsi:type="dcterms:W3CDTF">2024-10-08T13:29:59Z</dcterms:modified>
</cp:coreProperties>
</file>