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3" r:id="rId1"/>
    <p:sldMasterId id="2147483681" r:id="rId2"/>
    <p:sldMasterId id="2147483648" r:id="rId3"/>
  </p:sldMasterIdLst>
  <p:notesMasterIdLst>
    <p:notesMasterId r:id="rId20"/>
  </p:notesMasterIdLst>
  <p:sldIdLst>
    <p:sldId id="256" r:id="rId4"/>
    <p:sldId id="258" r:id="rId5"/>
    <p:sldId id="257" r:id="rId6"/>
    <p:sldId id="263" r:id="rId7"/>
    <p:sldId id="264" r:id="rId8"/>
    <p:sldId id="265" r:id="rId9"/>
    <p:sldId id="266" r:id="rId10"/>
    <p:sldId id="259" r:id="rId11"/>
    <p:sldId id="267" r:id="rId12"/>
    <p:sldId id="268" r:id="rId13"/>
    <p:sldId id="269" r:id="rId14"/>
    <p:sldId id="270" r:id="rId15"/>
    <p:sldId id="271" r:id="rId16"/>
    <p:sldId id="272" r:id="rId17"/>
    <p:sldId id="262" r:id="rId18"/>
    <p:sldId id="2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7C3F0D-7FE5-4037-88FD-977F3E1B83D2}" v="2" dt="2024-11-18T14:39:21.5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ey Helm" userId="1e7a6dd5-2df1-416d-a4bb-b623c2b18e3c" providerId="ADAL" clId="{5D7C3F0D-7FE5-4037-88FD-977F3E1B83D2}"/>
    <pc:docChg chg="custSel addSld delSld modSld addMainMaster modMainMaster">
      <pc:chgData name="Kimberley Helm" userId="1e7a6dd5-2df1-416d-a4bb-b623c2b18e3c" providerId="ADAL" clId="{5D7C3F0D-7FE5-4037-88FD-977F3E1B83D2}" dt="2024-11-19T13:14:55.306" v="42" actId="20577"/>
      <pc:docMkLst>
        <pc:docMk/>
      </pc:docMkLst>
      <pc:sldChg chg="addSp delSp modSp mod">
        <pc:chgData name="Kimberley Helm" userId="1e7a6dd5-2df1-416d-a4bb-b623c2b18e3c" providerId="ADAL" clId="{5D7C3F0D-7FE5-4037-88FD-977F3E1B83D2}" dt="2024-11-13T15:30:30.873" v="9" actId="478"/>
        <pc:sldMkLst>
          <pc:docMk/>
          <pc:sldMk cId="2686962893" sldId="256"/>
        </pc:sldMkLst>
        <pc:spChg chg="add del mod">
          <ac:chgData name="Kimberley Helm" userId="1e7a6dd5-2df1-416d-a4bb-b623c2b18e3c" providerId="ADAL" clId="{5D7C3F0D-7FE5-4037-88FD-977F3E1B83D2}" dt="2024-11-13T15:30:30.873" v="9" actId="478"/>
          <ac:spMkLst>
            <pc:docMk/>
            <pc:sldMk cId="2686962893" sldId="256"/>
            <ac:spMk id="6" creationId="{662038E5-AAD1-FC91-B9C9-DCADFFDD4B9F}"/>
          </ac:spMkLst>
        </pc:spChg>
      </pc:sldChg>
      <pc:sldChg chg="del">
        <pc:chgData name="Kimberley Helm" userId="1e7a6dd5-2df1-416d-a4bb-b623c2b18e3c" providerId="ADAL" clId="{5D7C3F0D-7FE5-4037-88FD-977F3E1B83D2}" dt="2024-11-13T15:28:01.762" v="0" actId="2696"/>
        <pc:sldMkLst>
          <pc:docMk/>
          <pc:sldMk cId="4289133315" sldId="260"/>
        </pc:sldMkLst>
      </pc:sldChg>
      <pc:sldChg chg="addSp delSp modSp mod setBg">
        <pc:chgData name="Kimberley Helm" userId="1e7a6dd5-2df1-416d-a4bb-b623c2b18e3c" providerId="ADAL" clId="{5D7C3F0D-7FE5-4037-88FD-977F3E1B83D2}" dt="2024-11-13T15:28:51.156" v="1" actId="26606"/>
        <pc:sldMkLst>
          <pc:docMk/>
          <pc:sldMk cId="1755836539" sldId="261"/>
        </pc:sldMkLst>
        <pc:spChg chg="mod">
          <ac:chgData name="Kimberley Helm" userId="1e7a6dd5-2df1-416d-a4bb-b623c2b18e3c" providerId="ADAL" clId="{5D7C3F0D-7FE5-4037-88FD-977F3E1B83D2}" dt="2024-11-13T15:28:51.156" v="1" actId="26606"/>
          <ac:spMkLst>
            <pc:docMk/>
            <pc:sldMk cId="1755836539" sldId="261"/>
            <ac:spMk id="2" creationId="{B40B7BC6-33D4-F07F-4947-387BAF689C40}"/>
          </ac:spMkLst>
        </pc:spChg>
        <pc:spChg chg="del">
          <ac:chgData name="Kimberley Helm" userId="1e7a6dd5-2df1-416d-a4bb-b623c2b18e3c" providerId="ADAL" clId="{5D7C3F0D-7FE5-4037-88FD-977F3E1B83D2}" dt="2024-11-13T15:28:51.156" v="1" actId="26606"/>
          <ac:spMkLst>
            <pc:docMk/>
            <pc:sldMk cId="1755836539" sldId="261"/>
            <ac:spMk id="3" creationId="{E03D2CA2-EFC4-180C-95C0-FF5436557046}"/>
          </ac:spMkLst>
        </pc:spChg>
        <pc:spChg chg="add">
          <ac:chgData name="Kimberley Helm" userId="1e7a6dd5-2df1-416d-a4bb-b623c2b18e3c" providerId="ADAL" clId="{5D7C3F0D-7FE5-4037-88FD-977F3E1B83D2}" dt="2024-11-13T15:28:51.156" v="1" actId="26606"/>
          <ac:spMkLst>
            <pc:docMk/>
            <pc:sldMk cId="1755836539" sldId="261"/>
            <ac:spMk id="9" creationId="{A8384FB5-9ADC-4DDC-881B-597D56F5B15D}"/>
          </ac:spMkLst>
        </pc:spChg>
        <pc:spChg chg="add">
          <ac:chgData name="Kimberley Helm" userId="1e7a6dd5-2df1-416d-a4bb-b623c2b18e3c" providerId="ADAL" clId="{5D7C3F0D-7FE5-4037-88FD-977F3E1B83D2}" dt="2024-11-13T15:28:51.156" v="1" actId="26606"/>
          <ac:spMkLst>
            <pc:docMk/>
            <pc:sldMk cId="1755836539" sldId="261"/>
            <ac:spMk id="11" creationId="{91E5A9A7-95C6-4F4F-B00E-C82E07FE62EF}"/>
          </ac:spMkLst>
        </pc:spChg>
        <pc:spChg chg="add">
          <ac:chgData name="Kimberley Helm" userId="1e7a6dd5-2df1-416d-a4bb-b623c2b18e3c" providerId="ADAL" clId="{5D7C3F0D-7FE5-4037-88FD-977F3E1B83D2}" dt="2024-11-13T15:28:51.156" v="1" actId="26606"/>
          <ac:spMkLst>
            <pc:docMk/>
            <pc:sldMk cId="1755836539" sldId="261"/>
            <ac:spMk id="13" creationId="{D07DD2DE-F619-49DD-B5E7-03A290FF4ED1}"/>
          </ac:spMkLst>
        </pc:spChg>
        <pc:spChg chg="add">
          <ac:chgData name="Kimberley Helm" userId="1e7a6dd5-2df1-416d-a4bb-b623c2b18e3c" providerId="ADAL" clId="{5D7C3F0D-7FE5-4037-88FD-977F3E1B83D2}" dt="2024-11-13T15:28:51.156" v="1" actId="26606"/>
          <ac:spMkLst>
            <pc:docMk/>
            <pc:sldMk cId="1755836539" sldId="261"/>
            <ac:spMk id="15" creationId="{85149191-5F60-4A28-AAFF-039F96B0F3EC}"/>
          </ac:spMkLst>
        </pc:spChg>
        <pc:spChg chg="add">
          <ac:chgData name="Kimberley Helm" userId="1e7a6dd5-2df1-416d-a4bb-b623c2b18e3c" providerId="ADAL" clId="{5D7C3F0D-7FE5-4037-88FD-977F3E1B83D2}" dt="2024-11-13T15:28:51.156" v="1" actId="26606"/>
          <ac:spMkLst>
            <pc:docMk/>
            <pc:sldMk cId="1755836539" sldId="261"/>
            <ac:spMk id="17" creationId="{F8260ED5-17F7-4158-B241-D51DD4CF1B7E}"/>
          </ac:spMkLst>
        </pc:spChg>
        <pc:picChg chg="mod">
          <ac:chgData name="Kimberley Helm" userId="1e7a6dd5-2df1-416d-a4bb-b623c2b18e3c" providerId="ADAL" clId="{5D7C3F0D-7FE5-4037-88FD-977F3E1B83D2}" dt="2024-11-13T15:28:51.156" v="1" actId="26606"/>
          <ac:picMkLst>
            <pc:docMk/>
            <pc:sldMk cId="1755836539" sldId="261"/>
            <ac:picMk id="4" creationId="{28B9B7E0-AB9C-08CB-9D64-EC7329DA7F2B}"/>
          </ac:picMkLst>
        </pc:picChg>
      </pc:sldChg>
      <pc:sldChg chg="modSp mod">
        <pc:chgData name="Kimberley Helm" userId="1e7a6dd5-2df1-416d-a4bb-b623c2b18e3c" providerId="ADAL" clId="{5D7C3F0D-7FE5-4037-88FD-977F3E1B83D2}" dt="2024-11-18T14:38:46.004" v="32" actId="255"/>
        <pc:sldMkLst>
          <pc:docMk/>
          <pc:sldMk cId="456601193" sldId="262"/>
        </pc:sldMkLst>
        <pc:graphicFrameChg chg="mod modGraphic">
          <ac:chgData name="Kimberley Helm" userId="1e7a6dd5-2df1-416d-a4bb-b623c2b18e3c" providerId="ADAL" clId="{5D7C3F0D-7FE5-4037-88FD-977F3E1B83D2}" dt="2024-11-18T14:38:46.004" v="32" actId="255"/>
          <ac:graphicFrameMkLst>
            <pc:docMk/>
            <pc:sldMk cId="456601193" sldId="262"/>
            <ac:graphicFrameMk id="12" creationId="{519684FD-AE44-2553-1F7C-A378FE086AB4}"/>
          </ac:graphicFrameMkLst>
        </pc:graphicFrameChg>
      </pc:sldChg>
      <pc:sldChg chg="add">
        <pc:chgData name="Kimberley Helm" userId="1e7a6dd5-2df1-416d-a4bb-b623c2b18e3c" providerId="ADAL" clId="{5D7C3F0D-7FE5-4037-88FD-977F3E1B83D2}" dt="2024-11-13T16:55:10.085" v="11"/>
        <pc:sldMkLst>
          <pc:docMk/>
          <pc:sldMk cId="3283590208" sldId="263"/>
        </pc:sldMkLst>
      </pc:sldChg>
      <pc:sldChg chg="add">
        <pc:chgData name="Kimberley Helm" userId="1e7a6dd5-2df1-416d-a4bb-b623c2b18e3c" providerId="ADAL" clId="{5D7C3F0D-7FE5-4037-88FD-977F3E1B83D2}" dt="2024-11-13T16:55:11.887" v="13"/>
        <pc:sldMkLst>
          <pc:docMk/>
          <pc:sldMk cId="3163461216" sldId="264"/>
        </pc:sldMkLst>
      </pc:sldChg>
      <pc:sldChg chg="add">
        <pc:chgData name="Kimberley Helm" userId="1e7a6dd5-2df1-416d-a4bb-b623c2b18e3c" providerId="ADAL" clId="{5D7C3F0D-7FE5-4037-88FD-977F3E1B83D2}" dt="2024-11-13T16:55:13.630" v="15"/>
        <pc:sldMkLst>
          <pc:docMk/>
          <pc:sldMk cId="3506305028" sldId="265"/>
        </pc:sldMkLst>
      </pc:sldChg>
      <pc:sldChg chg="add">
        <pc:chgData name="Kimberley Helm" userId="1e7a6dd5-2df1-416d-a4bb-b623c2b18e3c" providerId="ADAL" clId="{5D7C3F0D-7FE5-4037-88FD-977F3E1B83D2}" dt="2024-11-13T16:55:15.338" v="17"/>
        <pc:sldMkLst>
          <pc:docMk/>
          <pc:sldMk cId="3751222858" sldId="266"/>
        </pc:sldMkLst>
      </pc:sldChg>
      <pc:sldChg chg="add">
        <pc:chgData name="Kimberley Helm" userId="1e7a6dd5-2df1-416d-a4bb-b623c2b18e3c" providerId="ADAL" clId="{5D7C3F0D-7FE5-4037-88FD-977F3E1B83D2}" dt="2024-11-18T14:36:10.882" v="19"/>
        <pc:sldMkLst>
          <pc:docMk/>
          <pc:sldMk cId="1460091714" sldId="267"/>
        </pc:sldMkLst>
      </pc:sldChg>
      <pc:sldChg chg="add">
        <pc:chgData name="Kimberley Helm" userId="1e7a6dd5-2df1-416d-a4bb-b623c2b18e3c" providerId="ADAL" clId="{5D7C3F0D-7FE5-4037-88FD-977F3E1B83D2}" dt="2024-11-18T14:36:13.386" v="21"/>
        <pc:sldMkLst>
          <pc:docMk/>
          <pc:sldMk cId="834804164" sldId="268"/>
        </pc:sldMkLst>
      </pc:sldChg>
      <pc:sldChg chg="add">
        <pc:chgData name="Kimberley Helm" userId="1e7a6dd5-2df1-416d-a4bb-b623c2b18e3c" providerId="ADAL" clId="{5D7C3F0D-7FE5-4037-88FD-977F3E1B83D2}" dt="2024-11-18T14:36:14.885" v="23"/>
        <pc:sldMkLst>
          <pc:docMk/>
          <pc:sldMk cId="2672098701" sldId="269"/>
        </pc:sldMkLst>
      </pc:sldChg>
      <pc:sldChg chg="modSp add mod">
        <pc:chgData name="Kimberley Helm" userId="1e7a6dd5-2df1-416d-a4bb-b623c2b18e3c" providerId="ADAL" clId="{5D7C3F0D-7FE5-4037-88FD-977F3E1B83D2}" dt="2024-11-18T14:39:21.540" v="33" actId="20577"/>
        <pc:sldMkLst>
          <pc:docMk/>
          <pc:sldMk cId="2229077599" sldId="270"/>
        </pc:sldMkLst>
        <pc:spChg chg="mod">
          <ac:chgData name="Kimberley Helm" userId="1e7a6dd5-2df1-416d-a4bb-b623c2b18e3c" providerId="ADAL" clId="{5D7C3F0D-7FE5-4037-88FD-977F3E1B83D2}" dt="2024-11-18T14:39:21.540" v="33" actId="20577"/>
          <ac:spMkLst>
            <pc:docMk/>
            <pc:sldMk cId="2229077599" sldId="270"/>
            <ac:spMk id="6" creationId="{B6AD556A-1C83-32A4-A544-4C25FBDF4ECA}"/>
          </ac:spMkLst>
        </pc:spChg>
      </pc:sldChg>
      <pc:sldChg chg="modSp add mod">
        <pc:chgData name="Kimberley Helm" userId="1e7a6dd5-2df1-416d-a4bb-b623c2b18e3c" providerId="ADAL" clId="{5D7C3F0D-7FE5-4037-88FD-977F3E1B83D2}" dt="2024-11-19T13:14:55.306" v="42" actId="20577"/>
        <pc:sldMkLst>
          <pc:docMk/>
          <pc:sldMk cId="4285110866" sldId="271"/>
        </pc:sldMkLst>
        <pc:spChg chg="mod">
          <ac:chgData name="Kimberley Helm" userId="1e7a6dd5-2df1-416d-a4bb-b623c2b18e3c" providerId="ADAL" clId="{5D7C3F0D-7FE5-4037-88FD-977F3E1B83D2}" dt="2024-11-19T13:14:55.306" v="42" actId="20577"/>
          <ac:spMkLst>
            <pc:docMk/>
            <pc:sldMk cId="4285110866" sldId="271"/>
            <ac:spMk id="3" creationId="{B3611FB6-F2BD-EF40-1FA5-124B7548847F}"/>
          </ac:spMkLst>
        </pc:spChg>
      </pc:sldChg>
      <pc:sldChg chg="add">
        <pc:chgData name="Kimberley Helm" userId="1e7a6dd5-2df1-416d-a4bb-b623c2b18e3c" providerId="ADAL" clId="{5D7C3F0D-7FE5-4037-88FD-977F3E1B83D2}" dt="2024-11-18T14:36:26.416" v="29"/>
        <pc:sldMkLst>
          <pc:docMk/>
          <pc:sldMk cId="3227680274" sldId="272"/>
        </pc:sldMkLst>
      </pc:sldChg>
      <pc:sldMasterChg chg="add addSldLayout">
        <pc:chgData name="Kimberley Helm" userId="1e7a6dd5-2df1-416d-a4bb-b623c2b18e3c" providerId="ADAL" clId="{5D7C3F0D-7FE5-4037-88FD-977F3E1B83D2}" dt="2024-11-18T14:36:13.386" v="20" actId="27028"/>
        <pc:sldMasterMkLst>
          <pc:docMk/>
          <pc:sldMasterMk cId="2369527091" sldId="2147483648"/>
        </pc:sldMasterMkLst>
        <pc:sldLayoutChg chg="add">
          <pc:chgData name="Kimberley Helm" userId="1e7a6dd5-2df1-416d-a4bb-b623c2b18e3c" providerId="ADAL" clId="{5D7C3F0D-7FE5-4037-88FD-977F3E1B83D2}" dt="2024-11-18T14:36:10.881" v="18" actId="27028"/>
          <pc:sldLayoutMkLst>
            <pc:docMk/>
            <pc:sldMasterMk cId="2369527091" sldId="2147483648"/>
            <pc:sldLayoutMk cId="1546261540" sldId="2147483649"/>
          </pc:sldLayoutMkLst>
        </pc:sldLayoutChg>
        <pc:sldLayoutChg chg="add">
          <pc:chgData name="Kimberley Helm" userId="1e7a6dd5-2df1-416d-a4bb-b623c2b18e3c" providerId="ADAL" clId="{5D7C3F0D-7FE5-4037-88FD-977F3E1B83D2}" dt="2024-11-18T14:36:13.386" v="20" actId="27028"/>
          <pc:sldLayoutMkLst>
            <pc:docMk/>
            <pc:sldMasterMk cId="2369527091" sldId="2147483648"/>
            <pc:sldLayoutMk cId="1400367502" sldId="2147483650"/>
          </pc:sldLayoutMkLst>
        </pc:sldLayoutChg>
      </pc:sldMasterChg>
      <pc:sldMasterChg chg="add addSldLayout">
        <pc:chgData name="Kimberley Helm" userId="1e7a6dd5-2df1-416d-a4bb-b623c2b18e3c" providerId="ADAL" clId="{5D7C3F0D-7FE5-4037-88FD-977F3E1B83D2}" dt="2024-11-13T16:55:15.338" v="16" actId="27028"/>
        <pc:sldMasterMkLst>
          <pc:docMk/>
          <pc:sldMasterMk cId="2917292601" sldId="2147483681"/>
        </pc:sldMasterMkLst>
        <pc:sldLayoutChg chg="add">
          <pc:chgData name="Kimberley Helm" userId="1e7a6dd5-2df1-416d-a4bb-b623c2b18e3c" providerId="ADAL" clId="{5D7C3F0D-7FE5-4037-88FD-977F3E1B83D2}" dt="2024-11-13T16:55:15.338" v="16" actId="27028"/>
          <pc:sldLayoutMkLst>
            <pc:docMk/>
            <pc:sldMasterMk cId="2917292601" sldId="2147483681"/>
            <pc:sldLayoutMk cId="2456751893" sldId="2147483908"/>
          </pc:sldLayoutMkLst>
        </pc:sldLayoutChg>
        <pc:sldLayoutChg chg="add">
          <pc:chgData name="Kimberley Helm" userId="1e7a6dd5-2df1-416d-a4bb-b623c2b18e3c" providerId="ADAL" clId="{5D7C3F0D-7FE5-4037-88FD-977F3E1B83D2}" dt="2024-11-13T16:55:13.630" v="14" actId="27028"/>
          <pc:sldLayoutMkLst>
            <pc:docMk/>
            <pc:sldMasterMk cId="2917292601" sldId="2147483681"/>
            <pc:sldLayoutMk cId="3744615722" sldId="2147483917"/>
          </pc:sldLayoutMkLst>
        </pc:sldLayoutChg>
        <pc:sldLayoutChg chg="add">
          <pc:chgData name="Kimberley Helm" userId="1e7a6dd5-2df1-416d-a4bb-b623c2b18e3c" providerId="ADAL" clId="{5D7C3F0D-7FE5-4037-88FD-977F3E1B83D2}" dt="2024-11-13T16:55:11.886" v="12" actId="27028"/>
          <pc:sldLayoutMkLst>
            <pc:docMk/>
            <pc:sldMasterMk cId="2917292601" sldId="2147483681"/>
            <pc:sldLayoutMk cId="625779691" sldId="2147483932"/>
          </pc:sldLayoutMkLst>
        </pc:sldLayoutChg>
        <pc:sldLayoutChg chg="add">
          <pc:chgData name="Kimberley Helm" userId="1e7a6dd5-2df1-416d-a4bb-b623c2b18e3c" providerId="ADAL" clId="{5D7C3F0D-7FE5-4037-88FD-977F3E1B83D2}" dt="2024-11-13T16:55:10.085" v="10" actId="27028"/>
          <pc:sldLayoutMkLst>
            <pc:docMk/>
            <pc:sldMasterMk cId="2917292601" sldId="2147483681"/>
            <pc:sldLayoutMk cId="325455799" sldId="2147483942"/>
          </pc:sldLayoutMkLst>
        </pc:sldLayoutChg>
      </pc:sldMasterChg>
      <pc:sldMasterChg chg="replId modSldLayout">
        <pc:chgData name="Kimberley Helm" userId="1e7a6dd5-2df1-416d-a4bb-b623c2b18e3c" providerId="ADAL" clId="{5D7C3F0D-7FE5-4037-88FD-977F3E1B83D2}" dt="2024-11-18T14:36:13.386" v="20" actId="27028"/>
        <pc:sldMasterMkLst>
          <pc:docMk/>
          <pc:sldMasterMk cId="3085904221" sldId="2147483943"/>
        </pc:sldMasterMkLst>
        <pc:sldLayoutChg chg="replId">
          <pc:chgData name="Kimberley Helm" userId="1e7a6dd5-2df1-416d-a4bb-b623c2b18e3c" providerId="ADAL" clId="{5D7C3F0D-7FE5-4037-88FD-977F3E1B83D2}" dt="2024-11-18T14:36:10.881" v="18" actId="27028"/>
          <pc:sldLayoutMkLst>
            <pc:docMk/>
            <pc:sldMasterMk cId="3085904221" sldId="2147483943"/>
            <pc:sldLayoutMk cId="3057061532" sldId="2147483944"/>
          </pc:sldLayoutMkLst>
        </pc:sldLayoutChg>
        <pc:sldLayoutChg chg="replId">
          <pc:chgData name="Kimberley Helm" userId="1e7a6dd5-2df1-416d-a4bb-b623c2b18e3c" providerId="ADAL" clId="{5D7C3F0D-7FE5-4037-88FD-977F3E1B83D2}" dt="2024-11-18T14:36:13.386" v="20" actId="27028"/>
          <pc:sldLayoutMkLst>
            <pc:docMk/>
            <pc:sldMasterMk cId="3085904221" sldId="2147483943"/>
            <pc:sldLayoutMk cId="1911397278" sldId="214748394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D1A7E-B930-491D-972B-6BB9CF2AD229}" type="datetimeFigureOut">
              <a:rPr lang="en-GB" smtClean="0"/>
              <a:t>19/11/2024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DC9F72-B657-47AC-B5C8-79B92A33CE0E}" type="slidenum">
              <a:rPr lang="en-GB" smtClean="0"/>
              <a:t>‹#›</a:t>
            </a:fld>
            <a:endParaRPr lang="en-GB"/>
          </a:p>
        </p:txBody>
      </p:sp>
    </p:spTree>
    <p:extLst>
      <p:ext uri="{BB962C8B-B14F-4D97-AF65-F5344CB8AC3E}">
        <p14:creationId xmlns:p14="http://schemas.microsoft.com/office/powerpoint/2010/main" val="181607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9563" y="1141413"/>
            <a:ext cx="5476875" cy="3081337"/>
          </a:xfrm>
        </p:spPr>
      </p:sp>
      <p:sp>
        <p:nvSpPr>
          <p:cNvPr id="3" name="Notes Placeholder 2"/>
          <p:cNvSpPr>
            <a:spLocks noGrp="1"/>
          </p:cNvSpPr>
          <p:nvPr>
            <p:ph type="body" idx="1"/>
          </p:nvPr>
        </p:nvSpPr>
        <p:spPr/>
        <p:txBody>
          <a:bodyPr/>
          <a:lstStyle/>
          <a:p>
            <a:r>
              <a:rPr lang="en-GB" dirty="0"/>
              <a:t>Holding slide</a:t>
            </a:r>
          </a:p>
        </p:txBody>
      </p:sp>
      <p:sp>
        <p:nvSpPr>
          <p:cNvPr id="4" name="Slide Number Placeholder 3"/>
          <p:cNvSpPr>
            <a:spLocks noGrp="1"/>
          </p:cNvSpPr>
          <p:nvPr>
            <p:ph type="sldNum" sz="quarter" idx="5"/>
          </p:nvPr>
        </p:nvSpPr>
        <p:spPr/>
        <p:txBody>
          <a:bodyPr/>
          <a:lstStyle/>
          <a:p>
            <a:fld id="{FA6425AE-05DF-8547-8AF4-C4AFDFC471A2}" type="slidenum">
              <a:rPr lang="en-US" smtClean="0"/>
              <a:t>4</a:t>
            </a:fld>
            <a:endParaRPr lang="en-US"/>
          </a:p>
        </p:txBody>
      </p:sp>
    </p:spTree>
    <p:extLst>
      <p:ext uri="{BB962C8B-B14F-4D97-AF65-F5344CB8AC3E}">
        <p14:creationId xmlns:p14="http://schemas.microsoft.com/office/powerpoint/2010/main" val="3533305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9563" y="1141413"/>
            <a:ext cx="5476875" cy="3081337"/>
          </a:xfrm>
        </p:spPr>
      </p:sp>
      <p:sp>
        <p:nvSpPr>
          <p:cNvPr id="3" name="Notes Placeholder 2"/>
          <p:cNvSpPr>
            <a:spLocks noGrp="1"/>
          </p:cNvSpPr>
          <p:nvPr>
            <p:ph type="body" idx="1"/>
          </p:nvPr>
        </p:nvSpPr>
        <p:spPr/>
        <p:txBody>
          <a:bodyPr/>
          <a:lstStyle/>
          <a:p>
            <a:r>
              <a:rPr lang="en-GB" dirty="0"/>
              <a:t>Catherine – Senior Customer Engagement Manager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Costas – Customer Success Manager	</a:t>
            </a:r>
          </a:p>
          <a:p>
            <a:r>
              <a:rPr lang="en-GB" dirty="0"/>
              <a:t>Rossina – Customer Service Manager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2640E-4B0F-4BD6-A847-5EB65855B04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914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9563" y="1141413"/>
            <a:ext cx="5476875" cy="3081337"/>
          </a:xfrm>
        </p:spPr>
      </p:sp>
      <p:sp>
        <p:nvSpPr>
          <p:cNvPr id="3" name="Notes Placeholder 2"/>
          <p:cNvSpPr>
            <a:spLocks noGrp="1"/>
          </p:cNvSpPr>
          <p:nvPr>
            <p:ph type="body" idx="1"/>
          </p:nvPr>
        </p:nvSpPr>
        <p:spPr/>
        <p:txBody>
          <a:bodyPr/>
          <a:lstStyle/>
          <a:p>
            <a:r>
              <a:rPr lang="en-GB" dirty="0"/>
              <a:t>SEND FSQ review main objective</a:t>
            </a:r>
          </a:p>
        </p:txBody>
      </p:sp>
      <p:sp>
        <p:nvSpPr>
          <p:cNvPr id="4" name="Slide Number Placeholder 3"/>
          <p:cNvSpPr>
            <a:spLocks noGrp="1"/>
          </p:cNvSpPr>
          <p:nvPr>
            <p:ph type="sldNum" sz="quarter" idx="5"/>
          </p:nvPr>
        </p:nvSpPr>
        <p:spPr/>
        <p:txBody>
          <a:bodyPr/>
          <a:lstStyle/>
          <a:p>
            <a:fld id="{FA6425AE-05DF-8547-8AF4-C4AFDFC471A2}" type="slidenum">
              <a:rPr lang="en-US" smtClean="0"/>
              <a:t>6</a:t>
            </a:fld>
            <a:endParaRPr lang="en-US"/>
          </a:p>
        </p:txBody>
      </p:sp>
    </p:spTree>
    <p:extLst>
      <p:ext uri="{BB962C8B-B14F-4D97-AF65-F5344CB8AC3E}">
        <p14:creationId xmlns:p14="http://schemas.microsoft.com/office/powerpoint/2010/main" val="1991932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B4CE6-8E19-D3B6-EF9C-ED58CF1226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110ED3A-E96A-6E9F-73A9-501577257C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BEC143A-9359-C8D1-2A81-14A887F19342}"/>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5" name="Footer Placeholder 4">
            <a:extLst>
              <a:ext uri="{FF2B5EF4-FFF2-40B4-BE49-F238E27FC236}">
                <a16:creationId xmlns:a16="http://schemas.microsoft.com/office/drawing/2014/main" id="{80FBB000-03F2-048F-20E3-3F0868C722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C2D85E-0A8D-89F8-A1E5-FA826262628B}"/>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305706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A68B-1A18-CFCC-EE79-B9EB25018A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AB387E-820A-3315-FFFF-E7B02C9687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EEF690-D8F7-5366-33F6-292E017246B3}"/>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5" name="Footer Placeholder 4">
            <a:extLst>
              <a:ext uri="{FF2B5EF4-FFF2-40B4-BE49-F238E27FC236}">
                <a16:creationId xmlns:a16="http://schemas.microsoft.com/office/drawing/2014/main" id="{291235CF-5372-5DA9-AF01-8CE08B6699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7149AD-2565-101B-D7CC-A41CBE4032D2}"/>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239982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2E6586-9C41-045E-C95B-6B756EE5A2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E10D02-5C71-E77F-E2D9-C594D123CA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EE151A-71AC-38B7-C376-AAC61A6F3494}"/>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5" name="Footer Placeholder 4">
            <a:extLst>
              <a:ext uri="{FF2B5EF4-FFF2-40B4-BE49-F238E27FC236}">
                <a16:creationId xmlns:a16="http://schemas.microsoft.com/office/drawing/2014/main" id="{9A8510C3-609B-B2AE-F9B9-DD1A2EE407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596C6A-692D-BB4D-40F1-584145088524}"/>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232260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8"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2456751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1" y="334963"/>
            <a:ext cx="1908175" cy="772434"/>
          </a:xfrm>
          <a:prstGeom prst="rect">
            <a:avLst/>
          </a:prstGeom>
        </p:spPr>
      </p:pic>
    </p:spTree>
    <p:extLst>
      <p:ext uri="{BB962C8B-B14F-4D97-AF65-F5344CB8AC3E}">
        <p14:creationId xmlns:p14="http://schemas.microsoft.com/office/powerpoint/2010/main" val="3744615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8"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5">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9" y="296865"/>
            <a:ext cx="1908176" cy="772435"/>
          </a:xfrm>
          <a:prstGeom prst="rect">
            <a:avLst/>
          </a:prstGeom>
        </p:spPr>
      </p:pic>
    </p:spTree>
    <p:extLst>
      <p:ext uri="{BB962C8B-B14F-4D97-AF65-F5344CB8AC3E}">
        <p14:creationId xmlns:p14="http://schemas.microsoft.com/office/powerpoint/2010/main" val="625779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325455799"/>
      </p:ext>
    </p:extLst>
  </p:cSld>
  <p:clrMapOvr>
    <a:masterClrMapping/>
  </p:clrMapOvr>
  <p:extLst>
    <p:ext uri="{DCECCB84-F9BA-43D5-87BE-67443E8EF086}">
      <p15:sldGuideLst xmlns:p15="http://schemas.microsoft.com/office/powerpoint/2012/main">
        <p15:guide id="1" orient="horz" pos="1622"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B5D66-684C-A490-6AA6-2518D32E8B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A6B31A-0B2E-DCD8-E2B4-4A93796775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CE4CE8-1630-7531-20D4-E59830212BBE}"/>
              </a:ext>
            </a:extLst>
          </p:cNvPr>
          <p:cNvSpPr>
            <a:spLocks noGrp="1"/>
          </p:cNvSpPr>
          <p:nvPr>
            <p:ph type="dt" sz="half" idx="10"/>
          </p:nvPr>
        </p:nvSpPr>
        <p:spPr/>
        <p:txBody>
          <a:bodyPr/>
          <a:lstStyle/>
          <a:p>
            <a:fld id="{2DF377B2-D426-4196-A6FE-37BA65FBE137}" type="datetimeFigureOut">
              <a:rPr lang="en-GB" smtClean="0"/>
              <a:t>19/11/2024</a:t>
            </a:fld>
            <a:endParaRPr lang="en-GB"/>
          </a:p>
        </p:txBody>
      </p:sp>
      <p:sp>
        <p:nvSpPr>
          <p:cNvPr id="5" name="Footer Placeholder 4">
            <a:extLst>
              <a:ext uri="{FF2B5EF4-FFF2-40B4-BE49-F238E27FC236}">
                <a16:creationId xmlns:a16="http://schemas.microsoft.com/office/drawing/2014/main" id="{12D61257-84AE-9E20-BD5B-CD4D2762B4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5FE8C0-CB23-A3B7-314D-C1484406AB48}"/>
              </a:ext>
            </a:extLst>
          </p:cNvPr>
          <p:cNvSpPr>
            <a:spLocks noGrp="1"/>
          </p:cNvSpPr>
          <p:nvPr>
            <p:ph type="sldNum" sz="quarter" idx="12"/>
          </p:nvPr>
        </p:nvSpPr>
        <p:spPr/>
        <p:txBody>
          <a:bodyPr/>
          <a:lstStyle/>
          <a:p>
            <a:fld id="{8F74E102-9589-4720-A4B3-FF70ECA5D3F7}" type="slidenum">
              <a:rPr lang="en-GB" smtClean="0"/>
              <a:t>‹#›</a:t>
            </a:fld>
            <a:endParaRPr lang="en-GB"/>
          </a:p>
        </p:txBody>
      </p:sp>
    </p:spTree>
    <p:extLst>
      <p:ext uri="{BB962C8B-B14F-4D97-AF65-F5344CB8AC3E}">
        <p14:creationId xmlns:p14="http://schemas.microsoft.com/office/powerpoint/2010/main" val="1400367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08EDA-2B25-656E-E05D-622AD9C03C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3A3437-6DB1-8117-BFC7-786046568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AA47C42-00EB-E3E3-FEE3-B6C0CE1F1F89}"/>
              </a:ext>
            </a:extLst>
          </p:cNvPr>
          <p:cNvSpPr>
            <a:spLocks noGrp="1"/>
          </p:cNvSpPr>
          <p:nvPr>
            <p:ph type="dt" sz="half" idx="10"/>
          </p:nvPr>
        </p:nvSpPr>
        <p:spPr/>
        <p:txBody>
          <a:bodyPr/>
          <a:lstStyle/>
          <a:p>
            <a:fld id="{2DF377B2-D426-4196-A6FE-37BA65FBE137}" type="datetimeFigureOut">
              <a:rPr lang="en-GB" smtClean="0"/>
              <a:t>19/11/2024</a:t>
            </a:fld>
            <a:endParaRPr lang="en-GB"/>
          </a:p>
        </p:txBody>
      </p:sp>
      <p:sp>
        <p:nvSpPr>
          <p:cNvPr id="5" name="Footer Placeholder 4">
            <a:extLst>
              <a:ext uri="{FF2B5EF4-FFF2-40B4-BE49-F238E27FC236}">
                <a16:creationId xmlns:a16="http://schemas.microsoft.com/office/drawing/2014/main" id="{A1247EF8-C9BD-F7A3-691A-C41333FE84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11B430-EE38-7F30-E5AE-F8511DD085DE}"/>
              </a:ext>
            </a:extLst>
          </p:cNvPr>
          <p:cNvSpPr>
            <a:spLocks noGrp="1"/>
          </p:cNvSpPr>
          <p:nvPr>
            <p:ph type="sldNum" sz="quarter" idx="12"/>
          </p:nvPr>
        </p:nvSpPr>
        <p:spPr/>
        <p:txBody>
          <a:bodyPr/>
          <a:lstStyle/>
          <a:p>
            <a:fld id="{8F74E102-9589-4720-A4B3-FF70ECA5D3F7}" type="slidenum">
              <a:rPr lang="en-GB" smtClean="0"/>
              <a:t>‹#›</a:t>
            </a:fld>
            <a:endParaRPr lang="en-GB"/>
          </a:p>
        </p:txBody>
      </p:sp>
    </p:spTree>
    <p:extLst>
      <p:ext uri="{BB962C8B-B14F-4D97-AF65-F5344CB8AC3E}">
        <p14:creationId xmlns:p14="http://schemas.microsoft.com/office/powerpoint/2010/main" val="154626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1C36-2058-4EC6-9756-4266947DB3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B621F7-F26C-DB35-0D45-FE2AFD4BCD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0687B8-4CE2-E4C9-6E02-8174C1CFE88A}"/>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5" name="Footer Placeholder 4">
            <a:extLst>
              <a:ext uri="{FF2B5EF4-FFF2-40B4-BE49-F238E27FC236}">
                <a16:creationId xmlns:a16="http://schemas.microsoft.com/office/drawing/2014/main" id="{E761039A-0A4D-6C16-B724-E86583058A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F2AE89-124A-5C0E-A8C3-3B8461AA2F84}"/>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1911397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B7B3-EA1D-85B5-2B6D-B53C3E90F3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2E6F1D-74A3-71DD-469A-9543A42815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0C2497-1798-0B55-8DE0-82F5837DF7EF}"/>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5" name="Footer Placeholder 4">
            <a:extLst>
              <a:ext uri="{FF2B5EF4-FFF2-40B4-BE49-F238E27FC236}">
                <a16:creationId xmlns:a16="http://schemas.microsoft.com/office/drawing/2014/main" id="{A0557582-3E87-1DBC-7DD2-152ED5B128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443C21-D161-978C-825E-B92BD8C0C015}"/>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80550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11BE2-F1DE-1109-729D-38F90ED61F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1C49EB-D87F-4FDA-D5A6-009A7D8B56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1331433-2504-40E0-3F77-A002996794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2AF3E06-2FF9-5DFB-30A6-CFEDC5639453}"/>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6" name="Footer Placeholder 5">
            <a:extLst>
              <a:ext uri="{FF2B5EF4-FFF2-40B4-BE49-F238E27FC236}">
                <a16:creationId xmlns:a16="http://schemas.microsoft.com/office/drawing/2014/main" id="{908E7334-A1FB-CF2A-6BBA-EEE70855AE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D9EDD1-5C8D-93CF-8AE7-7342BC8401DA}"/>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2393916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3B67E-A556-9F87-9372-1FB6550BE9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953945-8E9C-A6CE-EDB9-143DE18CA1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6EBBC6-E25D-56B2-D3CD-5166A1A16F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1308203-7109-8F7B-9D3F-927FFB8E22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6A6C75-D9E9-BFB2-26AD-6048DBB31E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A1E7AD4-C640-F0CE-12C5-9D77EA854359}"/>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8" name="Footer Placeholder 7">
            <a:extLst>
              <a:ext uri="{FF2B5EF4-FFF2-40B4-BE49-F238E27FC236}">
                <a16:creationId xmlns:a16="http://schemas.microsoft.com/office/drawing/2014/main" id="{4F48998F-0701-5176-3FF5-5F6D6BE6539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5FCF8B0-9989-0EE0-2E95-1E1F6FEAB80C}"/>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58801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3F07D-1B88-73EA-98D2-5AF71E1B34F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4B0869-9102-F09C-9D2E-A48E9566B133}"/>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4" name="Footer Placeholder 3">
            <a:extLst>
              <a:ext uri="{FF2B5EF4-FFF2-40B4-BE49-F238E27FC236}">
                <a16:creationId xmlns:a16="http://schemas.microsoft.com/office/drawing/2014/main" id="{9AC96C10-13D5-6338-6FB3-200BB3B0614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AAD830-A057-9500-CF61-2D4494C29C6B}"/>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17021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41841D-AA87-0F6D-052C-2FE344FF8E6C}"/>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3" name="Footer Placeholder 2">
            <a:extLst>
              <a:ext uri="{FF2B5EF4-FFF2-40B4-BE49-F238E27FC236}">
                <a16:creationId xmlns:a16="http://schemas.microsoft.com/office/drawing/2014/main" id="{B1F2E800-1B1B-F989-6565-72262C23BD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C80DE4E-A329-8193-308B-08A79BED1C3C}"/>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2537956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95746-0424-5725-5C40-217EE5854B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3347885-17D7-5A5A-A467-94B67784FC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3E37742-912B-637E-1415-69F863D400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43C0CB-698C-F7A5-CEA7-3E67D732B886}"/>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6" name="Footer Placeholder 5">
            <a:extLst>
              <a:ext uri="{FF2B5EF4-FFF2-40B4-BE49-F238E27FC236}">
                <a16:creationId xmlns:a16="http://schemas.microsoft.com/office/drawing/2014/main" id="{50CAECC0-2569-857A-860B-516F95874F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BA2759-0252-50CF-4921-326DF9343DF6}"/>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388788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16597-FC6A-4DAE-43D0-26E3951E21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419CC9-AB0F-3486-7541-E62E94634B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291A64-3624-0219-6045-4DC62E757C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93201-FF89-3C68-E231-7B802D8FE742}"/>
              </a:ext>
            </a:extLst>
          </p:cNvPr>
          <p:cNvSpPr>
            <a:spLocks noGrp="1"/>
          </p:cNvSpPr>
          <p:nvPr>
            <p:ph type="dt" sz="half" idx="10"/>
          </p:nvPr>
        </p:nvSpPr>
        <p:spPr/>
        <p:txBody>
          <a:bodyPr/>
          <a:lstStyle/>
          <a:p>
            <a:fld id="{5866C97D-FB08-4F1C-AE5C-F9328A764521}" type="datetimeFigureOut">
              <a:rPr lang="en-GB" smtClean="0"/>
              <a:t>19/11/2024</a:t>
            </a:fld>
            <a:endParaRPr lang="en-GB"/>
          </a:p>
        </p:txBody>
      </p:sp>
      <p:sp>
        <p:nvSpPr>
          <p:cNvPr id="6" name="Footer Placeholder 5">
            <a:extLst>
              <a:ext uri="{FF2B5EF4-FFF2-40B4-BE49-F238E27FC236}">
                <a16:creationId xmlns:a16="http://schemas.microsoft.com/office/drawing/2014/main" id="{3B0AA6B0-A8EC-647F-B119-D0DE8FEBB2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8F264-968C-E035-4331-3FC1DD4B38B6}"/>
              </a:ext>
            </a:extLst>
          </p:cNvPr>
          <p:cNvSpPr>
            <a:spLocks noGrp="1"/>
          </p:cNvSpPr>
          <p:nvPr>
            <p:ph type="sldNum" sz="quarter" idx="12"/>
          </p:nvPr>
        </p:nvSpPr>
        <p:spPr/>
        <p:txBody>
          <a:bodyPr/>
          <a:lstStyle/>
          <a:p>
            <a:fld id="{CA0E740C-637A-4803-8215-D5D0B7964B4A}" type="slidenum">
              <a:rPr lang="en-GB" smtClean="0"/>
              <a:t>‹#›</a:t>
            </a:fld>
            <a:endParaRPr lang="en-GB"/>
          </a:p>
        </p:txBody>
      </p:sp>
    </p:spTree>
    <p:extLst>
      <p:ext uri="{BB962C8B-B14F-4D97-AF65-F5344CB8AC3E}">
        <p14:creationId xmlns:p14="http://schemas.microsoft.com/office/powerpoint/2010/main" val="2825411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302B5-16A0-F8A9-F36D-EAED96589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43EFF4-9433-11F1-F83B-A6B82961EF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20CB64-C7EA-2E18-B2E9-EEF912B8EA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866C97D-FB08-4F1C-AE5C-F9328A764521}" type="datetimeFigureOut">
              <a:rPr lang="en-GB" smtClean="0"/>
              <a:t>19/11/2024</a:t>
            </a:fld>
            <a:endParaRPr lang="en-GB"/>
          </a:p>
        </p:txBody>
      </p:sp>
      <p:sp>
        <p:nvSpPr>
          <p:cNvPr id="5" name="Footer Placeholder 4">
            <a:extLst>
              <a:ext uri="{FF2B5EF4-FFF2-40B4-BE49-F238E27FC236}">
                <a16:creationId xmlns:a16="http://schemas.microsoft.com/office/drawing/2014/main" id="{B5CCEB27-66CF-CA46-99F4-EE84A5620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6FBDC9D-6A50-9D7C-26DE-3F097C8BE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0E740C-637A-4803-8215-D5D0B7964B4A}" type="slidenum">
              <a:rPr lang="en-GB" smtClean="0"/>
              <a:t>‹#›</a:t>
            </a:fld>
            <a:endParaRPr lang="en-GB"/>
          </a:p>
        </p:txBody>
      </p:sp>
    </p:spTree>
    <p:extLst>
      <p:ext uri="{BB962C8B-B14F-4D97-AF65-F5344CB8AC3E}">
        <p14:creationId xmlns:p14="http://schemas.microsoft.com/office/powerpoint/2010/main" val="3085904221"/>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30C37844-B6C1-5147-9CCD-BAFF09119696}" type="datetimeFigureOut">
              <a:rPr lang="en-US" smtClean="0"/>
              <a:t>11/19/2024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2917292601"/>
      </p:ext>
    </p:extLst>
  </p:cSld>
  <p:clrMap bg1="lt1" tx1="dk1" bg2="lt2" tx2="dk2" accent1="accent1" accent2="accent2" accent3="accent3" accent4="accent4" accent5="accent5" accent6="accent6" hlink="hlink" folHlink="folHlink"/>
  <p:sldLayoutIdLst>
    <p:sldLayoutId id="2147483908" r:id="rId1"/>
    <p:sldLayoutId id="2147483917" r:id="rId2"/>
    <p:sldLayoutId id="2147483932" r:id="rId3"/>
    <p:sldLayoutId id="2147483942" r:id="rId4"/>
  </p:sldLayoutIdLst>
  <p:txStyles>
    <p:titleStyle>
      <a:lvl1pPr algn="l" defTabSz="1215850" rtl="0" eaLnBrk="1" latinLnBrk="0" hangingPunct="1">
        <a:lnSpc>
          <a:spcPct val="90000"/>
        </a:lnSpc>
        <a:spcBef>
          <a:spcPct val="0"/>
        </a:spcBef>
        <a:buNone/>
        <a:defRPr sz="5851" kern="1200">
          <a:solidFill>
            <a:schemeClr val="tx1"/>
          </a:solidFill>
          <a:latin typeface="+mj-lt"/>
          <a:ea typeface="+mj-ea"/>
          <a:cs typeface="+mj-cs"/>
        </a:defRPr>
      </a:lvl1pPr>
    </p:titleStyle>
    <p:bodyStyle>
      <a:lvl1pPr marL="303963" indent="-303963" algn="l" defTabSz="1215850" rtl="0" eaLnBrk="1" latinLnBrk="0" hangingPunct="1">
        <a:lnSpc>
          <a:spcPct val="90000"/>
        </a:lnSpc>
        <a:spcBef>
          <a:spcPts val="1330"/>
        </a:spcBef>
        <a:buFont typeface="Arial" panose="020B0604020202020204" pitchFamily="34" charset="0"/>
        <a:buChar char="•"/>
        <a:defRPr sz="3723" kern="1200">
          <a:solidFill>
            <a:schemeClr val="tx1"/>
          </a:solidFill>
          <a:latin typeface="+mn-lt"/>
          <a:ea typeface="+mn-ea"/>
          <a:cs typeface="+mn-cs"/>
        </a:defRPr>
      </a:lvl1pPr>
      <a:lvl2pPr marL="911887" indent="-303963" algn="l" defTabSz="1215850" rtl="0" eaLnBrk="1" latinLnBrk="0" hangingPunct="1">
        <a:lnSpc>
          <a:spcPct val="90000"/>
        </a:lnSpc>
        <a:spcBef>
          <a:spcPts val="666"/>
        </a:spcBef>
        <a:buFont typeface="Arial" panose="020B0604020202020204" pitchFamily="34" charset="0"/>
        <a:buChar char="•"/>
        <a:defRPr sz="3192" kern="1200">
          <a:solidFill>
            <a:schemeClr val="tx1"/>
          </a:solidFill>
          <a:latin typeface="+mn-lt"/>
          <a:ea typeface="+mn-ea"/>
          <a:cs typeface="+mn-cs"/>
        </a:defRPr>
      </a:lvl2pPr>
      <a:lvl3pPr marL="1519813" indent="-303963" algn="l" defTabSz="1215850" rtl="0" eaLnBrk="1" latinLnBrk="0" hangingPunct="1">
        <a:lnSpc>
          <a:spcPct val="90000"/>
        </a:lnSpc>
        <a:spcBef>
          <a:spcPts val="666"/>
        </a:spcBef>
        <a:buFont typeface="Arial" panose="020B0604020202020204" pitchFamily="34" charset="0"/>
        <a:buChar char="•"/>
        <a:defRPr sz="2659" kern="1200">
          <a:solidFill>
            <a:schemeClr val="tx1"/>
          </a:solidFill>
          <a:latin typeface="+mn-lt"/>
          <a:ea typeface="+mn-ea"/>
          <a:cs typeface="+mn-cs"/>
        </a:defRPr>
      </a:lvl3pPr>
      <a:lvl4pPr marL="2127737"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4pPr>
      <a:lvl5pPr marL="2735661"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5pPr>
      <a:lvl6pPr marL="3343587"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6pPr>
      <a:lvl7pPr marL="3951511"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7pPr>
      <a:lvl8pPr marL="4559437"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8pPr>
      <a:lvl9pPr marL="5167360"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9pPr>
    </p:bodyStyle>
    <p:otherStyle>
      <a:defPPr>
        <a:defRPr lang="en-US"/>
      </a:defPPr>
      <a:lvl1pPr marL="0" algn="l" defTabSz="1215850" rtl="0" eaLnBrk="1" latinLnBrk="0" hangingPunct="1">
        <a:defRPr sz="2394" kern="1200">
          <a:solidFill>
            <a:schemeClr val="tx1"/>
          </a:solidFill>
          <a:latin typeface="+mn-lt"/>
          <a:ea typeface="+mn-ea"/>
          <a:cs typeface="+mn-cs"/>
        </a:defRPr>
      </a:lvl1pPr>
      <a:lvl2pPr marL="607926" algn="l" defTabSz="1215850" rtl="0" eaLnBrk="1" latinLnBrk="0" hangingPunct="1">
        <a:defRPr sz="2394" kern="1200">
          <a:solidFill>
            <a:schemeClr val="tx1"/>
          </a:solidFill>
          <a:latin typeface="+mn-lt"/>
          <a:ea typeface="+mn-ea"/>
          <a:cs typeface="+mn-cs"/>
        </a:defRPr>
      </a:lvl2pPr>
      <a:lvl3pPr marL="1215850" algn="l" defTabSz="1215850" rtl="0" eaLnBrk="1" latinLnBrk="0" hangingPunct="1">
        <a:defRPr sz="2394" kern="1200">
          <a:solidFill>
            <a:schemeClr val="tx1"/>
          </a:solidFill>
          <a:latin typeface="+mn-lt"/>
          <a:ea typeface="+mn-ea"/>
          <a:cs typeface="+mn-cs"/>
        </a:defRPr>
      </a:lvl3pPr>
      <a:lvl4pPr marL="1823774" algn="l" defTabSz="1215850" rtl="0" eaLnBrk="1" latinLnBrk="0" hangingPunct="1">
        <a:defRPr sz="2394" kern="1200">
          <a:solidFill>
            <a:schemeClr val="tx1"/>
          </a:solidFill>
          <a:latin typeface="+mn-lt"/>
          <a:ea typeface="+mn-ea"/>
          <a:cs typeface="+mn-cs"/>
        </a:defRPr>
      </a:lvl4pPr>
      <a:lvl5pPr marL="2431698" algn="l" defTabSz="1215850" rtl="0" eaLnBrk="1" latinLnBrk="0" hangingPunct="1">
        <a:defRPr sz="2394" kern="1200">
          <a:solidFill>
            <a:schemeClr val="tx1"/>
          </a:solidFill>
          <a:latin typeface="+mn-lt"/>
          <a:ea typeface="+mn-ea"/>
          <a:cs typeface="+mn-cs"/>
        </a:defRPr>
      </a:lvl5pPr>
      <a:lvl6pPr marL="3039624" algn="l" defTabSz="1215850" rtl="0" eaLnBrk="1" latinLnBrk="0" hangingPunct="1">
        <a:defRPr sz="2394" kern="1200">
          <a:solidFill>
            <a:schemeClr val="tx1"/>
          </a:solidFill>
          <a:latin typeface="+mn-lt"/>
          <a:ea typeface="+mn-ea"/>
          <a:cs typeface="+mn-cs"/>
        </a:defRPr>
      </a:lvl6pPr>
      <a:lvl7pPr marL="3647548" algn="l" defTabSz="1215850" rtl="0" eaLnBrk="1" latinLnBrk="0" hangingPunct="1">
        <a:defRPr sz="2394" kern="1200">
          <a:solidFill>
            <a:schemeClr val="tx1"/>
          </a:solidFill>
          <a:latin typeface="+mn-lt"/>
          <a:ea typeface="+mn-ea"/>
          <a:cs typeface="+mn-cs"/>
        </a:defRPr>
      </a:lvl7pPr>
      <a:lvl8pPr marL="4255474" algn="l" defTabSz="1215850" rtl="0" eaLnBrk="1" latinLnBrk="0" hangingPunct="1">
        <a:defRPr sz="2394" kern="1200">
          <a:solidFill>
            <a:schemeClr val="tx1"/>
          </a:solidFill>
          <a:latin typeface="+mn-lt"/>
          <a:ea typeface="+mn-ea"/>
          <a:cs typeface="+mn-cs"/>
        </a:defRPr>
      </a:lvl8pPr>
      <a:lvl9pPr marL="4863398" algn="l" defTabSz="1215850" rtl="0" eaLnBrk="1" latinLnBrk="0" hangingPunct="1">
        <a:defRPr sz="239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315ECF-4EA5-5A45-F139-11684AE40B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1201B1-014F-DB80-97F9-1368CD4872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B99018-F6F3-27CF-B98A-A7AB307B83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F377B2-D426-4196-A6FE-37BA65FBE137}" type="datetimeFigureOut">
              <a:rPr lang="en-GB" smtClean="0"/>
              <a:t>19/11/2024</a:t>
            </a:fld>
            <a:endParaRPr lang="en-GB"/>
          </a:p>
        </p:txBody>
      </p:sp>
      <p:sp>
        <p:nvSpPr>
          <p:cNvPr id="5" name="Footer Placeholder 4">
            <a:extLst>
              <a:ext uri="{FF2B5EF4-FFF2-40B4-BE49-F238E27FC236}">
                <a16:creationId xmlns:a16="http://schemas.microsoft.com/office/drawing/2014/main" id="{9A2E7786-D7CC-AB54-18B3-3B1312690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4A9E752-6EEE-5FC5-9EB2-CADAD84C64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74E102-9589-4720-A4B3-FF70ECA5D3F7}" type="slidenum">
              <a:rPr lang="en-GB" smtClean="0"/>
              <a:t>‹#›</a:t>
            </a:fld>
            <a:endParaRPr lang="en-GB"/>
          </a:p>
        </p:txBody>
      </p:sp>
    </p:spTree>
    <p:extLst>
      <p:ext uri="{BB962C8B-B14F-4D97-AF65-F5344CB8AC3E}">
        <p14:creationId xmlns:p14="http://schemas.microsoft.com/office/powerpoint/2010/main" val="2369527091"/>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7.xml"/><Relationship Id="rId1" Type="http://schemas.openxmlformats.org/officeDocument/2006/relationships/video" Target="https://www.youtube.com/embed/MZlVkp1Fo-k?feature=oembed" TargetMode="External"/><Relationship Id="rId5" Type="http://schemas.openxmlformats.org/officeDocument/2006/relationships/image" Target="../media/image8.png"/><Relationship Id="rId4" Type="http://schemas.openxmlformats.org/officeDocument/2006/relationships/hyperlink" Target="https://youtu.be/MZlVkp1Fo-k?si=DGZGNpTLPQA9fPjF"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forms.office.com/Pages/ResponsePage.aspx?id=tg9-kMK9aUmvhMdQkO9MnAYPMoluBENEshH1BTrKehJUMTdBSzUwT01QV1lNVldXTTBEWUhGV1hUNi4u" TargetMode="External"/><Relationship Id="rId7" Type="http://schemas.openxmlformats.org/officeDocument/2006/relationships/hyperlink" Target="mailto:chris.maddock@inspira.org.uk" TargetMode="External"/><Relationship Id="rId2" Type="http://schemas.openxmlformats.org/officeDocument/2006/relationships/hyperlink" Target="https://forms.office.com/Pages/ResponsePage.aspx?id=tg9-kMK9aUmvhMdQkO9MnAYPMoluBENEshH1BTrKehJUQzI5REdBMktPVzFNQ1Y5NkE0WkUzM1BXRS4u" TargetMode="External"/><Relationship Id="rId1" Type="http://schemas.openxmlformats.org/officeDocument/2006/relationships/slideLayout" Target="../slideLayouts/slideLayout16.xml"/><Relationship Id="rId6" Type="http://schemas.openxmlformats.org/officeDocument/2006/relationships/hyperlink" Target="https://forms.office.com/Pages/ResponsePage.aspx?id=tg9-kMK9aUmvhMdQkO9MnAYPMoluBENEshH1BTrKehJURjRNWUozTzIwS1EzOVZDUlBHTVdNMjVQNS4u" TargetMode="External"/><Relationship Id="rId5" Type="http://schemas.openxmlformats.org/officeDocument/2006/relationships/hyperlink" Target="https://forms.office.com/Pages/ResponsePage.aspx?id=tg9-kMK9aUmvhMdQkO9MnAYPMoluBENEshH1BTrKehJUOVdTSlU1UjlMVUlPTFk1MDRFMlUySFpWNS4u" TargetMode="External"/><Relationship Id="rId4" Type="http://schemas.openxmlformats.org/officeDocument/2006/relationships/hyperlink" Target="https://forms.office.com/Pages/ResponsePage.aspx?id=tg9-kMK9aUmvhMdQkO9MnAYPMoluBENEshH1BTrKehJUMzBQSlkwWE9KQzlMQTFXMk1GTkw5NFVBVi4u"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hyperlink" Target="mailto:Fjenkins@careersandenterprise.co.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5117F2A-15F0-29A6-E2CD-A364F46EB11D}"/>
              </a:ext>
            </a:extLst>
          </p:cNvPr>
          <p:cNvSpPr>
            <a:spLocks noGrp="1"/>
          </p:cNvSpPr>
          <p:nvPr>
            <p:ph type="ctrTitle"/>
          </p:nvPr>
        </p:nvSpPr>
        <p:spPr>
          <a:xfrm>
            <a:off x="660041" y="2767106"/>
            <a:ext cx="2880828" cy="3071906"/>
          </a:xfrm>
        </p:spPr>
        <p:txBody>
          <a:bodyPr anchor="t">
            <a:normAutofit/>
          </a:bodyPr>
          <a:lstStyle/>
          <a:p>
            <a:pPr algn="l"/>
            <a:r>
              <a:rPr lang="en-GB" sz="4000">
                <a:solidFill>
                  <a:srgbClr val="FFFFFF"/>
                </a:solidFill>
              </a:rPr>
              <a:t>Inclusion Community of Practice</a:t>
            </a:r>
          </a:p>
        </p:txBody>
      </p:sp>
      <p:sp>
        <p:nvSpPr>
          <p:cNvPr id="3" name="Subtitle 2">
            <a:extLst>
              <a:ext uri="{FF2B5EF4-FFF2-40B4-BE49-F238E27FC236}">
                <a16:creationId xmlns:a16="http://schemas.microsoft.com/office/drawing/2014/main" id="{5C8A4D15-40BC-A19C-CA00-0FCFD7CAA49F}"/>
              </a:ext>
            </a:extLst>
          </p:cNvPr>
          <p:cNvSpPr>
            <a:spLocks noGrp="1"/>
          </p:cNvSpPr>
          <p:nvPr>
            <p:ph type="subTitle" idx="1"/>
          </p:nvPr>
        </p:nvSpPr>
        <p:spPr>
          <a:xfrm>
            <a:off x="660042" y="806824"/>
            <a:ext cx="2919738" cy="1494117"/>
          </a:xfrm>
        </p:spPr>
        <p:txBody>
          <a:bodyPr anchor="b">
            <a:normAutofit/>
          </a:bodyPr>
          <a:lstStyle/>
          <a:p>
            <a:pPr algn="l"/>
            <a:r>
              <a:rPr lang="en-GB" sz="2000" dirty="0">
                <a:solidFill>
                  <a:srgbClr val="FFFFFF"/>
                </a:solidFill>
              </a:rPr>
              <a:t>Tuesday 19</a:t>
            </a:r>
            <a:r>
              <a:rPr lang="en-GB" sz="2000" baseline="30000" dirty="0">
                <a:solidFill>
                  <a:srgbClr val="FFFFFF"/>
                </a:solidFill>
              </a:rPr>
              <a:t>th</a:t>
            </a:r>
            <a:r>
              <a:rPr lang="en-GB" sz="2000" dirty="0">
                <a:solidFill>
                  <a:srgbClr val="FFFFFF"/>
                </a:solidFill>
              </a:rPr>
              <a:t> November 2024</a:t>
            </a:r>
          </a:p>
          <a:p>
            <a:pPr algn="l"/>
            <a:r>
              <a:rPr lang="en-GB" sz="2000" dirty="0">
                <a:solidFill>
                  <a:srgbClr val="FFFFFF"/>
                </a:solidFill>
              </a:rPr>
              <a:t>15:30-16:30</a:t>
            </a:r>
          </a:p>
        </p:txBody>
      </p:sp>
      <p:pic>
        <p:nvPicPr>
          <p:cNvPr id="5" name="Picture 4" descr="A group of logos with text&#10;&#10;Description automatically generated">
            <a:extLst>
              <a:ext uri="{FF2B5EF4-FFF2-40B4-BE49-F238E27FC236}">
                <a16:creationId xmlns:a16="http://schemas.microsoft.com/office/drawing/2014/main" id="{6B2FA82E-B25E-0B6D-B701-FDFBDB5D7648}"/>
              </a:ext>
            </a:extLst>
          </p:cNvPr>
          <p:cNvPicPr>
            <a:picLocks noChangeAspect="1"/>
          </p:cNvPicPr>
          <p:nvPr/>
        </p:nvPicPr>
        <p:blipFill>
          <a:blip r:embed="rId2">
            <a:extLst>
              <a:ext uri="{28A0092B-C50C-407E-A947-70E740481C1C}">
                <a14:useLocalDpi xmlns:a14="http://schemas.microsoft.com/office/drawing/2010/main" val="0"/>
              </a:ext>
            </a:extLst>
          </a:blip>
          <a:srcRect t="27106" b="41832"/>
          <a:stretch/>
        </p:blipFill>
        <p:spPr>
          <a:xfrm>
            <a:off x="4502428" y="2489132"/>
            <a:ext cx="7225748" cy="1879736"/>
          </a:xfrm>
          <a:prstGeom prst="rect">
            <a:avLst/>
          </a:prstGeom>
        </p:spPr>
      </p:pic>
    </p:spTree>
    <p:extLst>
      <p:ext uri="{BB962C8B-B14F-4D97-AF65-F5344CB8AC3E}">
        <p14:creationId xmlns:p14="http://schemas.microsoft.com/office/powerpoint/2010/main" val="2686962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E2773-9B0F-A474-9DEF-8DED61A30399}"/>
              </a:ext>
            </a:extLst>
          </p:cNvPr>
          <p:cNvSpPr>
            <a:spLocks noGrp="1"/>
          </p:cNvSpPr>
          <p:nvPr>
            <p:ph type="title"/>
          </p:nvPr>
        </p:nvSpPr>
        <p:spPr/>
        <p:txBody>
          <a:bodyPr/>
          <a:lstStyle/>
          <a:p>
            <a:r>
              <a:rPr lang="en-GB" dirty="0"/>
              <a:t>What is a teacher encounter?</a:t>
            </a:r>
          </a:p>
        </p:txBody>
      </p:sp>
      <p:sp>
        <p:nvSpPr>
          <p:cNvPr id="3" name="Content Placeholder 2">
            <a:extLst>
              <a:ext uri="{FF2B5EF4-FFF2-40B4-BE49-F238E27FC236}">
                <a16:creationId xmlns:a16="http://schemas.microsoft.com/office/drawing/2014/main" id="{AFF3A16F-10E6-817E-EC7E-2BC8D9322245}"/>
              </a:ext>
            </a:extLst>
          </p:cNvPr>
          <p:cNvSpPr>
            <a:spLocks noGrp="1"/>
          </p:cNvSpPr>
          <p:nvPr>
            <p:ph idx="1"/>
          </p:nvPr>
        </p:nvSpPr>
        <p:spPr/>
        <p:txBody>
          <a:bodyPr>
            <a:normAutofit/>
          </a:bodyPr>
          <a:lstStyle/>
          <a:p>
            <a:pPr marL="0" indent="0" algn="l">
              <a:buNone/>
            </a:pPr>
            <a:r>
              <a:rPr lang="en-GB" sz="2000" b="0" i="0" dirty="0">
                <a:solidFill>
                  <a:srgbClr val="002424"/>
                </a:solidFill>
                <a:effectLst/>
                <a:latin typeface="Lato" panose="020F0502020204030203" pitchFamily="34" charset="0"/>
              </a:rPr>
              <a:t>A teacher encounter provides an opportunity for teachers to engage directly with employers to see and learn about the different career pathways relevant to their subjects. It enables them to observe how their subject is applied practically in business. Teacher encounters can take many forms, from two hours to multiple days, face-to-face, virtual or a mix of both. </a:t>
            </a:r>
          </a:p>
          <a:p>
            <a:pPr algn="l"/>
            <a:r>
              <a:rPr lang="en-GB" sz="2000" b="1" i="0" dirty="0">
                <a:solidFill>
                  <a:srgbClr val="002424"/>
                </a:solidFill>
                <a:effectLst/>
                <a:latin typeface="Lato" panose="020F0502020204030203" pitchFamily="34" charset="0"/>
              </a:rPr>
              <a:t>The programme will help teachers to:</a:t>
            </a:r>
            <a:r>
              <a:rPr lang="en-GB" sz="2000" b="0" i="0" dirty="0">
                <a:solidFill>
                  <a:srgbClr val="002424"/>
                </a:solidFill>
                <a:effectLst/>
                <a:latin typeface="Lato" panose="020F0502020204030203" pitchFamily="34" charset="0"/>
              </a:rPr>
              <a:t> </a:t>
            </a:r>
          </a:p>
          <a:p>
            <a:pPr algn="l">
              <a:buFont typeface="Arial" panose="020B0604020202020204" pitchFamily="34" charset="0"/>
              <a:buChar char="•"/>
            </a:pPr>
            <a:r>
              <a:rPr lang="en-GB" sz="2000" b="0" i="0" dirty="0">
                <a:solidFill>
                  <a:srgbClr val="002424"/>
                </a:solidFill>
                <a:effectLst/>
                <a:latin typeface="Lato" panose="020F0502020204030203" pitchFamily="34" charset="0"/>
              </a:rPr>
              <a:t>Develop relationships with local employers.  </a:t>
            </a:r>
          </a:p>
          <a:p>
            <a:pPr algn="l">
              <a:buFont typeface="Arial" panose="020B0604020202020204" pitchFamily="34" charset="0"/>
              <a:buChar char="•"/>
            </a:pPr>
            <a:r>
              <a:rPr lang="en-GB" sz="2000" b="0" i="0" dirty="0">
                <a:solidFill>
                  <a:srgbClr val="002424"/>
                </a:solidFill>
                <a:effectLst/>
                <a:latin typeface="Lato" panose="020F0502020204030203" pitchFamily="34" charset="0"/>
              </a:rPr>
              <a:t>Understand changes in recruitment practices. </a:t>
            </a:r>
          </a:p>
          <a:p>
            <a:pPr algn="l">
              <a:buFont typeface="Arial" panose="020B0604020202020204" pitchFamily="34" charset="0"/>
              <a:buChar char="•"/>
            </a:pPr>
            <a:r>
              <a:rPr lang="en-GB" sz="2000" b="0" i="0" dirty="0">
                <a:solidFill>
                  <a:srgbClr val="002424"/>
                </a:solidFill>
                <a:effectLst/>
                <a:latin typeface="Lato" panose="020F0502020204030203" pitchFamily="34" charset="0"/>
              </a:rPr>
              <a:t>Deepen knowledge about skill demands of employers. </a:t>
            </a:r>
          </a:p>
          <a:p>
            <a:pPr algn="l">
              <a:buFont typeface="Arial" panose="020B0604020202020204" pitchFamily="34" charset="0"/>
              <a:buChar char="•"/>
            </a:pPr>
            <a:r>
              <a:rPr lang="en-GB" sz="2000" b="0" i="0" dirty="0">
                <a:solidFill>
                  <a:srgbClr val="002424"/>
                </a:solidFill>
                <a:effectLst/>
                <a:latin typeface="Lato" panose="020F0502020204030203" pitchFamily="34" charset="0"/>
              </a:rPr>
              <a:t>Hold careers conversations with students and parents. </a:t>
            </a:r>
          </a:p>
          <a:p>
            <a:pPr algn="l">
              <a:buFont typeface="Arial" panose="020B0604020202020204" pitchFamily="34" charset="0"/>
              <a:buChar char="•"/>
            </a:pPr>
            <a:r>
              <a:rPr lang="en-GB" sz="2000" b="0" i="0" dirty="0">
                <a:solidFill>
                  <a:srgbClr val="002424"/>
                </a:solidFill>
                <a:effectLst/>
                <a:latin typeface="Lato" panose="020F0502020204030203" pitchFamily="34" charset="0"/>
              </a:rPr>
              <a:t>Bring to life their curriculum by relating it to real world examples. </a:t>
            </a:r>
          </a:p>
          <a:p>
            <a:pPr marL="0" indent="0">
              <a:buNone/>
            </a:pPr>
            <a:endParaRPr lang="en-GB" dirty="0"/>
          </a:p>
        </p:txBody>
      </p:sp>
      <p:pic>
        <p:nvPicPr>
          <p:cNvPr id="4" name="Picture 3">
            <a:extLst>
              <a:ext uri="{FF2B5EF4-FFF2-40B4-BE49-F238E27FC236}">
                <a16:creationId xmlns:a16="http://schemas.microsoft.com/office/drawing/2014/main" id="{A28E7892-28AA-CFAD-D619-2198F74DA505}"/>
              </a:ext>
            </a:extLst>
          </p:cNvPr>
          <p:cNvPicPr>
            <a:picLocks noChangeAspect="1"/>
          </p:cNvPicPr>
          <p:nvPr/>
        </p:nvPicPr>
        <p:blipFill>
          <a:blip r:embed="rId2"/>
          <a:stretch>
            <a:fillRect/>
          </a:stretch>
        </p:blipFill>
        <p:spPr>
          <a:xfrm>
            <a:off x="3175" y="6162893"/>
            <a:ext cx="2181529" cy="676369"/>
          </a:xfrm>
          <a:prstGeom prst="rect">
            <a:avLst/>
          </a:prstGeom>
        </p:spPr>
      </p:pic>
    </p:spTree>
    <p:extLst>
      <p:ext uri="{BB962C8B-B14F-4D97-AF65-F5344CB8AC3E}">
        <p14:creationId xmlns:p14="http://schemas.microsoft.com/office/powerpoint/2010/main" val="834804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2453F-1576-B195-29A7-2962731DD2D5}"/>
              </a:ext>
            </a:extLst>
          </p:cNvPr>
          <p:cNvPicPr>
            <a:picLocks noChangeAspect="1"/>
          </p:cNvPicPr>
          <p:nvPr/>
        </p:nvPicPr>
        <p:blipFill>
          <a:blip r:embed="rId2"/>
          <a:stretch>
            <a:fillRect/>
          </a:stretch>
        </p:blipFill>
        <p:spPr>
          <a:xfrm>
            <a:off x="4417102" y="1104099"/>
            <a:ext cx="3357796" cy="1577980"/>
          </a:xfrm>
          <a:prstGeom prst="rect">
            <a:avLst/>
          </a:prstGeom>
        </p:spPr>
      </p:pic>
      <p:pic>
        <p:nvPicPr>
          <p:cNvPr id="1026" name="Picture 2" descr="New GCHQ logo - GCHQ.GOV.UK">
            <a:extLst>
              <a:ext uri="{FF2B5EF4-FFF2-40B4-BE49-F238E27FC236}">
                <a16:creationId xmlns:a16="http://schemas.microsoft.com/office/drawing/2014/main" id="{86B7AFDE-C359-D94C-913C-3EA64DAF1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80" y="4853003"/>
            <a:ext cx="1733550" cy="1339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de Galaxy | Boost Business Lancashire">
            <a:extLst>
              <a:ext uri="{FF2B5EF4-FFF2-40B4-BE49-F238E27FC236}">
                <a16:creationId xmlns:a16="http://schemas.microsoft.com/office/drawing/2014/main" id="{1D02943A-ECA1-5CE9-709C-ABE7FA0D3E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80421" y="5239504"/>
            <a:ext cx="254317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eepmoat Homes | Circus Starr">
            <a:extLst>
              <a:ext uri="{FF2B5EF4-FFF2-40B4-BE49-F238E27FC236}">
                <a16:creationId xmlns:a16="http://schemas.microsoft.com/office/drawing/2014/main" id="{FD5D7723-E460-081B-4175-08F75BA5C8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8" y="477758"/>
            <a:ext cx="2788170" cy="15629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B8BC726-68AA-E98F-9CEB-37E50C4E3E39}"/>
              </a:ext>
            </a:extLst>
          </p:cNvPr>
          <p:cNvPicPr>
            <a:picLocks noChangeAspect="1"/>
          </p:cNvPicPr>
          <p:nvPr/>
        </p:nvPicPr>
        <p:blipFill>
          <a:blip r:embed="rId6"/>
          <a:stretch>
            <a:fillRect/>
          </a:stretch>
        </p:blipFill>
        <p:spPr>
          <a:xfrm>
            <a:off x="4912680" y="2893122"/>
            <a:ext cx="2366640" cy="3469885"/>
          </a:xfrm>
          <a:prstGeom prst="rect">
            <a:avLst/>
          </a:prstGeom>
        </p:spPr>
      </p:pic>
      <p:pic>
        <p:nvPicPr>
          <p:cNvPr id="1032" name="Picture 8" descr="Lancashire Teaching Hospitals">
            <a:extLst>
              <a:ext uri="{FF2B5EF4-FFF2-40B4-BE49-F238E27FC236}">
                <a16:creationId xmlns:a16="http://schemas.microsoft.com/office/drawing/2014/main" id="{56AB66B5-9A60-0703-C2E7-38FDE19C17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21848" y="1180016"/>
            <a:ext cx="2153000" cy="10479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ur Story - Forsberg Services Ltd.">
            <a:extLst>
              <a:ext uri="{FF2B5EF4-FFF2-40B4-BE49-F238E27FC236}">
                <a16:creationId xmlns:a16="http://schemas.microsoft.com/office/drawing/2014/main" id="{BE6EFEFD-016D-2549-B291-F5A4C61316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73652" y="2345218"/>
            <a:ext cx="1636739" cy="16367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6ADD10B-5AAD-08F7-A850-7423C8C5D59E}"/>
              </a:ext>
            </a:extLst>
          </p:cNvPr>
          <p:cNvPicPr>
            <a:picLocks noChangeAspect="1"/>
          </p:cNvPicPr>
          <p:nvPr/>
        </p:nvPicPr>
        <p:blipFill>
          <a:blip r:embed="rId9"/>
          <a:stretch>
            <a:fillRect/>
          </a:stretch>
        </p:blipFill>
        <p:spPr>
          <a:xfrm>
            <a:off x="711714" y="3429000"/>
            <a:ext cx="2286319" cy="1314633"/>
          </a:xfrm>
          <a:prstGeom prst="rect">
            <a:avLst/>
          </a:prstGeom>
        </p:spPr>
      </p:pic>
      <p:pic>
        <p:nvPicPr>
          <p:cNvPr id="1036" name="Picture 12" descr="Booths Supermarket - YouTube">
            <a:extLst>
              <a:ext uri="{FF2B5EF4-FFF2-40B4-BE49-F238E27FC236}">
                <a16:creationId xmlns:a16="http://schemas.microsoft.com/office/drawing/2014/main" id="{6467B051-F34F-08C9-F488-65A20AE5A4C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71744" y="3673881"/>
            <a:ext cx="1608677" cy="16086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James' Places (Northwest) Limited - Company Profile - Endole">
            <a:extLst>
              <a:ext uri="{FF2B5EF4-FFF2-40B4-BE49-F238E27FC236}">
                <a16:creationId xmlns:a16="http://schemas.microsoft.com/office/drawing/2014/main" id="{38C20327-7F6F-BDCF-5272-9797483D34B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29934" y="1704008"/>
            <a:ext cx="1533369" cy="153336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ome - Victrex plc">
            <a:extLst>
              <a:ext uri="{FF2B5EF4-FFF2-40B4-BE49-F238E27FC236}">
                <a16:creationId xmlns:a16="http://schemas.microsoft.com/office/drawing/2014/main" id="{6E718A79-0867-43D5-CC1C-AB355EF0327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45355" y="5056594"/>
            <a:ext cx="1733550" cy="1629537"/>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9E6926FC-A5F1-B057-5C4E-7CB4F236B63F}"/>
              </a:ext>
            </a:extLst>
          </p:cNvPr>
          <p:cNvSpPr txBox="1">
            <a:spLocks/>
          </p:cNvSpPr>
          <p:nvPr/>
        </p:nvSpPr>
        <p:spPr>
          <a:xfrm>
            <a:off x="1603948" y="224663"/>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latin typeface="Aharoni" panose="02010803020104030203" pitchFamily="2" charset="-79"/>
                <a:cs typeface="Aharoni" panose="02010803020104030203" pitchFamily="2" charset="-79"/>
              </a:rPr>
              <a:t>WHO WE WORKED WITH LAST YEAR</a:t>
            </a:r>
          </a:p>
        </p:txBody>
      </p:sp>
      <p:pic>
        <p:nvPicPr>
          <p:cNvPr id="2" name="Picture 1">
            <a:extLst>
              <a:ext uri="{FF2B5EF4-FFF2-40B4-BE49-F238E27FC236}">
                <a16:creationId xmlns:a16="http://schemas.microsoft.com/office/drawing/2014/main" id="{78E63597-6E60-7AFB-64E1-F9C74DDCA65D}"/>
              </a:ext>
            </a:extLst>
          </p:cNvPr>
          <p:cNvPicPr>
            <a:picLocks noChangeAspect="1"/>
          </p:cNvPicPr>
          <p:nvPr/>
        </p:nvPicPr>
        <p:blipFill>
          <a:blip r:embed="rId13"/>
          <a:stretch>
            <a:fillRect/>
          </a:stretch>
        </p:blipFill>
        <p:spPr>
          <a:xfrm>
            <a:off x="3175" y="6162893"/>
            <a:ext cx="2181529" cy="676369"/>
          </a:xfrm>
          <a:prstGeom prst="rect">
            <a:avLst/>
          </a:prstGeom>
        </p:spPr>
      </p:pic>
    </p:spTree>
    <p:extLst>
      <p:ext uri="{BB962C8B-B14F-4D97-AF65-F5344CB8AC3E}">
        <p14:creationId xmlns:p14="http://schemas.microsoft.com/office/powerpoint/2010/main" val="2672098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eacher Experiences of the Work Place - KeepMoat">
            <a:hlinkClick r:id="" action="ppaction://media"/>
            <a:extLst>
              <a:ext uri="{FF2B5EF4-FFF2-40B4-BE49-F238E27FC236}">
                <a16:creationId xmlns:a16="http://schemas.microsoft.com/office/drawing/2014/main" id="{65EC0790-B40A-CB7C-E047-498A58D6C5F8}"/>
              </a:ext>
            </a:extLst>
          </p:cNvPr>
          <p:cNvPicPr>
            <a:picLocks noRot="1" noChangeAspect="1"/>
          </p:cNvPicPr>
          <p:nvPr>
            <a:videoFile r:link="rId1"/>
          </p:nvPr>
        </p:nvPicPr>
        <p:blipFill>
          <a:blip r:embed="rId3"/>
          <a:stretch>
            <a:fillRect/>
          </a:stretch>
        </p:blipFill>
        <p:spPr>
          <a:xfrm>
            <a:off x="1262062" y="503366"/>
            <a:ext cx="9667875" cy="5462362"/>
          </a:xfrm>
          <a:prstGeom prst="rect">
            <a:avLst/>
          </a:prstGeom>
        </p:spPr>
      </p:pic>
      <p:sp>
        <p:nvSpPr>
          <p:cNvPr id="6" name="TextBox 5">
            <a:extLst>
              <a:ext uri="{FF2B5EF4-FFF2-40B4-BE49-F238E27FC236}">
                <a16:creationId xmlns:a16="http://schemas.microsoft.com/office/drawing/2014/main" id="{B6AD556A-1C83-32A4-A544-4C25FBDF4ECA}"/>
              </a:ext>
            </a:extLst>
          </p:cNvPr>
          <p:cNvSpPr txBox="1"/>
          <p:nvPr/>
        </p:nvSpPr>
        <p:spPr>
          <a:xfrm>
            <a:off x="3047999" y="6178034"/>
            <a:ext cx="6096000" cy="369332"/>
          </a:xfrm>
          <a:prstGeom prst="rect">
            <a:avLst/>
          </a:prstGeom>
          <a:noFill/>
        </p:spPr>
        <p:txBody>
          <a:bodyPr wrap="square">
            <a:spAutoFit/>
          </a:bodyPr>
          <a:lstStyle/>
          <a:p>
            <a:r>
              <a:rPr lang="en-GB" dirty="0">
                <a:hlinkClick r:id="rId4"/>
              </a:rPr>
              <a:t>https://youtu.be/MZlVkp1Fo-k?si=DGZGNpTLPQA9fPjF</a:t>
            </a:r>
            <a:r>
              <a:rPr lang="en-GB" dirty="0"/>
              <a:t> </a:t>
            </a:r>
          </a:p>
        </p:txBody>
      </p:sp>
      <p:pic>
        <p:nvPicPr>
          <p:cNvPr id="7" name="Picture 6">
            <a:extLst>
              <a:ext uri="{FF2B5EF4-FFF2-40B4-BE49-F238E27FC236}">
                <a16:creationId xmlns:a16="http://schemas.microsoft.com/office/drawing/2014/main" id="{70B857D8-ABB6-DCBD-DB4F-174C294387ED}"/>
              </a:ext>
            </a:extLst>
          </p:cNvPr>
          <p:cNvPicPr>
            <a:picLocks noChangeAspect="1"/>
          </p:cNvPicPr>
          <p:nvPr/>
        </p:nvPicPr>
        <p:blipFill>
          <a:blip r:embed="rId5"/>
          <a:stretch>
            <a:fillRect/>
          </a:stretch>
        </p:blipFill>
        <p:spPr>
          <a:xfrm>
            <a:off x="3175" y="6162893"/>
            <a:ext cx="2181529" cy="676369"/>
          </a:xfrm>
          <a:prstGeom prst="rect">
            <a:avLst/>
          </a:prstGeom>
        </p:spPr>
      </p:pic>
    </p:spTree>
    <p:extLst>
      <p:ext uri="{BB962C8B-B14F-4D97-AF65-F5344CB8AC3E}">
        <p14:creationId xmlns:p14="http://schemas.microsoft.com/office/powerpoint/2010/main" val="222907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611FB6-F2BD-EF40-1FA5-124B7548847F}"/>
              </a:ext>
            </a:extLst>
          </p:cNvPr>
          <p:cNvSpPr>
            <a:spLocks noGrp="1"/>
          </p:cNvSpPr>
          <p:nvPr>
            <p:ph idx="1"/>
          </p:nvPr>
        </p:nvSpPr>
        <p:spPr/>
        <p:txBody>
          <a:bodyPr/>
          <a:lstStyle/>
          <a:p>
            <a:pPr marL="0" indent="0">
              <a:buNone/>
            </a:pPr>
            <a:r>
              <a:rPr lang="en-GB" dirty="0"/>
              <a:t>SHOUT! Network: 13</a:t>
            </a:r>
            <a:r>
              <a:rPr lang="en-GB" baseline="30000" dirty="0"/>
              <a:t>th</a:t>
            </a:r>
            <a:r>
              <a:rPr lang="en-GB" dirty="0"/>
              <a:t> January 2025</a:t>
            </a:r>
          </a:p>
          <a:p>
            <a:pPr marL="0" indent="0">
              <a:buNone/>
            </a:pPr>
            <a:r>
              <a:rPr lang="en-GB" dirty="0"/>
              <a:t>Keepmoat Homes: 23</a:t>
            </a:r>
            <a:r>
              <a:rPr lang="en-GB" baseline="30000" dirty="0"/>
              <a:t>rd</a:t>
            </a:r>
            <a:r>
              <a:rPr lang="en-GB" dirty="0"/>
              <a:t> January 2025</a:t>
            </a:r>
          </a:p>
          <a:p>
            <a:pPr marL="0" indent="0">
              <a:buNone/>
            </a:pPr>
            <a:r>
              <a:rPr lang="en-GB" dirty="0"/>
              <a:t>James’ Place: 24</a:t>
            </a:r>
            <a:r>
              <a:rPr lang="en-GB" baseline="30000" dirty="0"/>
              <a:t>th</a:t>
            </a:r>
            <a:r>
              <a:rPr lang="en-GB" dirty="0"/>
              <a:t> February 2025</a:t>
            </a:r>
          </a:p>
          <a:p>
            <a:pPr marL="0" indent="0">
              <a:buNone/>
            </a:pPr>
            <a:r>
              <a:rPr lang="en-GB" dirty="0"/>
              <a:t>GCHQ: Date TBC</a:t>
            </a:r>
          </a:p>
          <a:p>
            <a:pPr marL="0" indent="0">
              <a:buNone/>
            </a:pPr>
            <a:r>
              <a:rPr lang="en-GB" dirty="0" err="1"/>
              <a:t>HycAero</a:t>
            </a:r>
            <a:r>
              <a:rPr lang="en-GB" dirty="0"/>
              <a:t>: Date TBC</a:t>
            </a:r>
          </a:p>
          <a:p>
            <a:pPr marL="0" indent="0">
              <a:buNone/>
            </a:pPr>
            <a:r>
              <a:rPr lang="en-GB" dirty="0"/>
              <a:t>Lancashire County Council: 14</a:t>
            </a:r>
            <a:r>
              <a:rPr lang="en-GB" baseline="30000" dirty="0"/>
              <a:t>th</a:t>
            </a:r>
            <a:r>
              <a:rPr lang="en-GB" dirty="0"/>
              <a:t> March 2025</a:t>
            </a:r>
          </a:p>
          <a:p>
            <a:pPr marL="0" indent="0">
              <a:buNone/>
            </a:pPr>
            <a:r>
              <a:rPr lang="en-GB" dirty="0" err="1"/>
              <a:t>Victrex</a:t>
            </a:r>
            <a:r>
              <a:rPr lang="en-GB" dirty="0"/>
              <a:t>: 24</a:t>
            </a:r>
            <a:r>
              <a:rPr lang="en-GB" baseline="30000" dirty="0"/>
              <a:t>th</a:t>
            </a:r>
            <a:r>
              <a:rPr lang="en-GB" dirty="0"/>
              <a:t> April 2025</a:t>
            </a:r>
          </a:p>
          <a:p>
            <a:pPr marL="0" indent="0">
              <a:buNone/>
            </a:pPr>
            <a:r>
              <a:rPr lang="en-GB" dirty="0"/>
              <a:t>…and more to come.</a:t>
            </a:r>
          </a:p>
        </p:txBody>
      </p:sp>
      <p:sp>
        <p:nvSpPr>
          <p:cNvPr id="4" name="Subtitle 2">
            <a:extLst>
              <a:ext uri="{FF2B5EF4-FFF2-40B4-BE49-F238E27FC236}">
                <a16:creationId xmlns:a16="http://schemas.microsoft.com/office/drawing/2014/main" id="{0CAB1392-CECF-DFA8-FE66-A3A80747074E}"/>
              </a:ext>
            </a:extLst>
          </p:cNvPr>
          <p:cNvSpPr txBox="1">
            <a:spLocks/>
          </p:cNvSpPr>
          <p:nvPr/>
        </p:nvSpPr>
        <p:spPr>
          <a:xfrm>
            <a:off x="1337248" y="253238"/>
            <a:ext cx="9654602"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latin typeface="Aharoni" panose="02010803020104030203" pitchFamily="2" charset="-79"/>
                <a:cs typeface="Aharoni" panose="02010803020104030203" pitchFamily="2" charset="-79"/>
              </a:rPr>
              <a:t>WHO WE WILL WORK WITH THIS YEAR</a:t>
            </a:r>
          </a:p>
        </p:txBody>
      </p:sp>
      <p:pic>
        <p:nvPicPr>
          <p:cNvPr id="5" name="Picture 4">
            <a:extLst>
              <a:ext uri="{FF2B5EF4-FFF2-40B4-BE49-F238E27FC236}">
                <a16:creationId xmlns:a16="http://schemas.microsoft.com/office/drawing/2014/main" id="{F737A949-C58F-16DA-2662-9FDFB93EA520}"/>
              </a:ext>
            </a:extLst>
          </p:cNvPr>
          <p:cNvPicPr>
            <a:picLocks noChangeAspect="1"/>
          </p:cNvPicPr>
          <p:nvPr/>
        </p:nvPicPr>
        <p:blipFill>
          <a:blip r:embed="rId2"/>
          <a:stretch>
            <a:fillRect/>
          </a:stretch>
        </p:blipFill>
        <p:spPr>
          <a:xfrm>
            <a:off x="3175" y="6162893"/>
            <a:ext cx="2181529" cy="676369"/>
          </a:xfrm>
          <a:prstGeom prst="rect">
            <a:avLst/>
          </a:prstGeom>
        </p:spPr>
      </p:pic>
    </p:spTree>
    <p:extLst>
      <p:ext uri="{BB962C8B-B14F-4D97-AF65-F5344CB8AC3E}">
        <p14:creationId xmlns:p14="http://schemas.microsoft.com/office/powerpoint/2010/main" val="4285110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B5DC5-4379-9DDA-E617-CF0F155C8C26}"/>
              </a:ext>
            </a:extLst>
          </p:cNvPr>
          <p:cNvSpPr>
            <a:spLocks noGrp="1"/>
          </p:cNvSpPr>
          <p:nvPr>
            <p:ph type="title"/>
          </p:nvPr>
        </p:nvSpPr>
        <p:spPr>
          <a:xfrm>
            <a:off x="838200" y="271462"/>
            <a:ext cx="10515600" cy="1009651"/>
          </a:xfrm>
        </p:spPr>
        <p:txBody>
          <a:bodyPr/>
          <a:lstStyle/>
          <a:p>
            <a:r>
              <a:rPr lang="en-GB" dirty="0"/>
              <a:t>To register</a:t>
            </a:r>
          </a:p>
        </p:txBody>
      </p:sp>
      <p:sp>
        <p:nvSpPr>
          <p:cNvPr id="3" name="Content Placeholder 2">
            <a:extLst>
              <a:ext uri="{FF2B5EF4-FFF2-40B4-BE49-F238E27FC236}">
                <a16:creationId xmlns:a16="http://schemas.microsoft.com/office/drawing/2014/main" id="{B5BD887F-1CB7-D0CC-C9C0-86B9EDEB483D}"/>
              </a:ext>
            </a:extLst>
          </p:cNvPr>
          <p:cNvSpPr>
            <a:spLocks noGrp="1"/>
          </p:cNvSpPr>
          <p:nvPr>
            <p:ph idx="1"/>
          </p:nvPr>
        </p:nvSpPr>
        <p:spPr>
          <a:xfrm>
            <a:off x="838200" y="1352550"/>
            <a:ext cx="10515600" cy="4824413"/>
          </a:xfrm>
        </p:spPr>
        <p:txBody>
          <a:bodyPr>
            <a:normAutofit/>
          </a:bodyPr>
          <a:lstStyle/>
          <a:p>
            <a:pPr marL="0" indent="0">
              <a:buNone/>
            </a:pPr>
            <a:r>
              <a:rPr lang="en-GB" sz="1800" dirty="0"/>
              <a:t>SHOUT – </a:t>
            </a:r>
            <a:r>
              <a:rPr lang="en-GB" sz="1800" dirty="0">
                <a:hlinkClick r:id="rId2"/>
              </a:rPr>
              <a:t>https://forms.office.com/Pages/ResponsePage.aspx?id=tg9-kMK9aUmvhMdQkO9MnAYPMoluBENEshH1BTrKehJUQzI5REdBMktPVzFNQ1Y5NkE0WkUzM1BXRS4u</a:t>
            </a:r>
            <a:r>
              <a:rPr lang="en-GB" sz="1800" dirty="0"/>
              <a:t> </a:t>
            </a:r>
          </a:p>
          <a:p>
            <a:pPr marL="0" indent="0">
              <a:buNone/>
            </a:pPr>
            <a:r>
              <a:rPr lang="en-GB" sz="1800" dirty="0"/>
              <a:t>Keepmoat - </a:t>
            </a:r>
            <a:r>
              <a:rPr lang="en-GB" sz="1800" dirty="0">
                <a:hlinkClick r:id="rId3"/>
              </a:rPr>
              <a:t>https://forms.office.com/Pages/ResponsePage.aspx?id=tg9-kMK9aUmvhMdQkO9MnAYPMoluBENEshH1BTrKehJUMTdBSzUwT01QV1lNVldXTTBEWUhGV1hUNi4u</a:t>
            </a:r>
            <a:r>
              <a:rPr lang="en-GB" sz="1800" dirty="0"/>
              <a:t> </a:t>
            </a:r>
          </a:p>
          <a:p>
            <a:pPr marL="0" indent="0">
              <a:buNone/>
            </a:pPr>
            <a:r>
              <a:rPr lang="en-GB" sz="1800" dirty="0"/>
              <a:t>James’ Place - </a:t>
            </a:r>
            <a:r>
              <a:rPr lang="en-GB" sz="1800" dirty="0">
                <a:hlinkClick r:id="rId4"/>
              </a:rPr>
              <a:t>https://forms.office.com/Pages/ResponsePage.aspx?id=tg9-kMK9aUmvhMdQkO9MnAYPMoluBENEshH1BTrKehJUMzBQSlkwWE9KQzlMQTFXMk1GTkw5NFVBVi4u</a:t>
            </a:r>
            <a:r>
              <a:rPr lang="en-GB" sz="1800" dirty="0"/>
              <a:t> </a:t>
            </a:r>
          </a:p>
          <a:p>
            <a:pPr marL="0" indent="0">
              <a:buNone/>
            </a:pPr>
            <a:r>
              <a:rPr lang="en-GB" sz="1800" dirty="0"/>
              <a:t>Lancashire County Council - </a:t>
            </a:r>
            <a:r>
              <a:rPr lang="en-GB" sz="1800" dirty="0">
                <a:hlinkClick r:id="rId5"/>
              </a:rPr>
              <a:t>https://forms.office.com/Pages/ResponsePage.aspx?id=tg9-kMK9aUmvhMdQkO9MnAYPMoluBENEshH1BTrKehJUOVdTSlU1UjlMVUlPTFk1MDRFMlUySFpWNS4u</a:t>
            </a:r>
            <a:r>
              <a:rPr lang="en-GB" sz="1800" dirty="0"/>
              <a:t> </a:t>
            </a:r>
          </a:p>
          <a:p>
            <a:pPr marL="0" indent="0">
              <a:buNone/>
            </a:pPr>
            <a:r>
              <a:rPr lang="en-GB" sz="1800" dirty="0" err="1"/>
              <a:t>Victrex</a:t>
            </a:r>
            <a:r>
              <a:rPr lang="en-GB" sz="1800" dirty="0"/>
              <a:t> - </a:t>
            </a:r>
            <a:r>
              <a:rPr lang="en-GB" sz="1800" dirty="0">
                <a:hlinkClick r:id="rId6"/>
              </a:rPr>
              <a:t>https://forms.office.com/Pages/ResponsePage.aspx?id=tg9-kMK9aUmvhMdQkO9MnAYPMoluBENEshH1BTrKehJURjRNWUozTzIwS1EzOVZDUlBHTVdNMjVQNS4u</a:t>
            </a:r>
            <a:r>
              <a:rPr lang="en-GB" sz="1800" dirty="0"/>
              <a:t> </a:t>
            </a:r>
          </a:p>
          <a:p>
            <a:pPr marL="0" indent="0">
              <a:buNone/>
            </a:pPr>
            <a:endParaRPr lang="en-GB" sz="1800" dirty="0"/>
          </a:p>
          <a:p>
            <a:pPr marL="0" indent="0">
              <a:buNone/>
            </a:pPr>
            <a:r>
              <a:rPr lang="en-GB" sz="1800" dirty="0"/>
              <a:t>Feel free to contact </a:t>
            </a:r>
            <a:r>
              <a:rPr lang="en-GB" sz="1800" dirty="0">
                <a:hlinkClick r:id="rId7"/>
              </a:rPr>
              <a:t>chris.maddock@inspira.org.uk</a:t>
            </a:r>
            <a:r>
              <a:rPr lang="en-GB" sz="1800" dirty="0"/>
              <a:t> with any questions.</a:t>
            </a:r>
          </a:p>
        </p:txBody>
      </p:sp>
      <p:pic>
        <p:nvPicPr>
          <p:cNvPr id="4" name="Picture 3">
            <a:extLst>
              <a:ext uri="{FF2B5EF4-FFF2-40B4-BE49-F238E27FC236}">
                <a16:creationId xmlns:a16="http://schemas.microsoft.com/office/drawing/2014/main" id="{86F83DB4-C5B5-E7FC-C35F-FED4F5646178}"/>
              </a:ext>
            </a:extLst>
          </p:cNvPr>
          <p:cNvPicPr>
            <a:picLocks noChangeAspect="1"/>
          </p:cNvPicPr>
          <p:nvPr/>
        </p:nvPicPr>
        <p:blipFill>
          <a:blip r:embed="rId8"/>
          <a:stretch>
            <a:fillRect/>
          </a:stretch>
        </p:blipFill>
        <p:spPr>
          <a:xfrm>
            <a:off x="3175" y="6162893"/>
            <a:ext cx="2181529" cy="676369"/>
          </a:xfrm>
          <a:prstGeom prst="rect">
            <a:avLst/>
          </a:prstGeom>
        </p:spPr>
      </p:pic>
    </p:spTree>
    <p:extLst>
      <p:ext uri="{BB962C8B-B14F-4D97-AF65-F5344CB8AC3E}">
        <p14:creationId xmlns:p14="http://schemas.microsoft.com/office/powerpoint/2010/main" val="3227680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2FBB07-3786-8AAD-6A3C-C227B5CBC21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E33901-A621-5145-F192-2B801D085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A35F90-CCA2-2ED4-43CC-8EAA073C0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AF4493-BA77-2CE7-7D91-1BE939F6A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0F1418-21F2-2E53-81A7-3A405FB32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93ED7FE-E468-0724-A1D8-AA1DF46E8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A718C73F-2431-B3A8-929B-7B04403D2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A6563D-D9AF-A136-785A-54ECDA90E0FC}"/>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Key Dates </a:t>
            </a:r>
            <a:br>
              <a:rPr lang="en-GB" sz="4000" dirty="0">
                <a:solidFill>
                  <a:srgbClr val="FFFFFF"/>
                </a:solidFill>
              </a:rPr>
            </a:br>
            <a:r>
              <a:rPr lang="en-GB" sz="4000" dirty="0">
                <a:solidFill>
                  <a:srgbClr val="FFFFFF"/>
                </a:solidFill>
              </a:rPr>
              <a:t>24-25</a:t>
            </a:r>
          </a:p>
        </p:txBody>
      </p:sp>
      <p:pic>
        <p:nvPicPr>
          <p:cNvPr id="5" name="Picture 4" descr="A group of logos with text&#10;&#10;Description automatically generated">
            <a:extLst>
              <a:ext uri="{FF2B5EF4-FFF2-40B4-BE49-F238E27FC236}">
                <a16:creationId xmlns:a16="http://schemas.microsoft.com/office/drawing/2014/main" id="{388E4254-7703-0F74-50BC-8709235773C1}"/>
              </a:ext>
            </a:extLst>
          </p:cNvPr>
          <p:cNvPicPr>
            <a:picLocks noChangeAspect="1"/>
          </p:cNvPicPr>
          <p:nvPr/>
        </p:nvPicPr>
        <p:blipFill>
          <a:blip r:embed="rId2">
            <a:extLst>
              <a:ext uri="{28A0092B-C50C-407E-A947-70E740481C1C}">
                <a14:useLocalDpi xmlns:a14="http://schemas.microsoft.com/office/drawing/2010/main" val="0"/>
              </a:ext>
            </a:extLst>
          </a:blip>
          <a:srcRect t="27106" b="41832"/>
          <a:stretch/>
        </p:blipFill>
        <p:spPr>
          <a:xfrm>
            <a:off x="8350663" y="5907239"/>
            <a:ext cx="3615776" cy="940623"/>
          </a:xfrm>
          <a:prstGeom prst="rect">
            <a:avLst/>
          </a:prstGeom>
        </p:spPr>
      </p:pic>
      <p:graphicFrame>
        <p:nvGraphicFramePr>
          <p:cNvPr id="12" name="Table 11">
            <a:extLst>
              <a:ext uri="{FF2B5EF4-FFF2-40B4-BE49-F238E27FC236}">
                <a16:creationId xmlns:a16="http://schemas.microsoft.com/office/drawing/2014/main" id="{519684FD-AE44-2553-1F7C-A378FE086AB4}"/>
              </a:ext>
            </a:extLst>
          </p:cNvPr>
          <p:cNvGraphicFramePr>
            <a:graphicFrameLocks noGrp="1"/>
          </p:cNvGraphicFramePr>
          <p:nvPr>
            <p:extLst>
              <p:ext uri="{D42A27DB-BD31-4B8C-83A1-F6EECF244321}">
                <p14:modId xmlns:p14="http://schemas.microsoft.com/office/powerpoint/2010/main" val="2976092400"/>
              </p:ext>
            </p:extLst>
          </p:nvPr>
        </p:nvGraphicFramePr>
        <p:xfrm>
          <a:off x="4761671" y="1092154"/>
          <a:ext cx="6703428" cy="4589266"/>
        </p:xfrm>
        <a:graphic>
          <a:graphicData uri="http://schemas.openxmlformats.org/drawingml/2006/table">
            <a:tbl>
              <a:tblPr firstRow="1" firstCol="1" bandRow="1">
                <a:tableStyleId>{5C22544A-7EE6-4342-B048-85BDC9FD1C3A}</a:tableStyleId>
              </a:tblPr>
              <a:tblGrid>
                <a:gridCol w="2681348">
                  <a:extLst>
                    <a:ext uri="{9D8B030D-6E8A-4147-A177-3AD203B41FA5}">
                      <a16:colId xmlns:a16="http://schemas.microsoft.com/office/drawing/2014/main" val="2095088511"/>
                    </a:ext>
                  </a:extLst>
                </a:gridCol>
                <a:gridCol w="1524000">
                  <a:extLst>
                    <a:ext uri="{9D8B030D-6E8A-4147-A177-3AD203B41FA5}">
                      <a16:colId xmlns:a16="http://schemas.microsoft.com/office/drawing/2014/main" val="108091098"/>
                    </a:ext>
                  </a:extLst>
                </a:gridCol>
                <a:gridCol w="2498080">
                  <a:extLst>
                    <a:ext uri="{9D8B030D-6E8A-4147-A177-3AD203B41FA5}">
                      <a16:colId xmlns:a16="http://schemas.microsoft.com/office/drawing/2014/main" val="782960230"/>
                    </a:ext>
                  </a:extLst>
                </a:gridCol>
              </a:tblGrid>
              <a:tr h="528494">
                <a:tc>
                  <a:txBody>
                    <a:bodyPr/>
                    <a:lstStyle/>
                    <a:p>
                      <a:pPr algn="ctr"/>
                      <a:r>
                        <a:rPr lang="en-GB" sz="2000" dirty="0">
                          <a:effectLst/>
                          <a:latin typeface="+mj-lt"/>
                        </a:rPr>
                        <a:t>Event</a:t>
                      </a:r>
                      <a:endParaRPr lang="en-GB" sz="2000" dirty="0">
                        <a:effectLst/>
                        <a:latin typeface="+mj-lt"/>
                        <a:ea typeface="Arial Unicode MS"/>
                      </a:endParaRPr>
                    </a:p>
                  </a:txBody>
                  <a:tcPr marL="68580" marR="68580" marT="0" marB="0"/>
                </a:tc>
                <a:tc>
                  <a:txBody>
                    <a:bodyPr/>
                    <a:lstStyle/>
                    <a:p>
                      <a:pPr algn="ctr"/>
                      <a:r>
                        <a:rPr lang="en-GB" sz="2000">
                          <a:effectLst/>
                          <a:latin typeface="+mj-lt"/>
                        </a:rPr>
                        <a:t>Location</a:t>
                      </a:r>
                      <a:endParaRPr lang="en-GB" sz="2000">
                        <a:effectLst/>
                        <a:latin typeface="+mj-lt"/>
                        <a:ea typeface="Arial Unicode MS"/>
                      </a:endParaRPr>
                    </a:p>
                  </a:txBody>
                  <a:tcPr marL="68580" marR="68580" marT="0" marB="0"/>
                </a:tc>
                <a:tc>
                  <a:txBody>
                    <a:bodyPr/>
                    <a:lstStyle/>
                    <a:p>
                      <a:pPr algn="ctr"/>
                      <a:r>
                        <a:rPr lang="en-GB" sz="2000">
                          <a:effectLst/>
                          <a:latin typeface="+mj-lt"/>
                        </a:rPr>
                        <a:t>Date/time</a:t>
                      </a:r>
                      <a:endParaRPr lang="en-GB" sz="2000">
                        <a:effectLst/>
                        <a:latin typeface="+mj-lt"/>
                        <a:ea typeface="Arial Unicode MS"/>
                      </a:endParaRPr>
                    </a:p>
                  </a:txBody>
                  <a:tcPr marL="68580" marR="68580" marT="0" marB="0"/>
                </a:tc>
                <a:extLst>
                  <a:ext uri="{0D108BD9-81ED-4DB2-BD59-A6C34878D82A}">
                    <a16:rowId xmlns:a16="http://schemas.microsoft.com/office/drawing/2014/main" val="659413606"/>
                  </a:ext>
                </a:extLst>
              </a:tr>
              <a:tr h="1087188">
                <a:tc>
                  <a:txBody>
                    <a:bodyPr/>
                    <a:lstStyle/>
                    <a:p>
                      <a:pPr algn="ctr"/>
                      <a:r>
                        <a:rPr lang="en-GB" sz="2000" b="0" dirty="0">
                          <a:effectLst/>
                          <a:latin typeface="+mj-lt"/>
                        </a:rPr>
                        <a:t>Virtual Inclusion CoP</a:t>
                      </a:r>
                    </a:p>
                    <a:p>
                      <a:pPr algn="ctr"/>
                      <a:r>
                        <a:rPr lang="en-GB" sz="2000" b="0" dirty="0">
                          <a:effectLst/>
                          <a:latin typeface="+mj-lt"/>
                        </a:rPr>
                        <a:t> Spring Term</a:t>
                      </a:r>
                      <a:endParaRPr lang="en-GB" sz="2000" b="0" dirty="0">
                        <a:effectLst/>
                        <a:latin typeface="+mj-lt"/>
                        <a:ea typeface="Arial Unicode MS"/>
                      </a:endParaRPr>
                    </a:p>
                  </a:txBody>
                  <a:tcPr marL="68580" marR="68580" marT="0" marB="0"/>
                </a:tc>
                <a:tc>
                  <a:txBody>
                    <a:bodyPr/>
                    <a:lstStyle/>
                    <a:p>
                      <a:pPr algn="ctr"/>
                      <a:r>
                        <a:rPr lang="en-GB" sz="2000">
                          <a:effectLst/>
                          <a:latin typeface="+mj-lt"/>
                        </a:rPr>
                        <a:t>Virtual</a:t>
                      </a:r>
                    </a:p>
                    <a:p>
                      <a:pPr algn="ctr"/>
                      <a:r>
                        <a:rPr lang="en-GB" sz="2000">
                          <a:effectLst/>
                          <a:latin typeface="+mj-lt"/>
                        </a:rPr>
                        <a:t>Teams invite to follow</a:t>
                      </a:r>
                      <a:endParaRPr lang="en-GB" sz="2000">
                        <a:effectLst/>
                        <a:latin typeface="+mj-lt"/>
                        <a:ea typeface="Arial Unicode MS"/>
                      </a:endParaRPr>
                    </a:p>
                  </a:txBody>
                  <a:tcPr marL="68580" marR="68580" marT="0" marB="0"/>
                </a:tc>
                <a:tc>
                  <a:txBody>
                    <a:bodyPr/>
                    <a:lstStyle/>
                    <a:p>
                      <a:pPr algn="ctr"/>
                      <a:r>
                        <a:rPr lang="en-GB" sz="2000" dirty="0">
                          <a:effectLst/>
                          <a:latin typeface="+mj-lt"/>
                        </a:rPr>
                        <a:t>Wednesday 5</a:t>
                      </a:r>
                      <a:r>
                        <a:rPr lang="en-GB" sz="2000" baseline="30000" dirty="0">
                          <a:effectLst/>
                          <a:latin typeface="+mj-lt"/>
                        </a:rPr>
                        <a:t>th</a:t>
                      </a:r>
                      <a:r>
                        <a:rPr lang="en-GB" sz="2000" dirty="0">
                          <a:effectLst/>
                          <a:latin typeface="+mj-lt"/>
                        </a:rPr>
                        <a:t> Feb 2025</a:t>
                      </a:r>
                    </a:p>
                    <a:p>
                      <a:pPr algn="ctr"/>
                      <a:r>
                        <a:rPr lang="en-GB" sz="2000" dirty="0">
                          <a:effectLst/>
                          <a:latin typeface="+mj-lt"/>
                        </a:rPr>
                        <a:t>15:30-16:30</a:t>
                      </a:r>
                      <a:endParaRPr lang="en-GB" sz="2000" dirty="0">
                        <a:effectLst/>
                        <a:latin typeface="+mj-lt"/>
                        <a:ea typeface="Arial Unicode MS"/>
                      </a:endParaRPr>
                    </a:p>
                  </a:txBody>
                  <a:tcPr marL="68580" marR="68580" marT="0" marB="0"/>
                </a:tc>
                <a:extLst>
                  <a:ext uri="{0D108BD9-81ED-4DB2-BD59-A6C34878D82A}">
                    <a16:rowId xmlns:a16="http://schemas.microsoft.com/office/drawing/2014/main" val="1406188265"/>
                  </a:ext>
                </a:extLst>
              </a:tr>
              <a:tr h="1449584">
                <a:tc>
                  <a:txBody>
                    <a:bodyPr/>
                    <a:lstStyle/>
                    <a:p>
                      <a:pPr algn="ctr"/>
                      <a:r>
                        <a:rPr lang="en-GB" sz="2000" b="0" dirty="0">
                          <a:effectLst/>
                          <a:latin typeface="+mj-lt"/>
                        </a:rPr>
                        <a:t>Inclusion Summit </a:t>
                      </a:r>
                    </a:p>
                    <a:p>
                      <a:pPr algn="ctr"/>
                      <a:r>
                        <a:rPr lang="en-GB" sz="2000" b="0" dirty="0">
                          <a:effectLst/>
                          <a:latin typeface="+mj-lt"/>
                        </a:rPr>
                        <a:t>Spring Term </a:t>
                      </a:r>
                      <a:endParaRPr lang="en-GB" sz="2000" b="0" dirty="0">
                        <a:effectLst/>
                        <a:latin typeface="+mj-lt"/>
                        <a:ea typeface="Arial Unicode MS"/>
                      </a:endParaRPr>
                    </a:p>
                  </a:txBody>
                  <a:tcPr marL="68580" marR="68580" marT="0" marB="0"/>
                </a:tc>
                <a:tc>
                  <a:txBody>
                    <a:bodyPr/>
                    <a:lstStyle/>
                    <a:p>
                      <a:pPr algn="ctr"/>
                      <a:r>
                        <a:rPr lang="en-GB" sz="2000">
                          <a:effectLst/>
                          <a:latin typeface="+mj-lt"/>
                        </a:rPr>
                        <a:t>Impact Conferencing (Burnley)</a:t>
                      </a:r>
                    </a:p>
                    <a:p>
                      <a:pPr algn="ctr"/>
                      <a:r>
                        <a:rPr lang="en-GB" sz="2000">
                          <a:effectLst/>
                          <a:latin typeface="+mj-lt"/>
                        </a:rPr>
                        <a:t>Invite to follow</a:t>
                      </a:r>
                      <a:endParaRPr lang="en-GB" sz="2000">
                        <a:effectLst/>
                        <a:latin typeface="+mj-lt"/>
                        <a:ea typeface="Arial Unicode MS"/>
                      </a:endParaRPr>
                    </a:p>
                  </a:txBody>
                  <a:tcPr marL="68580" marR="68580" marT="0" marB="0"/>
                </a:tc>
                <a:tc>
                  <a:txBody>
                    <a:bodyPr/>
                    <a:lstStyle/>
                    <a:p>
                      <a:pPr algn="ctr"/>
                      <a:r>
                        <a:rPr lang="en-GB" sz="2000">
                          <a:effectLst/>
                          <a:latin typeface="+mj-lt"/>
                        </a:rPr>
                        <a:t>Wednesday 7</a:t>
                      </a:r>
                      <a:r>
                        <a:rPr lang="en-GB" sz="2000" baseline="30000">
                          <a:effectLst/>
                          <a:latin typeface="+mj-lt"/>
                        </a:rPr>
                        <a:t>th</a:t>
                      </a:r>
                      <a:r>
                        <a:rPr lang="en-GB" sz="2000">
                          <a:effectLst/>
                          <a:latin typeface="+mj-lt"/>
                        </a:rPr>
                        <a:t> May 2025</a:t>
                      </a:r>
                    </a:p>
                    <a:p>
                      <a:pPr algn="ctr"/>
                      <a:r>
                        <a:rPr lang="en-GB" sz="2000">
                          <a:effectLst/>
                          <a:latin typeface="+mj-lt"/>
                        </a:rPr>
                        <a:t>08:45-15:00</a:t>
                      </a:r>
                      <a:endParaRPr lang="en-GB" sz="2000">
                        <a:effectLst/>
                        <a:latin typeface="+mj-lt"/>
                        <a:ea typeface="Arial Unicode MS"/>
                      </a:endParaRPr>
                    </a:p>
                  </a:txBody>
                  <a:tcPr marL="68580" marR="68580" marT="0" marB="0"/>
                </a:tc>
                <a:extLst>
                  <a:ext uri="{0D108BD9-81ED-4DB2-BD59-A6C34878D82A}">
                    <a16:rowId xmlns:a16="http://schemas.microsoft.com/office/drawing/2014/main" val="1203609605"/>
                  </a:ext>
                </a:extLst>
              </a:tr>
              <a:tr h="1449584">
                <a:tc>
                  <a:txBody>
                    <a:bodyPr/>
                    <a:lstStyle/>
                    <a:p>
                      <a:pPr algn="ctr"/>
                      <a:r>
                        <a:rPr lang="en-GB" sz="2000" b="0" dirty="0">
                          <a:effectLst/>
                          <a:latin typeface="+mj-lt"/>
                        </a:rPr>
                        <a:t>Lancashire Careers Hub Annual Conference</a:t>
                      </a:r>
                    </a:p>
                    <a:p>
                      <a:pPr algn="ctr"/>
                      <a:r>
                        <a:rPr lang="en-GB" sz="2000" b="0" dirty="0">
                          <a:effectLst/>
                          <a:latin typeface="+mj-lt"/>
                        </a:rPr>
                        <a:t>Summer Term</a:t>
                      </a:r>
                    </a:p>
                    <a:p>
                      <a:pPr algn="ctr"/>
                      <a:endParaRPr lang="en-GB" sz="2000" b="0" dirty="0">
                        <a:effectLst/>
                        <a:latin typeface="+mj-lt"/>
                        <a:ea typeface="Arial Unicode MS"/>
                      </a:endParaRPr>
                    </a:p>
                  </a:txBody>
                  <a:tcPr marL="68580" marR="68580" marT="0" marB="0"/>
                </a:tc>
                <a:tc>
                  <a:txBody>
                    <a:bodyPr/>
                    <a:lstStyle/>
                    <a:p>
                      <a:pPr algn="ctr"/>
                      <a:r>
                        <a:rPr lang="en-GB" sz="2000" dirty="0">
                          <a:effectLst/>
                          <a:latin typeface="+mj-lt"/>
                        </a:rPr>
                        <a:t>UCLAN </a:t>
                      </a:r>
                    </a:p>
                    <a:p>
                      <a:pPr algn="ctr"/>
                      <a:r>
                        <a:rPr lang="en-GB" sz="2000" dirty="0">
                          <a:effectLst/>
                          <a:latin typeface="+mj-lt"/>
                          <a:ea typeface="Arial Unicode MS"/>
                        </a:rPr>
                        <a:t>Invite to follow</a:t>
                      </a:r>
                    </a:p>
                  </a:txBody>
                  <a:tcPr marL="68580" marR="68580" marT="0" marB="0"/>
                </a:tc>
                <a:tc>
                  <a:txBody>
                    <a:bodyPr/>
                    <a:lstStyle/>
                    <a:p>
                      <a:pPr algn="ctr"/>
                      <a:r>
                        <a:rPr lang="en-GB" sz="2000" dirty="0">
                          <a:effectLst/>
                          <a:latin typeface="+mj-lt"/>
                        </a:rPr>
                        <a:t>Tuesday 24</a:t>
                      </a:r>
                      <a:r>
                        <a:rPr lang="en-GB" sz="2000" baseline="30000" dirty="0">
                          <a:effectLst/>
                          <a:latin typeface="+mj-lt"/>
                        </a:rPr>
                        <a:t>th</a:t>
                      </a:r>
                      <a:r>
                        <a:rPr lang="en-GB" sz="2000" dirty="0">
                          <a:effectLst/>
                          <a:latin typeface="+mj-lt"/>
                        </a:rPr>
                        <a:t> June 2025 </a:t>
                      </a:r>
                    </a:p>
                    <a:p>
                      <a:pPr algn="ctr"/>
                      <a:r>
                        <a:rPr lang="en-GB" sz="2000" dirty="0">
                          <a:effectLst/>
                          <a:latin typeface="+mj-lt"/>
                        </a:rPr>
                        <a:t>08:45-15:00</a:t>
                      </a:r>
                      <a:endParaRPr lang="en-GB" sz="2000" dirty="0">
                        <a:effectLst/>
                        <a:latin typeface="+mj-lt"/>
                        <a:ea typeface="Arial Unicode MS"/>
                      </a:endParaRPr>
                    </a:p>
                  </a:txBody>
                  <a:tcPr marL="68580" marR="68580" marT="0" marB="0"/>
                </a:tc>
                <a:extLst>
                  <a:ext uri="{0D108BD9-81ED-4DB2-BD59-A6C34878D82A}">
                    <a16:rowId xmlns:a16="http://schemas.microsoft.com/office/drawing/2014/main" val="2714160580"/>
                  </a:ext>
                </a:extLst>
              </a:tr>
            </a:tbl>
          </a:graphicData>
        </a:graphic>
      </p:graphicFrame>
    </p:spTree>
    <p:extLst>
      <p:ext uri="{BB962C8B-B14F-4D97-AF65-F5344CB8AC3E}">
        <p14:creationId xmlns:p14="http://schemas.microsoft.com/office/powerpoint/2010/main" val="456601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67D814-2870-F661-0DAB-C45609C3D00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40B7BC6-33D4-F07F-4947-387BAF689C4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AOB and Close</a:t>
            </a:r>
          </a:p>
        </p:txBody>
      </p:sp>
      <p:pic>
        <p:nvPicPr>
          <p:cNvPr id="4" name="Content Placeholder 3" descr="A group of logos with text&#10;&#10;Description automatically generated">
            <a:extLst>
              <a:ext uri="{FF2B5EF4-FFF2-40B4-BE49-F238E27FC236}">
                <a16:creationId xmlns:a16="http://schemas.microsoft.com/office/drawing/2014/main" id="{28B9B7E0-AB9C-08CB-9D64-EC7329DA7F2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106" b="41832"/>
          <a:stretch/>
        </p:blipFill>
        <p:spPr>
          <a:xfrm>
            <a:off x="4502428" y="2489132"/>
            <a:ext cx="7225748" cy="1879736"/>
          </a:xfrm>
          <a:prstGeom prst="rect">
            <a:avLst/>
          </a:prstGeom>
        </p:spPr>
      </p:pic>
    </p:spTree>
    <p:extLst>
      <p:ext uri="{BB962C8B-B14F-4D97-AF65-F5344CB8AC3E}">
        <p14:creationId xmlns:p14="http://schemas.microsoft.com/office/powerpoint/2010/main" val="1755836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685B5F7-2569-AFED-75CC-2E8F196B8AB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Agenda and Welcome</a:t>
            </a:r>
          </a:p>
        </p:txBody>
      </p:sp>
      <p:graphicFrame>
        <p:nvGraphicFramePr>
          <p:cNvPr id="4" name="Content Placeholder 3">
            <a:extLst>
              <a:ext uri="{FF2B5EF4-FFF2-40B4-BE49-F238E27FC236}">
                <a16:creationId xmlns:a16="http://schemas.microsoft.com/office/drawing/2014/main" id="{0A6C1D23-5FEE-A1A9-A3CF-F0AE1E6C357A}"/>
              </a:ext>
            </a:extLst>
          </p:cNvPr>
          <p:cNvGraphicFramePr>
            <a:graphicFrameLocks noGrp="1"/>
          </p:cNvGraphicFramePr>
          <p:nvPr>
            <p:ph idx="1"/>
            <p:extLst>
              <p:ext uri="{D42A27DB-BD31-4B8C-83A1-F6EECF244321}">
                <p14:modId xmlns:p14="http://schemas.microsoft.com/office/powerpoint/2010/main" val="311868552"/>
              </p:ext>
            </p:extLst>
          </p:nvPr>
        </p:nvGraphicFramePr>
        <p:xfrm>
          <a:off x="4502428" y="981228"/>
          <a:ext cx="7225748" cy="4895546"/>
        </p:xfrm>
        <a:graphic>
          <a:graphicData uri="http://schemas.openxmlformats.org/drawingml/2006/table">
            <a:tbl>
              <a:tblPr firstRow="1" firstCol="1" bandRow="1">
                <a:tableStyleId>{5C22544A-7EE6-4342-B048-85BDC9FD1C3A}</a:tableStyleId>
              </a:tblPr>
              <a:tblGrid>
                <a:gridCol w="641567">
                  <a:extLst>
                    <a:ext uri="{9D8B030D-6E8A-4147-A177-3AD203B41FA5}">
                      <a16:colId xmlns:a16="http://schemas.microsoft.com/office/drawing/2014/main" val="903296467"/>
                    </a:ext>
                  </a:extLst>
                </a:gridCol>
                <a:gridCol w="6584181">
                  <a:extLst>
                    <a:ext uri="{9D8B030D-6E8A-4147-A177-3AD203B41FA5}">
                      <a16:colId xmlns:a16="http://schemas.microsoft.com/office/drawing/2014/main" val="517340061"/>
                    </a:ext>
                  </a:extLst>
                </a:gridCol>
              </a:tblGrid>
              <a:tr h="461615">
                <a:tc>
                  <a:txBody>
                    <a:bodyPr/>
                    <a:lstStyle/>
                    <a:p>
                      <a:r>
                        <a:rPr lang="en-US" sz="1400">
                          <a:effectLst/>
                        </a:rPr>
                        <a:t>Time</a:t>
                      </a:r>
                      <a:endParaRPr lang="en-GB" sz="1400">
                        <a:effectLst/>
                      </a:endParaRPr>
                    </a:p>
                    <a:p>
                      <a:r>
                        <a:rPr lang="en-US" sz="1400">
                          <a:effectLst/>
                        </a:rPr>
                        <a:t> </a:t>
                      </a:r>
                      <a:endParaRPr lang="en-GB" sz="1400">
                        <a:effectLst/>
                        <a:latin typeface="Times New Roman" panose="02020603050405020304" pitchFamily="18" charset="0"/>
                        <a:ea typeface="Arial Unicode MS"/>
                      </a:endParaRPr>
                    </a:p>
                  </a:txBody>
                  <a:tcPr marL="71502" marR="71502" marT="0" marB="0"/>
                </a:tc>
                <a:tc>
                  <a:txBody>
                    <a:bodyPr/>
                    <a:lstStyle/>
                    <a:p>
                      <a:r>
                        <a:rPr lang="en-US" sz="1400" dirty="0">
                          <a:effectLst/>
                        </a:rPr>
                        <a:t>Session                                                                  </a:t>
                      </a:r>
                      <a:endParaRPr lang="en-GB" sz="1400" dirty="0">
                        <a:effectLst/>
                        <a:latin typeface="Times New Roman" panose="02020603050405020304" pitchFamily="18" charset="0"/>
                        <a:ea typeface="Arial Unicode MS"/>
                      </a:endParaRPr>
                    </a:p>
                  </a:txBody>
                  <a:tcPr marL="71502" marR="71502" marT="0" marB="0"/>
                </a:tc>
                <a:extLst>
                  <a:ext uri="{0D108BD9-81ED-4DB2-BD59-A6C34878D82A}">
                    <a16:rowId xmlns:a16="http://schemas.microsoft.com/office/drawing/2014/main" val="3666566892"/>
                  </a:ext>
                </a:extLst>
              </a:tr>
              <a:tr h="886786">
                <a:tc>
                  <a:txBody>
                    <a:bodyPr/>
                    <a:lstStyle/>
                    <a:p>
                      <a:r>
                        <a:rPr lang="en-US" sz="1400">
                          <a:effectLst/>
                        </a:rPr>
                        <a:t>3.30</a:t>
                      </a:r>
                      <a:endParaRPr lang="en-GB" sz="1400">
                        <a:effectLst/>
                        <a:latin typeface="Times New Roman" panose="02020603050405020304" pitchFamily="18" charset="0"/>
                        <a:ea typeface="Arial Unicode MS"/>
                      </a:endParaRPr>
                    </a:p>
                  </a:txBody>
                  <a:tcPr marL="71502" marR="71502" marT="0" marB="0"/>
                </a:tc>
                <a:tc>
                  <a:txBody>
                    <a:bodyPr/>
                    <a:lstStyle/>
                    <a:p>
                      <a:r>
                        <a:rPr lang="en-US" sz="1400" b="1" dirty="0">
                          <a:effectLst/>
                        </a:rPr>
                        <a:t>Welcome and Introductions </a:t>
                      </a:r>
                      <a:endParaRPr lang="en-GB" sz="1400" b="1" dirty="0">
                        <a:effectLst/>
                      </a:endParaRPr>
                    </a:p>
                    <a:p>
                      <a:r>
                        <a:rPr lang="en-US" sz="1400" dirty="0">
                          <a:effectLst/>
                        </a:rPr>
                        <a:t>Kimberley Helm, Enterprise Coordinator</a:t>
                      </a:r>
                      <a:endParaRPr lang="en-GB" sz="1400" dirty="0">
                        <a:effectLst/>
                      </a:endParaRPr>
                    </a:p>
                    <a:p>
                      <a:r>
                        <a:rPr lang="en-US" sz="1400" dirty="0">
                          <a:effectLst/>
                        </a:rPr>
                        <a:t>Trudi Wilkinson, Enterprise Coordinator</a:t>
                      </a:r>
                      <a:endParaRPr lang="en-GB" sz="1400" dirty="0">
                        <a:effectLst/>
                      </a:endParaRPr>
                    </a:p>
                    <a:p>
                      <a:r>
                        <a:rPr lang="en-US" sz="1400" dirty="0">
                          <a:effectLst/>
                        </a:rPr>
                        <a:t> </a:t>
                      </a:r>
                      <a:endParaRPr lang="en-GB" sz="1400" dirty="0">
                        <a:effectLst/>
                        <a:latin typeface="Times New Roman" panose="02020603050405020304" pitchFamily="18" charset="0"/>
                        <a:ea typeface="Arial Unicode MS"/>
                      </a:endParaRPr>
                    </a:p>
                  </a:txBody>
                  <a:tcPr marL="71502" marR="71502" marT="0" marB="0"/>
                </a:tc>
                <a:extLst>
                  <a:ext uri="{0D108BD9-81ED-4DB2-BD59-A6C34878D82A}">
                    <a16:rowId xmlns:a16="http://schemas.microsoft.com/office/drawing/2014/main" val="1840170740"/>
                  </a:ext>
                </a:extLst>
              </a:tr>
              <a:tr h="1737129">
                <a:tc>
                  <a:txBody>
                    <a:bodyPr/>
                    <a:lstStyle/>
                    <a:p>
                      <a:r>
                        <a:rPr lang="en-US" sz="1400">
                          <a:effectLst/>
                        </a:rPr>
                        <a:t>3.35</a:t>
                      </a:r>
                      <a:endParaRPr lang="en-GB" sz="1400">
                        <a:effectLst/>
                        <a:latin typeface="Times New Roman" panose="02020603050405020304" pitchFamily="18" charset="0"/>
                        <a:ea typeface="Arial Unicode MS"/>
                      </a:endParaRPr>
                    </a:p>
                  </a:txBody>
                  <a:tcPr marL="71502" marR="71502" marT="0" marB="0"/>
                </a:tc>
                <a:tc>
                  <a:txBody>
                    <a:bodyPr/>
                    <a:lstStyle/>
                    <a:p>
                      <a:r>
                        <a:rPr lang="en-US" sz="1400" b="1" dirty="0">
                          <a:effectLst/>
                        </a:rPr>
                        <a:t>SEND Future Skills Questionnaire Review</a:t>
                      </a:r>
                      <a:endParaRPr lang="en-GB" sz="1400" b="1" dirty="0">
                        <a:effectLst/>
                      </a:endParaRPr>
                    </a:p>
                    <a:p>
                      <a:r>
                        <a:rPr lang="en-US" sz="1400" dirty="0">
                          <a:effectLst/>
                        </a:rPr>
                        <a:t>Frances Jenkins, Customer Content Manager </a:t>
                      </a:r>
                      <a:endParaRPr lang="en-GB" sz="1400" dirty="0">
                        <a:effectLst/>
                      </a:endParaRPr>
                    </a:p>
                    <a:p>
                      <a:r>
                        <a:rPr lang="en-US" sz="1400" dirty="0">
                          <a:effectLst/>
                        </a:rPr>
                        <a:t>(Careers and Enterprise Company)</a:t>
                      </a:r>
                      <a:endParaRPr lang="en-GB" sz="1400" dirty="0">
                        <a:effectLst/>
                      </a:endParaRPr>
                    </a:p>
                    <a:p>
                      <a:r>
                        <a:rPr lang="en-US" sz="1400" dirty="0">
                          <a:effectLst/>
                        </a:rPr>
                        <a:t> </a:t>
                      </a:r>
                      <a:endParaRPr lang="en-GB" sz="1400" dirty="0">
                        <a:effectLst/>
                      </a:endParaRPr>
                    </a:p>
                    <a:p>
                      <a:r>
                        <a:rPr lang="en-GB" sz="1400" dirty="0">
                          <a:effectLst/>
                        </a:rPr>
                        <a:t>The SEND FSQ is currently undergoing a full review and CEC’s primary objective will be to evaluate the relevance, effectiveness, flexibility and inclusivity of the FSQ for learners with SEND. We want our Lancashire colleagues to be part of that conversation. This will be your opportunity to discuss your thoughts and solutions. </a:t>
                      </a:r>
                      <a:endParaRPr lang="en-GB" sz="1400" dirty="0">
                        <a:effectLst/>
                        <a:latin typeface="Times New Roman" panose="02020603050405020304" pitchFamily="18" charset="0"/>
                        <a:ea typeface="Arial Unicode MS"/>
                      </a:endParaRPr>
                    </a:p>
                  </a:txBody>
                  <a:tcPr marL="71502" marR="71502" marT="0" marB="0"/>
                </a:tc>
                <a:extLst>
                  <a:ext uri="{0D108BD9-81ED-4DB2-BD59-A6C34878D82A}">
                    <a16:rowId xmlns:a16="http://schemas.microsoft.com/office/drawing/2014/main" val="3059896536"/>
                  </a:ext>
                </a:extLst>
              </a:tr>
              <a:tr h="886786">
                <a:tc>
                  <a:txBody>
                    <a:bodyPr/>
                    <a:lstStyle/>
                    <a:p>
                      <a:r>
                        <a:rPr lang="en-US" sz="1400">
                          <a:effectLst/>
                        </a:rPr>
                        <a:t>4.05</a:t>
                      </a:r>
                      <a:endParaRPr lang="en-GB" sz="1400">
                        <a:effectLst/>
                        <a:latin typeface="Times New Roman" panose="02020603050405020304" pitchFamily="18" charset="0"/>
                        <a:ea typeface="Arial Unicode MS"/>
                      </a:endParaRPr>
                    </a:p>
                  </a:txBody>
                  <a:tcPr marL="71502" marR="71502" marT="0" marB="0"/>
                </a:tc>
                <a:tc>
                  <a:txBody>
                    <a:bodyPr/>
                    <a:lstStyle/>
                    <a:p>
                      <a:r>
                        <a:rPr lang="en-US" sz="1400" b="1" dirty="0">
                          <a:effectLst/>
                        </a:rPr>
                        <a:t>Teacher Encounters</a:t>
                      </a:r>
                      <a:endParaRPr lang="en-GB" sz="1400" b="1" dirty="0">
                        <a:effectLst/>
                      </a:endParaRPr>
                    </a:p>
                    <a:p>
                      <a:r>
                        <a:rPr lang="en-US" sz="1400" dirty="0">
                          <a:effectLst/>
                        </a:rPr>
                        <a:t>Chris Maddock, Deputy Careers Hub Lead </a:t>
                      </a:r>
                      <a:endParaRPr lang="en-GB" sz="1400" dirty="0">
                        <a:effectLst/>
                      </a:endParaRPr>
                    </a:p>
                    <a:p>
                      <a:r>
                        <a:rPr lang="en-US" sz="1400" dirty="0">
                          <a:effectLst/>
                        </a:rPr>
                        <a:t>(Lancashire Careers Hub)</a:t>
                      </a:r>
                      <a:endParaRPr lang="en-GB" sz="1400" dirty="0">
                        <a:effectLst/>
                      </a:endParaRPr>
                    </a:p>
                    <a:p>
                      <a:r>
                        <a:rPr lang="en-US" sz="1400" dirty="0">
                          <a:effectLst/>
                        </a:rPr>
                        <a:t> </a:t>
                      </a:r>
                      <a:endParaRPr lang="en-GB" sz="1400" dirty="0">
                        <a:effectLst/>
                        <a:latin typeface="Times New Roman" panose="02020603050405020304" pitchFamily="18" charset="0"/>
                        <a:ea typeface="Arial Unicode MS"/>
                      </a:endParaRPr>
                    </a:p>
                  </a:txBody>
                  <a:tcPr marL="71502" marR="71502" marT="0" marB="0"/>
                </a:tc>
                <a:extLst>
                  <a:ext uri="{0D108BD9-81ED-4DB2-BD59-A6C34878D82A}">
                    <a16:rowId xmlns:a16="http://schemas.microsoft.com/office/drawing/2014/main" val="765998963"/>
                  </a:ext>
                </a:extLst>
              </a:tr>
              <a:tr h="674201">
                <a:tc>
                  <a:txBody>
                    <a:bodyPr/>
                    <a:lstStyle/>
                    <a:p>
                      <a:r>
                        <a:rPr lang="en-US" sz="1400">
                          <a:effectLst/>
                        </a:rPr>
                        <a:t>4.20</a:t>
                      </a:r>
                      <a:endParaRPr lang="en-GB" sz="1400">
                        <a:effectLst/>
                        <a:latin typeface="Times New Roman" panose="02020603050405020304" pitchFamily="18" charset="0"/>
                        <a:ea typeface="Arial Unicode MS"/>
                      </a:endParaRPr>
                    </a:p>
                  </a:txBody>
                  <a:tcPr marL="71502" marR="71502" marT="0" marB="0"/>
                </a:tc>
                <a:tc>
                  <a:txBody>
                    <a:bodyPr/>
                    <a:lstStyle/>
                    <a:p>
                      <a:r>
                        <a:rPr lang="en-US" sz="1400" b="1" dirty="0">
                          <a:effectLst/>
                        </a:rPr>
                        <a:t>AOB / Close </a:t>
                      </a:r>
                      <a:endParaRPr lang="en-GB" sz="1400" b="1" dirty="0">
                        <a:effectLst/>
                      </a:endParaRPr>
                    </a:p>
                    <a:p>
                      <a:r>
                        <a:rPr lang="en-US" sz="1400" dirty="0">
                          <a:effectLst/>
                        </a:rPr>
                        <a:t>Kimberley Helm, Enterprise Coordinator</a:t>
                      </a:r>
                      <a:endParaRPr lang="en-GB" sz="1400" dirty="0">
                        <a:effectLst/>
                      </a:endParaRPr>
                    </a:p>
                    <a:p>
                      <a:r>
                        <a:rPr lang="en-US" sz="1400" dirty="0">
                          <a:effectLst/>
                        </a:rPr>
                        <a:t> </a:t>
                      </a:r>
                      <a:endParaRPr lang="en-GB" sz="1400" dirty="0">
                        <a:effectLst/>
                        <a:latin typeface="Times New Roman" panose="02020603050405020304" pitchFamily="18" charset="0"/>
                        <a:ea typeface="Arial Unicode MS"/>
                      </a:endParaRPr>
                    </a:p>
                  </a:txBody>
                  <a:tcPr marL="71502" marR="71502" marT="0" marB="0"/>
                </a:tc>
                <a:extLst>
                  <a:ext uri="{0D108BD9-81ED-4DB2-BD59-A6C34878D82A}">
                    <a16:rowId xmlns:a16="http://schemas.microsoft.com/office/drawing/2014/main" val="3088783330"/>
                  </a:ext>
                </a:extLst>
              </a:tr>
              <a:tr h="249029">
                <a:tc>
                  <a:txBody>
                    <a:bodyPr/>
                    <a:lstStyle/>
                    <a:p>
                      <a:r>
                        <a:rPr lang="en-US" sz="1400">
                          <a:effectLst/>
                        </a:rPr>
                        <a:t>4.30</a:t>
                      </a:r>
                      <a:endParaRPr lang="en-GB" sz="1400">
                        <a:effectLst/>
                        <a:latin typeface="Times New Roman" panose="02020603050405020304" pitchFamily="18" charset="0"/>
                        <a:ea typeface="Arial Unicode MS"/>
                      </a:endParaRPr>
                    </a:p>
                  </a:txBody>
                  <a:tcPr marL="71502" marR="71502" marT="0" marB="0"/>
                </a:tc>
                <a:tc>
                  <a:txBody>
                    <a:bodyPr/>
                    <a:lstStyle/>
                    <a:p>
                      <a:r>
                        <a:rPr lang="en-US" sz="1400" b="1" dirty="0">
                          <a:effectLst/>
                        </a:rPr>
                        <a:t>End of meeting</a:t>
                      </a:r>
                      <a:endParaRPr lang="en-GB" sz="1400" b="1" dirty="0">
                        <a:effectLst/>
                        <a:latin typeface="Times New Roman" panose="02020603050405020304" pitchFamily="18" charset="0"/>
                        <a:ea typeface="Arial Unicode MS"/>
                      </a:endParaRPr>
                    </a:p>
                  </a:txBody>
                  <a:tcPr marL="71502" marR="71502" marT="0" marB="0"/>
                </a:tc>
                <a:extLst>
                  <a:ext uri="{0D108BD9-81ED-4DB2-BD59-A6C34878D82A}">
                    <a16:rowId xmlns:a16="http://schemas.microsoft.com/office/drawing/2014/main" val="279742901"/>
                  </a:ext>
                </a:extLst>
              </a:tr>
            </a:tbl>
          </a:graphicData>
        </a:graphic>
      </p:graphicFrame>
      <p:pic>
        <p:nvPicPr>
          <p:cNvPr id="5" name="Picture 4" descr="A group of logos with text&#10;&#10;Description automatically generated">
            <a:extLst>
              <a:ext uri="{FF2B5EF4-FFF2-40B4-BE49-F238E27FC236}">
                <a16:creationId xmlns:a16="http://schemas.microsoft.com/office/drawing/2014/main" id="{50BC3DAD-CBFE-5E8B-EC56-ECC5C11050D5}"/>
              </a:ext>
            </a:extLst>
          </p:cNvPr>
          <p:cNvPicPr>
            <a:picLocks noChangeAspect="1"/>
          </p:cNvPicPr>
          <p:nvPr/>
        </p:nvPicPr>
        <p:blipFill>
          <a:blip r:embed="rId2">
            <a:extLst>
              <a:ext uri="{28A0092B-C50C-407E-A947-70E740481C1C}">
                <a14:useLocalDpi xmlns:a14="http://schemas.microsoft.com/office/drawing/2010/main" val="0"/>
              </a:ext>
            </a:extLst>
          </a:blip>
          <a:srcRect t="27106" b="41832"/>
          <a:stretch/>
        </p:blipFill>
        <p:spPr>
          <a:xfrm>
            <a:off x="8620436" y="5963157"/>
            <a:ext cx="3107740" cy="808460"/>
          </a:xfrm>
          <a:prstGeom prst="rect">
            <a:avLst/>
          </a:prstGeom>
        </p:spPr>
      </p:pic>
    </p:spTree>
    <p:extLst>
      <p:ext uri="{BB962C8B-B14F-4D97-AF65-F5344CB8AC3E}">
        <p14:creationId xmlns:p14="http://schemas.microsoft.com/office/powerpoint/2010/main" val="1631494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43C8F8-BDEC-CDB2-A273-2C8D1E385182}"/>
              </a:ext>
            </a:extLst>
          </p:cNvPr>
          <p:cNvSpPr>
            <a:spLocks noGrp="1"/>
          </p:cNvSpPr>
          <p:nvPr>
            <p:ph type="title"/>
          </p:nvPr>
        </p:nvSpPr>
        <p:spPr>
          <a:xfrm>
            <a:off x="418225" y="796581"/>
            <a:ext cx="3201366" cy="3387497"/>
          </a:xfrm>
        </p:spPr>
        <p:txBody>
          <a:bodyPr anchor="b">
            <a:normAutofit/>
          </a:bodyPr>
          <a:lstStyle/>
          <a:p>
            <a:pPr algn="r"/>
            <a:r>
              <a:rPr lang="en-GB" sz="4000" dirty="0">
                <a:solidFill>
                  <a:srgbClr val="FFFFFF"/>
                </a:solidFill>
              </a:rPr>
              <a:t>Future Skills Questionnaire</a:t>
            </a:r>
            <a:br>
              <a:rPr lang="en-GB" sz="4000" dirty="0">
                <a:solidFill>
                  <a:srgbClr val="FFFFFF"/>
                </a:solidFill>
              </a:rPr>
            </a:br>
            <a:r>
              <a:rPr lang="en-GB" sz="4000" dirty="0">
                <a:solidFill>
                  <a:srgbClr val="FFFFFF"/>
                </a:solidFill>
              </a:rPr>
              <a:t>SEND Review</a:t>
            </a:r>
          </a:p>
        </p:txBody>
      </p:sp>
      <p:sp>
        <p:nvSpPr>
          <p:cNvPr id="3" name="Content Placeholder 2">
            <a:extLst>
              <a:ext uri="{FF2B5EF4-FFF2-40B4-BE49-F238E27FC236}">
                <a16:creationId xmlns:a16="http://schemas.microsoft.com/office/drawing/2014/main" id="{E7FB044C-0C00-D9F5-2BE9-6BAFDE8EC4EE}"/>
              </a:ext>
            </a:extLst>
          </p:cNvPr>
          <p:cNvSpPr>
            <a:spLocks noGrp="1"/>
          </p:cNvSpPr>
          <p:nvPr>
            <p:ph idx="1"/>
          </p:nvPr>
        </p:nvSpPr>
        <p:spPr>
          <a:xfrm>
            <a:off x="4581727" y="649480"/>
            <a:ext cx="5948946" cy="5546047"/>
          </a:xfrm>
        </p:spPr>
        <p:txBody>
          <a:bodyPr anchor="ctr">
            <a:normAutofit/>
          </a:bodyPr>
          <a:lstStyle/>
          <a:p>
            <a:pPr marL="0" indent="0">
              <a:buNone/>
            </a:pPr>
            <a:r>
              <a:rPr lang="en-GB" sz="2500" b="1" dirty="0"/>
              <a:t>Frances Jenkins</a:t>
            </a:r>
          </a:p>
          <a:p>
            <a:pPr marL="0" indent="0">
              <a:buNone/>
            </a:pPr>
            <a:r>
              <a:rPr lang="en-GB" sz="2500" dirty="0"/>
              <a:t>Customer Content Manager </a:t>
            </a:r>
          </a:p>
          <a:p>
            <a:pPr marL="0" indent="0">
              <a:buNone/>
            </a:pPr>
            <a:r>
              <a:rPr lang="en-GB" sz="2500" dirty="0"/>
              <a:t>Careers and Enterprise Company  </a:t>
            </a:r>
          </a:p>
        </p:txBody>
      </p:sp>
      <p:pic>
        <p:nvPicPr>
          <p:cNvPr id="4" name="Picture 3" descr="A group of logos with text&#10;&#10;Description automatically generated">
            <a:extLst>
              <a:ext uri="{FF2B5EF4-FFF2-40B4-BE49-F238E27FC236}">
                <a16:creationId xmlns:a16="http://schemas.microsoft.com/office/drawing/2014/main" id="{7EAC5943-F017-99E3-CE09-3527A1AF7C43}"/>
              </a:ext>
            </a:extLst>
          </p:cNvPr>
          <p:cNvPicPr>
            <a:picLocks noChangeAspect="1"/>
          </p:cNvPicPr>
          <p:nvPr/>
        </p:nvPicPr>
        <p:blipFill>
          <a:blip r:embed="rId2">
            <a:extLst>
              <a:ext uri="{28A0092B-C50C-407E-A947-70E740481C1C}">
                <a14:useLocalDpi xmlns:a14="http://schemas.microsoft.com/office/drawing/2010/main" val="0"/>
              </a:ext>
            </a:extLst>
          </a:blip>
          <a:srcRect t="27106" b="41832"/>
          <a:stretch/>
        </p:blipFill>
        <p:spPr>
          <a:xfrm>
            <a:off x="8350663" y="5907239"/>
            <a:ext cx="3615776" cy="940623"/>
          </a:xfrm>
          <a:prstGeom prst="rect">
            <a:avLst/>
          </a:prstGeom>
        </p:spPr>
      </p:pic>
    </p:spTree>
    <p:extLst>
      <p:ext uri="{BB962C8B-B14F-4D97-AF65-F5344CB8AC3E}">
        <p14:creationId xmlns:p14="http://schemas.microsoft.com/office/powerpoint/2010/main" val="3010350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35E92"/>
        </a:solidFill>
        <a:effectLst/>
      </p:bgPr>
    </p:bg>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84AD46A6-8EB1-19D1-3B35-49F21DED1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4763"/>
            <a:ext cx="12175067" cy="6848475"/>
          </a:xfrm>
          <a:prstGeom prst="rect">
            <a:avLst/>
          </a:prstGeom>
        </p:spPr>
      </p:pic>
      <p:sp>
        <p:nvSpPr>
          <p:cNvPr id="2" name="TextBox 1">
            <a:extLst>
              <a:ext uri="{FF2B5EF4-FFF2-40B4-BE49-F238E27FC236}">
                <a16:creationId xmlns:a16="http://schemas.microsoft.com/office/drawing/2014/main" id="{E6932AFF-4390-A8D1-BD55-5676D8855D64}"/>
              </a:ext>
            </a:extLst>
          </p:cNvPr>
          <p:cNvSpPr txBox="1"/>
          <p:nvPr/>
        </p:nvSpPr>
        <p:spPr>
          <a:xfrm>
            <a:off x="556283" y="924469"/>
            <a:ext cx="8193024" cy="5009063"/>
          </a:xfrm>
          <a:prstGeom prst="rect">
            <a:avLst/>
          </a:prstGeom>
          <a:solidFill>
            <a:srgbClr val="535E92"/>
          </a:solidFill>
        </p:spPr>
        <p:txBody>
          <a:bodyPr wrap="square" rtlCol="0">
            <a:spAutoFit/>
          </a:bodyPr>
          <a:lstStyle>
            <a:defPPr>
              <a:defRPr lang="en-US"/>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r>
              <a:rPr lang="en-GB" sz="8625" b="1" dirty="0">
                <a:solidFill>
                  <a:schemeClr val="bg1"/>
                </a:solidFill>
                <a:latin typeface="Lato" panose="020F0502020204030203" pitchFamily="34" charset="0"/>
                <a:ea typeface="Lato" panose="020F0502020204030203" pitchFamily="34" charset="0"/>
                <a:cs typeface="Lato" panose="020F0502020204030203" pitchFamily="34" charset="0"/>
              </a:rPr>
              <a:t>Future Skills Questionnaire</a:t>
            </a:r>
          </a:p>
          <a:p>
            <a:endParaRPr lang="en-GB" sz="3600" b="1" dirty="0">
              <a:solidFill>
                <a:schemeClr val="bg1"/>
              </a:solidFill>
              <a:latin typeface="Lato" panose="020F0502020204030203" pitchFamily="34" charset="0"/>
              <a:ea typeface="Lato" panose="020F0502020204030203" pitchFamily="34" charset="0"/>
              <a:cs typeface="Lato" panose="020F0502020204030203" pitchFamily="34" charset="0"/>
            </a:endParaRPr>
          </a:p>
          <a:p>
            <a:r>
              <a:rPr lang="en-GB" sz="5400" b="1" dirty="0">
                <a:solidFill>
                  <a:schemeClr val="bg1"/>
                </a:solidFill>
                <a:latin typeface="Lato" panose="020F0502020204030203" pitchFamily="34" charset="0"/>
                <a:ea typeface="Lato" panose="020F0502020204030203" pitchFamily="34" charset="0"/>
                <a:cs typeface="Lato" panose="020F0502020204030203" pitchFamily="34" charset="0"/>
              </a:rPr>
              <a:t>SEND FSQ review 2024/2025</a:t>
            </a:r>
            <a:endParaRPr lang="en-GB" sz="60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283590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39D688F-FDFA-534C-B0A7-21A1838BF45D}"/>
              </a:ext>
            </a:extLst>
          </p:cNvPr>
          <p:cNvSpPr txBox="1">
            <a:spLocks/>
          </p:cNvSpPr>
          <p:nvPr/>
        </p:nvSpPr>
        <p:spPr>
          <a:xfrm>
            <a:off x="309435" y="163398"/>
            <a:ext cx="7074972" cy="920416"/>
          </a:xfrm>
          <a:prstGeom prst="rect">
            <a:avLst/>
          </a:prstGeom>
        </p:spPr>
        <p:txBody>
          <a:bodyPr vert="horz" lIns="91187" tIns="45593" rIns="91187" bIns="45593" rtlCol="0">
            <a:normAutofit/>
          </a:bodyPr>
          <a:lstStyle>
            <a:defPPr>
              <a:defRPr lang="en-US"/>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lvl="1" indent="0" defTabSz="1503794">
              <a:lnSpc>
                <a:spcPct val="100000"/>
              </a:lnSpc>
              <a:spcBef>
                <a:spcPts val="599"/>
              </a:spcBef>
              <a:spcAft>
                <a:spcPts val="599"/>
              </a:spcAft>
              <a:buSzPct val="100000"/>
              <a:buNone/>
              <a:defRPr/>
            </a:pPr>
            <a:r>
              <a:rPr lang="en-GB" sz="4868" b="1" dirty="0">
                <a:solidFill>
                  <a:srgbClr val="00A9A9"/>
                </a:solidFill>
                <a:latin typeface="Calibri" panose="020F0502020204030204" pitchFamily="34" charset="0"/>
                <a:cs typeface="Calibri" panose="020F0502020204030204" pitchFamily="34" charset="0"/>
              </a:rPr>
              <a:t>Hello!</a:t>
            </a:r>
          </a:p>
        </p:txBody>
      </p:sp>
      <p:sp>
        <p:nvSpPr>
          <p:cNvPr id="2" name="AutoShape 2">
            <a:extLst>
              <a:ext uri="{FF2B5EF4-FFF2-40B4-BE49-F238E27FC236}">
                <a16:creationId xmlns:a16="http://schemas.microsoft.com/office/drawing/2014/main" id="{1B943CA9-DD64-D9BA-3725-EFA8D0905609}"/>
              </a:ext>
            </a:extLst>
          </p:cNvPr>
          <p:cNvSpPr>
            <a:spLocks noChangeAspect="1" noChangeArrowheads="1"/>
          </p:cNvSpPr>
          <p:nvPr/>
        </p:nvSpPr>
        <p:spPr bwMode="auto">
          <a:xfrm>
            <a:off x="5981859" y="3314859"/>
            <a:ext cx="228283" cy="2282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485" tIns="34243" rIns="68485" bIns="34243" numCol="1" anchor="t" anchorCtr="0" compatLnSpc="1">
            <a:prstTxWarp prst="textNoShape">
              <a:avLst/>
            </a:prstTxWarp>
          </a:bodyPr>
          <a:lstStyle>
            <a:defPPr>
              <a:defRPr lang="en-US"/>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defTabSz="684857">
              <a:defRPr/>
            </a:pPr>
            <a:endParaRPr lang="en-GB" sz="1349" dirty="0">
              <a:solidFill>
                <a:srgbClr val="585857"/>
              </a:solidFill>
              <a:latin typeface="Calibri" panose="020F0502020204030204"/>
            </a:endParaRPr>
          </a:p>
        </p:txBody>
      </p:sp>
      <p:pic>
        <p:nvPicPr>
          <p:cNvPr id="8" name="Picture 3">
            <a:extLst>
              <a:ext uri="{FF2B5EF4-FFF2-40B4-BE49-F238E27FC236}">
                <a16:creationId xmlns:a16="http://schemas.microsoft.com/office/drawing/2014/main" id="{51D4CA61-4C6E-E541-C862-BF3CD95D24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22832" y="1856830"/>
            <a:ext cx="3372307" cy="3372307"/>
          </a:xfrm>
          <a:prstGeom prst="flowChartConnector">
            <a:avLst/>
          </a:prstGeom>
        </p:spPr>
      </p:pic>
      <p:sp>
        <p:nvSpPr>
          <p:cNvPr id="11" name="TextBox 10">
            <a:extLst>
              <a:ext uri="{FF2B5EF4-FFF2-40B4-BE49-F238E27FC236}">
                <a16:creationId xmlns:a16="http://schemas.microsoft.com/office/drawing/2014/main" id="{7E8AE995-EDB2-C3B0-6651-9D0128FAFA6F}"/>
              </a:ext>
            </a:extLst>
          </p:cNvPr>
          <p:cNvSpPr txBox="1"/>
          <p:nvPr/>
        </p:nvSpPr>
        <p:spPr>
          <a:xfrm>
            <a:off x="309436" y="1856830"/>
            <a:ext cx="7164623" cy="3665620"/>
          </a:xfrm>
          <a:prstGeom prst="rect">
            <a:avLst/>
          </a:prstGeom>
          <a:noFill/>
        </p:spPr>
        <p:txBody>
          <a:bodyPr wrap="square" lIns="68485" tIns="34243" rIns="68485" bIns="34243" anchor="t">
            <a:spAutoFit/>
          </a:bodyPr>
          <a:lstStyle>
            <a:defPPr>
              <a:defRPr lang="en-US"/>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defTabSz="684857">
              <a:defRPr/>
            </a:pPr>
            <a:r>
              <a:rPr lang="en-GB" sz="2696" b="1" spc="-4" dirty="0">
                <a:solidFill>
                  <a:srgbClr val="565756"/>
                </a:solidFill>
                <a:latin typeface="Lato" panose="020F0502020204030203" pitchFamily="34" charset="0"/>
                <a:ea typeface="Lato" panose="020F0502020204030203" pitchFamily="34" charset="0"/>
                <a:cs typeface="Lato" panose="020F0502020204030203" pitchFamily="34" charset="0"/>
              </a:rPr>
              <a:t>Frances Jenkins – Customer Content Manager</a:t>
            </a:r>
            <a:endParaRPr lang="en-US" altLang="en-GB" sz="2696" b="1" spc="-4" dirty="0">
              <a:solidFill>
                <a:srgbClr val="565756"/>
              </a:solidFill>
              <a:latin typeface="Lato" panose="020F0502020204030203" pitchFamily="34" charset="0"/>
              <a:ea typeface="Lato" panose="020F0502020204030203" pitchFamily="34" charset="0"/>
              <a:cs typeface="Lato" panose="020F0502020204030203" pitchFamily="34" charset="0"/>
            </a:endParaRPr>
          </a:p>
          <a:p>
            <a:pPr marL="342428" indent="-342428" defTabSz="684857">
              <a:buFont typeface="Arial" panose="020B0604020202020204" pitchFamily="34" charset="0"/>
              <a:buChar char="•"/>
              <a:defRPr/>
            </a:pPr>
            <a:endParaRPr lang="en-GB" sz="1997" dirty="0">
              <a:solidFill>
                <a:srgbClr val="585857"/>
              </a:solidFill>
              <a:latin typeface="Lato" panose="020F0502020204030203" pitchFamily="34" charset="0"/>
              <a:ea typeface="Lato" panose="020F0502020204030203" pitchFamily="34" charset="0"/>
              <a:cs typeface="Lato" panose="020F0502020204030203" pitchFamily="34" charset="0"/>
            </a:endParaRPr>
          </a:p>
          <a:p>
            <a:pPr marL="342428" indent="-342428" defTabSz="684857">
              <a:spcAft>
                <a:spcPts val="599"/>
              </a:spcAft>
              <a:buFont typeface="Arial" panose="020B0604020202020204" pitchFamily="34" charset="0"/>
              <a:buChar char="•"/>
              <a:defRPr/>
            </a:pPr>
            <a:r>
              <a:rPr lang="en-GB" sz="1997" dirty="0">
                <a:solidFill>
                  <a:srgbClr val="585857"/>
                </a:solidFill>
                <a:latin typeface="Lato" panose="020F0502020204030203" pitchFamily="34" charset="0"/>
                <a:ea typeface="Lato" panose="020F0502020204030203" pitchFamily="34" charset="0"/>
                <a:cs typeface="Lato" panose="020F0502020204030203" pitchFamily="34" charset="0"/>
              </a:rPr>
              <a:t>Customer Management Team - Digital Products</a:t>
            </a:r>
            <a:endParaRPr lang="en-GB" sz="1997" spc="-8" dirty="0">
              <a:solidFill>
                <a:srgbClr val="585857"/>
              </a:solidFill>
              <a:latin typeface="Lato" panose="020F0502020204030203" pitchFamily="34" charset="0"/>
              <a:ea typeface="Lato" panose="020F0502020204030203" pitchFamily="34" charset="0"/>
              <a:cs typeface="Lato" panose="020F0502020204030203" pitchFamily="34" charset="0"/>
              <a:sym typeface="+mn-ea"/>
            </a:endParaRPr>
          </a:p>
          <a:p>
            <a:pPr marL="342428" indent="-342428" defTabSz="684857">
              <a:spcAft>
                <a:spcPts val="599"/>
              </a:spcAft>
              <a:buFont typeface="Arial" panose="020B0604020202020204" pitchFamily="34" charset="0"/>
              <a:buChar char="•"/>
              <a:defRPr/>
            </a:pPr>
            <a:r>
              <a:rPr lang="en-GB" sz="1997" spc="-8" dirty="0">
                <a:solidFill>
                  <a:srgbClr val="585857"/>
                </a:solidFill>
                <a:latin typeface="Lato" panose="020F0502020204030203" pitchFamily="34" charset="0"/>
                <a:ea typeface="Lato" panose="020F0502020204030203" pitchFamily="34" charset="0"/>
                <a:cs typeface="Lato" panose="020F0502020204030203" pitchFamily="34" charset="0"/>
                <a:sym typeface="+mn-ea"/>
              </a:rPr>
              <a:t>M</a:t>
            </a:r>
            <a:r>
              <a:rPr lang="en-GB" sz="1997" spc="-4" dirty="0" err="1">
                <a:solidFill>
                  <a:srgbClr val="585857"/>
                </a:solidFill>
                <a:latin typeface="Lato" panose="020F0502020204030203" pitchFamily="34" charset="0"/>
                <a:ea typeface="Lato" panose="020F0502020204030203" pitchFamily="34" charset="0"/>
                <a:cs typeface="Lato" panose="020F0502020204030203" pitchFamily="34" charset="0"/>
              </a:rPr>
              <a:t>anaging</a:t>
            </a:r>
            <a:r>
              <a:rPr lang="en-GB" sz="1997" spc="-4" dirty="0">
                <a:solidFill>
                  <a:srgbClr val="585857"/>
                </a:solidFill>
                <a:latin typeface="Lato" panose="020F0502020204030203" pitchFamily="34" charset="0"/>
                <a:ea typeface="Lato" panose="020F0502020204030203" pitchFamily="34" charset="0"/>
                <a:cs typeface="Lato" panose="020F0502020204030203" pitchFamily="34" charset="0"/>
              </a:rPr>
              <a:t> and developing content for our suite of digital products</a:t>
            </a:r>
          </a:p>
          <a:p>
            <a:pPr marL="342428" indent="-342428" defTabSz="684857">
              <a:spcAft>
                <a:spcPts val="599"/>
              </a:spcAft>
              <a:buFont typeface="Arial" panose="020B0604020202020204" pitchFamily="34" charset="0"/>
              <a:buChar char="•"/>
              <a:defRPr/>
            </a:pPr>
            <a:r>
              <a:rPr lang="en-GB" sz="1997" spc="-4" dirty="0">
                <a:solidFill>
                  <a:srgbClr val="585857"/>
                </a:solidFill>
                <a:latin typeface="Lato" panose="020F0502020204030203" pitchFamily="34" charset="0"/>
                <a:ea typeface="Lato" panose="020F0502020204030203" pitchFamily="34" charset="0"/>
                <a:cs typeface="Lato" panose="020F0502020204030203" pitchFamily="34" charset="0"/>
              </a:rPr>
              <a:t>CMT SEND Champion</a:t>
            </a:r>
          </a:p>
          <a:p>
            <a:pPr marL="342428" indent="-342428" defTabSz="684857">
              <a:spcAft>
                <a:spcPts val="599"/>
              </a:spcAft>
              <a:buFont typeface="Arial" panose="020B0604020202020204" pitchFamily="34" charset="0"/>
              <a:buChar char="•"/>
              <a:defRPr/>
            </a:pPr>
            <a:r>
              <a:rPr lang="en-GB" sz="1997" spc="-4" dirty="0">
                <a:solidFill>
                  <a:srgbClr val="565756"/>
                </a:solidFill>
                <a:latin typeface="Lato" panose="020F0502020204030203" pitchFamily="34" charset="0"/>
                <a:ea typeface="Lato" panose="020F0502020204030203" pitchFamily="34" charset="0"/>
                <a:cs typeface="Lato" panose="020F0502020204030203" pitchFamily="34" charset="0"/>
              </a:rPr>
              <a:t>Catherine Glasper - Costas Leontis - Rossina Goitom</a:t>
            </a:r>
          </a:p>
          <a:p>
            <a:pPr defTabSz="684857">
              <a:defRPr/>
            </a:pPr>
            <a:endParaRPr lang="en-GB" sz="500" spc="-4" dirty="0">
              <a:solidFill>
                <a:srgbClr val="565756"/>
              </a:solidFill>
              <a:latin typeface="Lato" panose="020F0502020204030203" pitchFamily="34" charset="0"/>
              <a:ea typeface="Lato" panose="020F0502020204030203" pitchFamily="34" charset="0"/>
              <a:cs typeface="Lato" panose="020F0502020204030203" pitchFamily="34" charset="0"/>
            </a:endParaRPr>
          </a:p>
          <a:p>
            <a:pPr defTabSz="684857">
              <a:defRPr/>
            </a:pPr>
            <a:endParaRPr lang="en-GB" sz="2696" spc="-4" dirty="0">
              <a:solidFill>
                <a:srgbClr val="565756"/>
              </a:solidFill>
              <a:latin typeface="Lato" panose="020F0502020204030203" pitchFamily="34" charset="0"/>
              <a:ea typeface="Lato" panose="020F0502020204030203" pitchFamily="34" charset="0"/>
              <a:cs typeface="Lato" panose="020F0502020204030203" pitchFamily="34" charset="0"/>
            </a:endParaRPr>
          </a:p>
          <a:p>
            <a:pPr defTabSz="684857">
              <a:spcAft>
                <a:spcPts val="599"/>
              </a:spcAft>
              <a:defRPr/>
            </a:pPr>
            <a:r>
              <a:rPr lang="en-GB" sz="2696" b="1" spc="-4" dirty="0">
                <a:solidFill>
                  <a:srgbClr val="00A9A9"/>
                </a:solidFill>
                <a:latin typeface="Lato" panose="020F0502020204030203" pitchFamily="34" charset="0"/>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Fjenkins@careersandenterprise.co.uk</a:t>
            </a:r>
            <a:r>
              <a:rPr lang="en-GB" sz="2097" dirty="0">
                <a:solidFill>
                  <a:srgbClr val="565756"/>
                </a:solidFill>
                <a:latin typeface="Lato" panose="020F0502020204030203" pitchFamily="34" charset="0"/>
                <a:ea typeface="Lato" panose="020F0502020204030203" pitchFamily="34" charset="0"/>
                <a:cs typeface="Lato" panose="020F0502020204030203" pitchFamily="34" charset="0"/>
              </a:rPr>
              <a:t>​</a:t>
            </a:r>
            <a:endParaRPr lang="en-GB" sz="2097" spc="-4" dirty="0">
              <a:solidFill>
                <a:srgbClr val="565756"/>
              </a:solidFill>
              <a:latin typeface="Lato" panose="020F0502020204030203" pitchFamily="34" charset="0"/>
              <a:ea typeface="Lato" panose="020F0502020204030203" pitchFamily="34" charset="0"/>
              <a:cs typeface="Lato" panose="020F0502020204030203" pitchFamily="34" charset="0"/>
            </a:endParaRPr>
          </a:p>
          <a:p>
            <a:pPr defTabSz="684857">
              <a:defRPr/>
            </a:pPr>
            <a:endParaRPr lang="en-GB" sz="299" spc="-4" dirty="0">
              <a:solidFill>
                <a:srgbClr val="565756"/>
              </a:solidFill>
              <a:latin typeface="Lato"/>
              <a:ea typeface="Lato"/>
              <a:cs typeface="Lato"/>
            </a:endParaRPr>
          </a:p>
        </p:txBody>
      </p:sp>
    </p:spTree>
    <p:extLst>
      <p:ext uri="{BB962C8B-B14F-4D97-AF65-F5344CB8AC3E}">
        <p14:creationId xmlns:p14="http://schemas.microsoft.com/office/powerpoint/2010/main" val="3163461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B1998E-6895-5B93-5B3D-3EDCACFFB1AA}"/>
              </a:ext>
            </a:extLst>
          </p:cNvPr>
          <p:cNvSpPr txBox="1"/>
          <p:nvPr/>
        </p:nvSpPr>
        <p:spPr>
          <a:xfrm>
            <a:off x="545443" y="467330"/>
            <a:ext cx="11367244" cy="2308324"/>
          </a:xfrm>
          <a:prstGeom prst="rect">
            <a:avLst/>
          </a:prstGeom>
          <a:noFill/>
        </p:spPr>
        <p:txBody>
          <a:bodyPr wrap="square">
            <a:spAutoFit/>
          </a:bodyPr>
          <a:lstStyle>
            <a:defPPr>
              <a:defRPr lang="en-US"/>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GB" sz="3600" i="0" u="none"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rPr>
              <a:t>The SEND FSQ is currently undergoing a </a:t>
            </a:r>
            <a:br>
              <a:rPr kumimoji="0" lang="en-GB" sz="3600" i="0" u="none"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rPr>
            </a:br>
            <a:r>
              <a:rPr kumimoji="0" lang="en-GB" sz="3600" i="0" u="none"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rPr>
              <a:t>full review and CEC’s primary objective will </a:t>
            </a:r>
            <a:br>
              <a:rPr kumimoji="0" lang="en-GB" sz="3600" i="0" u="none"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rPr>
            </a:br>
            <a:r>
              <a:rPr kumimoji="0" lang="en-GB" sz="3600" i="0" u="none"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rPr>
              <a:t>be to </a:t>
            </a:r>
            <a:r>
              <a:rPr kumimoji="0" lang="en-GB" sz="3600" b="1" i="0" u="sng"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rPr>
              <a:t>evaluate the relevance, effectiveness, flexibility and inclusivity of the FSQ for learners with SEND. </a:t>
            </a:r>
            <a:endParaRPr kumimoji="0" lang="en-GB" sz="3600" i="0" u="sng"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endParaRPr>
          </a:p>
        </p:txBody>
      </p:sp>
      <p:pic>
        <p:nvPicPr>
          <p:cNvPr id="4" name="Picture 3" descr="A group of people in school uniforms&#10;&#10;Description automatically generated">
            <a:extLst>
              <a:ext uri="{FF2B5EF4-FFF2-40B4-BE49-F238E27FC236}">
                <a16:creationId xmlns:a16="http://schemas.microsoft.com/office/drawing/2014/main" id="{32C74F75-E783-9E28-F728-5FAAC7DE9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2319" y="3230850"/>
            <a:ext cx="7313494" cy="3622388"/>
          </a:xfrm>
          <a:prstGeom prst="rect">
            <a:avLst/>
          </a:prstGeom>
        </p:spPr>
      </p:pic>
    </p:spTree>
    <p:extLst>
      <p:ext uri="{BB962C8B-B14F-4D97-AF65-F5344CB8AC3E}">
        <p14:creationId xmlns:p14="http://schemas.microsoft.com/office/powerpoint/2010/main" val="350630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a person and person standing next to each other&#10;&#10;Description automatically generated">
            <a:extLst>
              <a:ext uri="{FF2B5EF4-FFF2-40B4-BE49-F238E27FC236}">
                <a16:creationId xmlns:a16="http://schemas.microsoft.com/office/drawing/2014/main" id="{4B17BA1A-9914-3FD8-9968-D28BD88F7980}"/>
              </a:ext>
            </a:extLst>
          </p:cNvPr>
          <p:cNvPicPr>
            <a:picLocks noChangeAspect="1"/>
          </p:cNvPicPr>
          <p:nvPr/>
        </p:nvPicPr>
        <p:blipFill>
          <a:blip r:embed="rId2">
            <a:extLst>
              <a:ext uri="{28A0092B-C50C-407E-A947-70E740481C1C}">
                <a14:useLocalDpi xmlns:a14="http://schemas.microsoft.com/office/drawing/2010/main" val="0"/>
              </a:ext>
            </a:extLst>
          </a:blip>
          <a:srcRect b="3073"/>
          <a:stretch/>
        </p:blipFill>
        <p:spPr>
          <a:xfrm>
            <a:off x="4363768" y="2195299"/>
            <a:ext cx="7673558" cy="4657939"/>
          </a:xfrm>
          <a:prstGeom prst="rect">
            <a:avLst/>
          </a:prstGeom>
        </p:spPr>
      </p:pic>
      <p:sp>
        <p:nvSpPr>
          <p:cNvPr id="4" name="TextBox 3">
            <a:extLst>
              <a:ext uri="{FF2B5EF4-FFF2-40B4-BE49-F238E27FC236}">
                <a16:creationId xmlns:a16="http://schemas.microsoft.com/office/drawing/2014/main" id="{BC3E3C84-BA18-A7A2-0A26-2147AAC1FF75}"/>
              </a:ext>
            </a:extLst>
          </p:cNvPr>
          <p:cNvSpPr txBox="1"/>
          <p:nvPr/>
        </p:nvSpPr>
        <p:spPr>
          <a:xfrm>
            <a:off x="537042" y="708357"/>
            <a:ext cx="7141659" cy="3947234"/>
          </a:xfrm>
          <a:prstGeom prst="rect">
            <a:avLst/>
          </a:prstGeom>
          <a:noFill/>
        </p:spPr>
        <p:txBody>
          <a:bodyPr wrap="square">
            <a:spAutoFit/>
          </a:bodyPr>
          <a:lstStyle>
            <a:defPPr>
              <a:defRPr lang="en-US"/>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marR="0" lvl="0" indent="0" defTabSz="685800" rtl="0" eaLnBrk="1" fontAlgn="auto" latinLnBrk="0" hangingPunct="1">
              <a:lnSpc>
                <a:spcPct val="100000"/>
              </a:lnSpc>
              <a:spcBef>
                <a:spcPts val="0"/>
              </a:spcBef>
              <a:spcAft>
                <a:spcPts val="0"/>
              </a:spcAft>
              <a:buClrTx/>
              <a:buSzTx/>
              <a:buFontTx/>
              <a:buNone/>
              <a:tabLst/>
              <a:defRPr/>
            </a:pPr>
            <a:r>
              <a:rPr lang="en-GB" sz="3600" dirty="0">
                <a:solidFill>
                  <a:srgbClr val="0DA5A8"/>
                </a:solidFill>
                <a:latin typeface="Lato" panose="020F0502020204030203" pitchFamily="34" charset="0"/>
                <a:ea typeface="Lato" panose="020F0502020204030203" pitchFamily="34" charset="0"/>
                <a:cs typeface="Lato" panose="020F0502020204030203" pitchFamily="34" charset="0"/>
              </a:rPr>
              <a:t>Feedback on the current SEND version of FSQ</a:t>
            </a:r>
          </a:p>
          <a:p>
            <a:pPr marL="0" marR="0" lvl="0" indent="0" defTabSz="685800" rtl="0" eaLnBrk="1" fontAlgn="auto" latinLnBrk="0" hangingPunct="1">
              <a:lnSpc>
                <a:spcPct val="100000"/>
              </a:lnSpc>
              <a:spcBef>
                <a:spcPts val="0"/>
              </a:spcBef>
              <a:spcAft>
                <a:spcPts val="0"/>
              </a:spcAft>
              <a:buClrTx/>
              <a:buSzTx/>
              <a:buFontTx/>
              <a:buNone/>
              <a:tabLst/>
              <a:defRPr/>
            </a:pPr>
            <a:endParaRPr kumimoji="0" lang="en-GB" sz="3600" i="0" strike="noStrike" kern="1200" cap="none" spc="0" normalizeH="0" baseline="0" noProof="0" dirty="0">
              <a:ln>
                <a:noFill/>
              </a:ln>
              <a:solidFill>
                <a:srgbClr val="0DA5A8"/>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defTabSz="685800" rtl="0" eaLnBrk="1" fontAlgn="auto" latinLnBrk="0" hangingPunct="1">
              <a:lnSpc>
                <a:spcPct val="100000"/>
              </a:lnSpc>
              <a:spcBef>
                <a:spcPts val="0"/>
              </a:spcBef>
              <a:spcAft>
                <a:spcPts val="0"/>
              </a:spcAft>
              <a:buClrTx/>
              <a:buSzTx/>
              <a:buFontTx/>
              <a:buNone/>
              <a:tabLst/>
              <a:defRPr/>
            </a:pPr>
            <a:r>
              <a:rPr lang="en-GB" sz="3600" dirty="0">
                <a:solidFill>
                  <a:srgbClr val="0DA5A8"/>
                </a:solidFill>
                <a:latin typeface="Lato" panose="020F0502020204030203" pitchFamily="34" charset="0"/>
                <a:ea typeface="Lato" panose="020F0502020204030203" pitchFamily="34" charset="0"/>
                <a:cs typeface="Lato" panose="020F0502020204030203" pitchFamily="34" charset="0"/>
              </a:rPr>
              <a:t>Suggested solutions </a:t>
            </a:r>
            <a:br>
              <a:rPr lang="en-GB" sz="3600" dirty="0">
                <a:solidFill>
                  <a:srgbClr val="0DA5A8"/>
                </a:solidFill>
                <a:latin typeface="Lato" panose="020F0502020204030203" pitchFamily="34" charset="0"/>
                <a:ea typeface="Lato" panose="020F0502020204030203" pitchFamily="34" charset="0"/>
                <a:cs typeface="Lato" panose="020F0502020204030203" pitchFamily="34" charset="0"/>
              </a:rPr>
            </a:br>
            <a:r>
              <a:rPr lang="en-GB" sz="3600" dirty="0">
                <a:solidFill>
                  <a:srgbClr val="0DA5A8"/>
                </a:solidFill>
                <a:latin typeface="Lato" panose="020F0502020204030203" pitchFamily="34" charset="0"/>
                <a:ea typeface="Lato" panose="020F0502020204030203" pitchFamily="34" charset="0"/>
                <a:cs typeface="Lato" panose="020F0502020204030203" pitchFamily="34" charset="0"/>
              </a:rPr>
              <a:t>and improvements</a:t>
            </a:r>
          </a:p>
          <a:p>
            <a:pPr marL="0" marR="0" lvl="0" indent="0" defTabSz="685800" rtl="0" eaLnBrk="1" fontAlgn="auto" latinLnBrk="0" hangingPunct="1">
              <a:lnSpc>
                <a:spcPct val="100000"/>
              </a:lnSpc>
              <a:spcBef>
                <a:spcPts val="0"/>
              </a:spcBef>
              <a:spcAft>
                <a:spcPts val="0"/>
              </a:spcAft>
              <a:buClrTx/>
              <a:buSzTx/>
              <a:buFontTx/>
              <a:buNone/>
              <a:tabLst/>
              <a:defRPr/>
            </a:pPr>
            <a:endParaRPr lang="en-GB" sz="3600" dirty="0">
              <a:solidFill>
                <a:srgbClr val="0DA5A8"/>
              </a:solidFill>
              <a:latin typeface="Lato" panose="020F0502020204030203" pitchFamily="34" charset="0"/>
              <a:ea typeface="Lato" panose="020F0502020204030203" pitchFamily="34" charset="0"/>
              <a:cs typeface="Lato" panose="020F0502020204030203" pitchFamily="34" charset="0"/>
            </a:endParaRPr>
          </a:p>
          <a:p>
            <a:pPr marL="0" marR="0" lvl="0" indent="0" defTabSz="685800" rtl="0" eaLnBrk="1" fontAlgn="auto" latinLnBrk="0" hangingPunct="1">
              <a:lnSpc>
                <a:spcPct val="100000"/>
              </a:lnSpc>
              <a:spcBef>
                <a:spcPts val="0"/>
              </a:spcBef>
              <a:spcAft>
                <a:spcPts val="0"/>
              </a:spcAft>
              <a:buClrTx/>
              <a:buSzTx/>
              <a:buFontTx/>
              <a:buNone/>
              <a:tabLst/>
              <a:defRPr/>
            </a:pPr>
            <a:r>
              <a:rPr lang="en-GB" sz="3600" dirty="0">
                <a:solidFill>
                  <a:srgbClr val="0DA5A8"/>
                </a:solidFill>
                <a:latin typeface="Lato" panose="020F0502020204030203" pitchFamily="34" charset="0"/>
                <a:ea typeface="Lato" panose="020F0502020204030203" pitchFamily="34" charset="0"/>
                <a:cs typeface="Lato" panose="020F0502020204030203" pitchFamily="34" charset="0"/>
              </a:rPr>
              <a:t>Go..!!!</a:t>
            </a:r>
          </a:p>
        </p:txBody>
      </p:sp>
    </p:spTree>
    <p:extLst>
      <p:ext uri="{BB962C8B-B14F-4D97-AF65-F5344CB8AC3E}">
        <p14:creationId xmlns:p14="http://schemas.microsoft.com/office/powerpoint/2010/main" val="3751222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1FAD8E-69A1-5DE5-7D7A-6626B001CAE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C3962C-8DF6-A198-4F9C-4FDEE5AE4E8B}"/>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Teacher Encounters</a:t>
            </a:r>
          </a:p>
        </p:txBody>
      </p:sp>
      <p:sp>
        <p:nvSpPr>
          <p:cNvPr id="3" name="Content Placeholder 2">
            <a:extLst>
              <a:ext uri="{FF2B5EF4-FFF2-40B4-BE49-F238E27FC236}">
                <a16:creationId xmlns:a16="http://schemas.microsoft.com/office/drawing/2014/main" id="{F3207098-444D-5392-F093-61BBAA2CEB4F}"/>
              </a:ext>
            </a:extLst>
          </p:cNvPr>
          <p:cNvSpPr>
            <a:spLocks noGrp="1"/>
          </p:cNvSpPr>
          <p:nvPr>
            <p:ph idx="1"/>
          </p:nvPr>
        </p:nvSpPr>
        <p:spPr>
          <a:xfrm>
            <a:off x="4581727" y="649480"/>
            <a:ext cx="5376189" cy="5546047"/>
          </a:xfrm>
        </p:spPr>
        <p:txBody>
          <a:bodyPr anchor="ctr">
            <a:normAutofit/>
          </a:bodyPr>
          <a:lstStyle/>
          <a:p>
            <a:pPr marL="0" indent="0">
              <a:buNone/>
            </a:pPr>
            <a:r>
              <a:rPr lang="en-GB" sz="2500" b="1" dirty="0"/>
              <a:t>Chris Maddock</a:t>
            </a:r>
          </a:p>
          <a:p>
            <a:pPr marL="0" indent="0">
              <a:buNone/>
            </a:pPr>
            <a:r>
              <a:rPr lang="en-GB" sz="2500" dirty="0"/>
              <a:t>Deputy Careers Hub Lead</a:t>
            </a:r>
          </a:p>
          <a:p>
            <a:pPr marL="0" indent="0">
              <a:buNone/>
            </a:pPr>
            <a:r>
              <a:rPr lang="en-GB" sz="2500" dirty="0"/>
              <a:t>Lancashire Careers Hub </a:t>
            </a:r>
          </a:p>
        </p:txBody>
      </p:sp>
      <p:pic>
        <p:nvPicPr>
          <p:cNvPr id="5" name="Picture 4" descr="A group of logos with text&#10;&#10;Description automatically generated">
            <a:extLst>
              <a:ext uri="{FF2B5EF4-FFF2-40B4-BE49-F238E27FC236}">
                <a16:creationId xmlns:a16="http://schemas.microsoft.com/office/drawing/2014/main" id="{58E490CE-05EE-E132-9C01-D30B8A2547A8}"/>
              </a:ext>
            </a:extLst>
          </p:cNvPr>
          <p:cNvPicPr>
            <a:picLocks noChangeAspect="1"/>
          </p:cNvPicPr>
          <p:nvPr/>
        </p:nvPicPr>
        <p:blipFill>
          <a:blip r:embed="rId2">
            <a:extLst>
              <a:ext uri="{28A0092B-C50C-407E-A947-70E740481C1C}">
                <a14:useLocalDpi xmlns:a14="http://schemas.microsoft.com/office/drawing/2010/main" val="0"/>
              </a:ext>
            </a:extLst>
          </a:blip>
          <a:srcRect t="27106" b="41832"/>
          <a:stretch/>
        </p:blipFill>
        <p:spPr>
          <a:xfrm>
            <a:off x="8350663" y="5907239"/>
            <a:ext cx="3615776" cy="940623"/>
          </a:xfrm>
          <a:prstGeom prst="rect">
            <a:avLst/>
          </a:prstGeom>
        </p:spPr>
      </p:pic>
    </p:spTree>
    <p:extLst>
      <p:ext uri="{BB962C8B-B14F-4D97-AF65-F5344CB8AC3E}">
        <p14:creationId xmlns:p14="http://schemas.microsoft.com/office/powerpoint/2010/main" val="3299043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A43B6F-C8DD-8845-439E-80C13598A6F4}"/>
              </a:ext>
            </a:extLst>
          </p:cNvPr>
          <p:cNvSpPr txBox="1"/>
          <p:nvPr/>
        </p:nvSpPr>
        <p:spPr>
          <a:xfrm>
            <a:off x="1628931" y="4009451"/>
            <a:ext cx="8934137" cy="646331"/>
          </a:xfrm>
          <a:prstGeom prst="rect">
            <a:avLst/>
          </a:prstGeom>
          <a:noFill/>
        </p:spPr>
        <p:txBody>
          <a:bodyPr wrap="square">
            <a:spAutoFit/>
          </a:bodyPr>
          <a:lstStyle/>
          <a:p>
            <a:pPr algn="ctr"/>
            <a:r>
              <a:rPr lang="en-GB" b="1" i="1" dirty="0">
                <a:effectLst/>
                <a:latin typeface="Aptos" panose="020B0004020202020204" pitchFamily="34" charset="0"/>
              </a:rPr>
              <a:t>Support given to employers to ensure meaningful and quality outcomes, with examples of curriculum outcomes</a:t>
            </a:r>
            <a:endParaRPr lang="en-GB" b="1" i="1" dirty="0"/>
          </a:p>
        </p:txBody>
      </p:sp>
      <p:pic>
        <p:nvPicPr>
          <p:cNvPr id="2" name="Picture 1">
            <a:extLst>
              <a:ext uri="{FF2B5EF4-FFF2-40B4-BE49-F238E27FC236}">
                <a16:creationId xmlns:a16="http://schemas.microsoft.com/office/drawing/2014/main" id="{B4047997-576D-4BAA-CE0E-3AE014668BEC}"/>
              </a:ext>
            </a:extLst>
          </p:cNvPr>
          <p:cNvPicPr>
            <a:picLocks noChangeAspect="1"/>
          </p:cNvPicPr>
          <p:nvPr/>
        </p:nvPicPr>
        <p:blipFill>
          <a:blip r:embed="rId2"/>
          <a:stretch>
            <a:fillRect/>
          </a:stretch>
        </p:blipFill>
        <p:spPr>
          <a:xfrm>
            <a:off x="3175" y="6162893"/>
            <a:ext cx="2181529" cy="676369"/>
          </a:xfrm>
          <a:prstGeom prst="rect">
            <a:avLst/>
          </a:prstGeom>
        </p:spPr>
      </p:pic>
      <p:sp>
        <p:nvSpPr>
          <p:cNvPr id="3" name="Title 1">
            <a:extLst>
              <a:ext uri="{FF2B5EF4-FFF2-40B4-BE49-F238E27FC236}">
                <a16:creationId xmlns:a16="http://schemas.microsoft.com/office/drawing/2014/main" id="{D881988D-D60C-D427-67C8-76CE9F22F091}"/>
              </a:ext>
            </a:extLst>
          </p:cNvPr>
          <p:cNvSpPr>
            <a:spLocks noGrp="1"/>
          </p:cNvSpPr>
          <p:nvPr>
            <p:ph type="ctrTitle"/>
          </p:nvPr>
        </p:nvSpPr>
        <p:spPr>
          <a:xfrm>
            <a:off x="1962188" y="371542"/>
            <a:ext cx="7766936" cy="2653836"/>
          </a:xfrm>
        </p:spPr>
        <p:txBody>
          <a:bodyPr>
            <a:normAutofit/>
          </a:bodyPr>
          <a:lstStyle/>
          <a:p>
            <a:pPr algn="ctr"/>
            <a:r>
              <a:rPr lang="en-GB" dirty="0"/>
              <a:t>Teacher Encounters: Lancashire</a:t>
            </a:r>
          </a:p>
        </p:txBody>
      </p:sp>
      <p:sp>
        <p:nvSpPr>
          <p:cNvPr id="4" name="TextBox 3">
            <a:extLst>
              <a:ext uri="{FF2B5EF4-FFF2-40B4-BE49-F238E27FC236}">
                <a16:creationId xmlns:a16="http://schemas.microsoft.com/office/drawing/2014/main" id="{FB936F94-FA10-DF23-A131-B504832A9E99}"/>
              </a:ext>
            </a:extLst>
          </p:cNvPr>
          <p:cNvSpPr txBox="1"/>
          <p:nvPr/>
        </p:nvSpPr>
        <p:spPr>
          <a:xfrm>
            <a:off x="1797804" y="3179083"/>
            <a:ext cx="8095703" cy="369332"/>
          </a:xfrm>
          <a:prstGeom prst="rect">
            <a:avLst/>
          </a:prstGeom>
          <a:noFill/>
        </p:spPr>
        <p:txBody>
          <a:bodyPr wrap="square" rtlCol="0">
            <a:spAutoFit/>
          </a:bodyPr>
          <a:lstStyle/>
          <a:p>
            <a:pPr algn="ctr"/>
            <a:r>
              <a:rPr lang="en-GB" dirty="0"/>
              <a:t>11 employers hosted 82 teachers across our programme last academic year.</a:t>
            </a:r>
          </a:p>
        </p:txBody>
      </p:sp>
    </p:spTree>
    <p:extLst>
      <p:ext uri="{BB962C8B-B14F-4D97-AF65-F5344CB8AC3E}">
        <p14:creationId xmlns:p14="http://schemas.microsoft.com/office/powerpoint/2010/main" val="1460091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6e2610e-17e9-421e-b1b3-c999f015e03c}" enabled="0" method="" siteId="{b6e2610e-17e9-421e-b1b3-c999f015e03c}" removed="1"/>
</clbl:labelList>
</file>

<file path=docProps/app.xml><?xml version="1.0" encoding="utf-8"?>
<Properties xmlns="http://schemas.openxmlformats.org/officeDocument/2006/extended-properties" xmlns:vt="http://schemas.openxmlformats.org/officeDocument/2006/docPropsVTypes">
  <TotalTime>31</TotalTime>
  <Words>688</Words>
  <Application>Microsoft Office PowerPoint</Application>
  <PresentationFormat>Widescreen</PresentationFormat>
  <Paragraphs>117</Paragraphs>
  <Slides>16</Slides>
  <Notes>3</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16</vt:i4>
      </vt:variant>
    </vt:vector>
  </HeadingPairs>
  <TitlesOfParts>
    <vt:vector size="27" baseType="lpstr">
      <vt:lpstr>Aharoni</vt:lpstr>
      <vt:lpstr>Aptos</vt:lpstr>
      <vt:lpstr>Aptos Display</vt:lpstr>
      <vt:lpstr>Arial</vt:lpstr>
      <vt:lpstr>Calibri</vt:lpstr>
      <vt:lpstr>Calibri Light</vt:lpstr>
      <vt:lpstr>Lato</vt:lpstr>
      <vt:lpstr>Times New Roman</vt:lpstr>
      <vt:lpstr>Office Theme</vt:lpstr>
      <vt:lpstr>4_Office Theme</vt:lpstr>
      <vt:lpstr>Office Theme</vt:lpstr>
      <vt:lpstr>Inclusion Community of Practice</vt:lpstr>
      <vt:lpstr>Agenda and Welcome</vt:lpstr>
      <vt:lpstr>Future Skills Questionnaire SEND Review</vt:lpstr>
      <vt:lpstr>PowerPoint Presentation</vt:lpstr>
      <vt:lpstr>PowerPoint Presentation</vt:lpstr>
      <vt:lpstr>PowerPoint Presentation</vt:lpstr>
      <vt:lpstr>PowerPoint Presentation</vt:lpstr>
      <vt:lpstr>Teacher Encounters</vt:lpstr>
      <vt:lpstr>Teacher Encounters: Lancashire</vt:lpstr>
      <vt:lpstr>What is a teacher encounter?</vt:lpstr>
      <vt:lpstr>PowerPoint Presentation</vt:lpstr>
      <vt:lpstr>PowerPoint Presentation</vt:lpstr>
      <vt:lpstr>PowerPoint Presentation</vt:lpstr>
      <vt:lpstr>To register</vt:lpstr>
      <vt:lpstr>Key Dates  24-25</vt:lpstr>
      <vt:lpstr>AOB and Close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Kimberley Helm</dc:creator>
  <cp:lastModifiedBy>Kimberley Helm</cp:lastModifiedBy>
  <cp:revision>1</cp:revision>
  <dcterms:created xsi:type="dcterms:W3CDTF">2024-11-13T15:03:05Z</dcterms:created>
  <dcterms:modified xsi:type="dcterms:W3CDTF">2024-11-19T13:15:03Z</dcterms:modified>
</cp:coreProperties>
</file>