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56" r:id="rId5"/>
    <p:sldId id="257" r:id="rId6"/>
    <p:sldId id="258" r:id="rId7"/>
    <p:sldId id="269" r:id="rId8"/>
    <p:sldId id="260" r:id="rId9"/>
    <p:sldId id="270" r:id="rId10"/>
    <p:sldId id="262" r:id="rId11"/>
    <p:sldId id="264" r:id="rId12"/>
    <p:sldId id="265" r:id="rId13"/>
    <p:sldId id="271" r:id="rId14"/>
    <p:sldId id="278" r:id="rId15"/>
    <p:sldId id="281" r:id="rId16"/>
    <p:sldId id="263" r:id="rId17"/>
    <p:sldId id="279" r:id="rId18"/>
    <p:sldId id="282" r:id="rId19"/>
    <p:sldId id="283" r:id="rId20"/>
    <p:sldId id="267" r:id="rId21"/>
    <p:sldId id="266" r:id="rId22"/>
    <p:sldId id="26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8A7"/>
    <a:srgbClr val="CCD2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9056" autoAdjust="0"/>
  </p:normalViewPr>
  <p:slideViewPr>
    <p:cSldViewPr snapToGrid="0">
      <p:cViewPr varScale="1">
        <p:scale>
          <a:sx n="65" d="100"/>
          <a:sy n="65" d="100"/>
        </p:scale>
        <p:origin x="135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mberley Helm" userId="1e7a6dd5-2df1-416d-a4bb-b623c2b18e3c" providerId="ADAL" clId="{5A23DED6-0D84-46A5-9925-5C4B30B9D80E}"/>
    <pc:docChg chg="custSel modSld">
      <pc:chgData name="Kimberley Helm" userId="1e7a6dd5-2df1-416d-a4bb-b623c2b18e3c" providerId="ADAL" clId="{5A23DED6-0D84-46A5-9925-5C4B30B9D80E}" dt="2025-03-17T09:01:54.763" v="216" actId="20577"/>
      <pc:docMkLst>
        <pc:docMk/>
      </pc:docMkLst>
      <pc:sldChg chg="modNotesTx">
        <pc:chgData name="Kimberley Helm" userId="1e7a6dd5-2df1-416d-a4bb-b623c2b18e3c" providerId="ADAL" clId="{5A23DED6-0D84-46A5-9925-5C4B30B9D80E}" dt="2025-03-13T14:54:30.193" v="158" actId="20577"/>
        <pc:sldMkLst>
          <pc:docMk/>
          <pc:sldMk cId="1796677025" sldId="258"/>
        </pc:sldMkLst>
      </pc:sldChg>
      <pc:sldChg chg="modNotesTx">
        <pc:chgData name="Kimberley Helm" userId="1e7a6dd5-2df1-416d-a4bb-b623c2b18e3c" providerId="ADAL" clId="{5A23DED6-0D84-46A5-9925-5C4B30B9D80E}" dt="2025-03-17T09:01:54.763" v="216" actId="20577"/>
        <pc:sldMkLst>
          <pc:docMk/>
          <pc:sldMk cId="1794538468" sldId="268"/>
        </pc:sldMkLst>
      </pc:sldChg>
      <pc:sldChg chg="modNotesTx">
        <pc:chgData name="Kimberley Helm" userId="1e7a6dd5-2df1-416d-a4bb-b623c2b18e3c" providerId="ADAL" clId="{5A23DED6-0D84-46A5-9925-5C4B30B9D80E}" dt="2025-03-13T14:55:00.849" v="215" actId="12"/>
        <pc:sldMkLst>
          <pc:docMk/>
          <pc:sldMk cId="486730460" sldId="26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C32462-18E2-4E52-B99F-7782E70E0134}" type="datetimeFigureOut">
              <a:rPr lang="en-GB" smtClean="0"/>
              <a:t>17/03/2025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EE9E72-3495-42B9-BFAE-FB5B0AE6B607}" type="slidenum">
              <a:rPr lang="en-GB" smtClean="0"/>
              <a:t>‹#›</a:t>
            </a:fld>
            <a:endParaRPr lang="en-GB"/>
          </a:p>
        </p:txBody>
      </p:sp>
    </p:spTree>
    <p:extLst>
      <p:ext uri="{BB962C8B-B14F-4D97-AF65-F5344CB8AC3E}">
        <p14:creationId xmlns:p14="http://schemas.microsoft.com/office/powerpoint/2010/main" val="618751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Kim to welcome</a:t>
            </a:r>
          </a:p>
        </p:txBody>
      </p:sp>
      <p:sp>
        <p:nvSpPr>
          <p:cNvPr id="4" name="Slide Number Placeholder 3"/>
          <p:cNvSpPr>
            <a:spLocks noGrp="1"/>
          </p:cNvSpPr>
          <p:nvPr>
            <p:ph type="sldNum" sz="quarter" idx="5"/>
          </p:nvPr>
        </p:nvSpPr>
        <p:spPr/>
        <p:txBody>
          <a:bodyPr/>
          <a:lstStyle/>
          <a:p>
            <a:fld id="{A8EE9E72-3495-42B9-BFAE-FB5B0AE6B607}" type="slidenum">
              <a:rPr lang="en-GB" smtClean="0"/>
              <a:t>1</a:t>
            </a:fld>
            <a:endParaRPr lang="en-GB"/>
          </a:p>
        </p:txBody>
      </p:sp>
    </p:spTree>
    <p:extLst>
      <p:ext uri="{BB962C8B-B14F-4D97-AF65-F5344CB8AC3E}">
        <p14:creationId xmlns:p14="http://schemas.microsoft.com/office/powerpoint/2010/main" val="27095528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US" dirty="0"/>
              <a:t>We started our school engagement with an ulterior motive which was to engage with young people to try and reduce anti social behaviour on our public transport network, we soon started to build relationships with school leaders and young people.  We allowed some employees to become Enterprise Advisers and this allowed us to evolve and start to engage with young people about different jobs they could do at Blackpool Transport and at the same time we could support with independent travel and build relationships with parents.  Over time this has grown legs and we now have amazing connections with many local schools and within the community in general.</a:t>
            </a:r>
          </a:p>
          <a:p>
            <a:r>
              <a:rPr lang="en-US" dirty="0"/>
              <a:t>BTS are recognised for our active community engagement and we were approached in 2024 by Business in the Community to host a work place encounter for Park Academy a SEN school, for KS3 students.  This was a new project that was being piloted and what the expectations of the encounter were, it was over to BTS to develop a plan, however, I was reassured that the team at BITC were on hand to support at any time.</a:t>
            </a:r>
          </a:p>
          <a:p>
            <a:r>
              <a:rPr lang="en-US" dirty="0"/>
              <a:t>Not a tick box</a:t>
            </a:r>
            <a:endParaRPr lang="en-GB" dirty="0"/>
          </a:p>
        </p:txBody>
      </p:sp>
      <p:sp>
        <p:nvSpPr>
          <p:cNvPr id="4" name="Slide Number Placeholder 3"/>
          <p:cNvSpPr>
            <a:spLocks noGrp="1"/>
          </p:cNvSpPr>
          <p:nvPr>
            <p:ph type="sldNum" sz="quarter" idx="5"/>
          </p:nvPr>
        </p:nvSpPr>
        <p:spPr/>
        <p:txBody>
          <a:bodyPr/>
          <a:lstStyle/>
          <a:p>
            <a:fld id="{2899B191-CD20-5C4F-BBFF-FABE79D30A50}" type="slidenum">
              <a:rPr lang="en-GB" smtClean="0"/>
              <a:t>11</a:t>
            </a:fld>
            <a:endParaRPr lang="en-GB" dirty="0"/>
          </a:p>
        </p:txBody>
      </p:sp>
    </p:spTree>
    <p:extLst>
      <p:ext uri="{BB962C8B-B14F-4D97-AF65-F5344CB8AC3E}">
        <p14:creationId xmlns:p14="http://schemas.microsoft.com/office/powerpoint/2010/main" val="3618924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US" dirty="0"/>
              <a:t>I identified different activities that would bring the skills builder essential skills to life along with other skills such as math's and writing.  I developed a plan and got the right people in the room to bring it to life.  </a:t>
            </a:r>
          </a:p>
          <a:p>
            <a:r>
              <a:rPr lang="en-US" dirty="0"/>
              <a:t>The right people do not necessarily have to be the people that complete the task day to day, I can use the paying in machine as a bus driver would, our learning rep is also a bus outweighs so she drove the bus.  We created a vision, it doesn’t matter who plays out the vision, the children do not care, we are there to inspire and from a business perspective keep the cost minimal using minimal resources but creating maximum impact.</a:t>
            </a:r>
          </a:p>
          <a:p>
            <a:r>
              <a:rPr lang="en-US" dirty="0"/>
              <a:t>In house we have access to buses, trams, live offices, our live bus and tram network, the ever so popular bus wash and much more.  The actual physical cost was the price of lunch and a few biscuits!  We can argue the time and people are a cost but the return on investment, I believe out weighs this.  More on that in a bit.</a:t>
            </a:r>
          </a:p>
          <a:p>
            <a:endParaRPr lang="en-US" dirty="0"/>
          </a:p>
          <a:p>
            <a:endParaRPr lang="en-US" dirty="0"/>
          </a:p>
          <a:p>
            <a:r>
              <a:rPr lang="en-US" dirty="0"/>
              <a:t>Listening</a:t>
            </a:r>
          </a:p>
          <a:p>
            <a:r>
              <a:rPr lang="en-US" dirty="0"/>
              <a:t>Speaking</a:t>
            </a:r>
          </a:p>
          <a:p>
            <a:r>
              <a:rPr lang="en-US" dirty="0"/>
              <a:t>Problem Solving</a:t>
            </a:r>
          </a:p>
          <a:p>
            <a:r>
              <a:rPr lang="en-US" dirty="0"/>
              <a:t>Creativity</a:t>
            </a:r>
          </a:p>
          <a:p>
            <a:r>
              <a:rPr lang="en-US" dirty="0"/>
              <a:t>Staying Positive</a:t>
            </a:r>
          </a:p>
          <a:p>
            <a:r>
              <a:rPr lang="en-US" dirty="0"/>
              <a:t>Aiming High</a:t>
            </a:r>
          </a:p>
          <a:p>
            <a:r>
              <a:rPr lang="en-US" dirty="0"/>
              <a:t>Leadership</a:t>
            </a:r>
          </a:p>
          <a:p>
            <a:r>
              <a:rPr lang="en-US" dirty="0"/>
              <a:t>Teamwork</a:t>
            </a:r>
          </a:p>
          <a:p>
            <a:endParaRPr lang="en-US" dirty="0"/>
          </a:p>
          <a:p>
            <a:endParaRPr lang="en-US" dirty="0"/>
          </a:p>
        </p:txBody>
      </p:sp>
      <p:sp>
        <p:nvSpPr>
          <p:cNvPr id="4" name="Slide Number Placeholder 3"/>
          <p:cNvSpPr>
            <a:spLocks noGrp="1"/>
          </p:cNvSpPr>
          <p:nvPr>
            <p:ph type="sldNum" sz="quarter" idx="5"/>
          </p:nvPr>
        </p:nvSpPr>
        <p:spPr/>
        <p:txBody>
          <a:bodyPr/>
          <a:lstStyle/>
          <a:p>
            <a:fld id="{2899B191-CD20-5C4F-BBFF-FABE79D30A50}" type="slidenum">
              <a:rPr lang="en-GB" smtClean="0"/>
              <a:t>12</a:t>
            </a:fld>
            <a:endParaRPr lang="en-GB" dirty="0"/>
          </a:p>
        </p:txBody>
      </p:sp>
    </p:spTree>
    <p:extLst>
      <p:ext uri="{BB962C8B-B14F-4D97-AF65-F5344CB8AC3E}">
        <p14:creationId xmlns:p14="http://schemas.microsoft.com/office/powerpoint/2010/main" val="1174884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US" dirty="0"/>
              <a:t>Explain that I went into school with application forms then talk through the day</a:t>
            </a:r>
            <a:endParaRPr lang="en-GB" dirty="0"/>
          </a:p>
        </p:txBody>
      </p:sp>
      <p:sp>
        <p:nvSpPr>
          <p:cNvPr id="4" name="Slide Number Placeholder 3"/>
          <p:cNvSpPr>
            <a:spLocks noGrp="1"/>
          </p:cNvSpPr>
          <p:nvPr>
            <p:ph type="sldNum" sz="quarter" idx="10"/>
          </p:nvPr>
        </p:nvSpPr>
        <p:spPr/>
        <p:txBody>
          <a:bodyPr/>
          <a:lstStyle/>
          <a:p>
            <a:fld id="{2899B191-CD20-5C4F-BBFF-FABE79D30A50}" type="slidenum">
              <a:rPr lang="en-GB" smtClean="0"/>
              <a:t>13</a:t>
            </a:fld>
            <a:endParaRPr lang="en-GB" dirty="0"/>
          </a:p>
        </p:txBody>
      </p:sp>
    </p:spTree>
    <p:extLst>
      <p:ext uri="{BB962C8B-B14F-4D97-AF65-F5344CB8AC3E}">
        <p14:creationId xmlns:p14="http://schemas.microsoft.com/office/powerpoint/2010/main" val="26095754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US" dirty="0"/>
              <a:t>The ROI mentioned earlier not only is the business supporting the school with Gatsby BM6, they will also, read the list out.  That is without the emotional connections that are made and the sense of pride those involved get out of it.  It is a nice to do and makes the day job feel that little bit better!  We have been and are fully support by Business in the Community and we are also supported by BBC youth workers, so another tick box as this supports their development.  </a:t>
            </a:r>
          </a:p>
        </p:txBody>
      </p:sp>
      <p:sp>
        <p:nvSpPr>
          <p:cNvPr id="4" name="Slide Number Placeholder 3"/>
          <p:cNvSpPr>
            <a:spLocks noGrp="1"/>
          </p:cNvSpPr>
          <p:nvPr>
            <p:ph type="sldNum" sz="quarter" idx="5"/>
          </p:nvPr>
        </p:nvSpPr>
        <p:spPr/>
        <p:txBody>
          <a:bodyPr/>
          <a:lstStyle/>
          <a:p>
            <a:fld id="{2899B191-CD20-5C4F-BBFF-FABE79D30A50}" type="slidenum">
              <a:rPr lang="en-GB" smtClean="0"/>
              <a:t>14</a:t>
            </a:fld>
            <a:endParaRPr lang="en-GB" dirty="0"/>
          </a:p>
        </p:txBody>
      </p:sp>
    </p:spTree>
    <p:extLst>
      <p:ext uri="{BB962C8B-B14F-4D97-AF65-F5344CB8AC3E}">
        <p14:creationId xmlns:p14="http://schemas.microsoft.com/office/powerpoint/2010/main" val="6151271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E27F4-F63B-0F3B-9F2A-148848E38E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96F52-5C70-0014-F5BC-7F828566A4C3}"/>
              </a:ext>
            </a:extLst>
          </p:cNvPr>
          <p:cNvSpPr>
            <a:spLocks noGrp="1" noRot="1" noChangeAspect="1"/>
          </p:cNvSpPr>
          <p:nvPr>
            <p:ph type="sldImg"/>
          </p:nvPr>
        </p:nvSpPr>
        <p:spPr>
          <a:xfrm>
            <a:off x="422275" y="1241425"/>
            <a:ext cx="5953125" cy="3349625"/>
          </a:xfrm>
        </p:spPr>
      </p:sp>
      <p:sp>
        <p:nvSpPr>
          <p:cNvPr id="3" name="Notes Placeholder 2">
            <a:extLst>
              <a:ext uri="{FF2B5EF4-FFF2-40B4-BE49-F238E27FC236}">
                <a16:creationId xmlns:a16="http://schemas.microsoft.com/office/drawing/2014/main" id="{466DCEC2-CEAE-5DC5-937E-234EC1157E7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A2D3446-8166-ECD5-9C19-145F382AD660}"/>
              </a:ext>
            </a:extLst>
          </p:cNvPr>
          <p:cNvSpPr>
            <a:spLocks noGrp="1"/>
          </p:cNvSpPr>
          <p:nvPr>
            <p:ph type="sldNum" sz="quarter" idx="5"/>
          </p:nvPr>
        </p:nvSpPr>
        <p:spPr/>
        <p:txBody>
          <a:bodyPr/>
          <a:lstStyle/>
          <a:p>
            <a:fld id="{2899B191-CD20-5C4F-BBFF-FABE79D30A50}" type="slidenum">
              <a:rPr lang="en-GB" smtClean="0"/>
              <a:t>15</a:t>
            </a:fld>
            <a:endParaRPr lang="en-GB" dirty="0"/>
          </a:p>
        </p:txBody>
      </p:sp>
    </p:spTree>
    <p:extLst>
      <p:ext uri="{BB962C8B-B14F-4D97-AF65-F5344CB8AC3E}">
        <p14:creationId xmlns:p14="http://schemas.microsoft.com/office/powerpoint/2010/main" val="37108343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65302-A69A-495C-CDFD-982ED06158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17D736-BF30-61E4-6336-B96A70C77BD7}"/>
              </a:ext>
            </a:extLst>
          </p:cNvPr>
          <p:cNvSpPr>
            <a:spLocks noGrp="1" noRot="1" noChangeAspect="1"/>
          </p:cNvSpPr>
          <p:nvPr>
            <p:ph type="sldImg"/>
          </p:nvPr>
        </p:nvSpPr>
        <p:spPr>
          <a:xfrm>
            <a:off x="422275" y="1241425"/>
            <a:ext cx="5953125" cy="3349625"/>
          </a:xfrm>
        </p:spPr>
      </p:sp>
      <p:sp>
        <p:nvSpPr>
          <p:cNvPr id="3" name="Notes Placeholder 2">
            <a:extLst>
              <a:ext uri="{FF2B5EF4-FFF2-40B4-BE49-F238E27FC236}">
                <a16:creationId xmlns:a16="http://schemas.microsoft.com/office/drawing/2014/main" id="{55EA7A0E-2C0E-2450-AC71-45C2841394A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A92E4EB-2EF3-AB90-EB7C-9820CE82536C}"/>
              </a:ext>
            </a:extLst>
          </p:cNvPr>
          <p:cNvSpPr>
            <a:spLocks noGrp="1"/>
          </p:cNvSpPr>
          <p:nvPr>
            <p:ph type="sldNum" sz="quarter" idx="5"/>
          </p:nvPr>
        </p:nvSpPr>
        <p:spPr/>
        <p:txBody>
          <a:bodyPr/>
          <a:lstStyle/>
          <a:p>
            <a:fld id="{2899B191-CD20-5C4F-BBFF-FABE79D30A50}" type="slidenum">
              <a:rPr lang="en-GB" smtClean="0"/>
              <a:t>16</a:t>
            </a:fld>
            <a:endParaRPr lang="en-GB" dirty="0"/>
          </a:p>
        </p:txBody>
      </p:sp>
    </p:spTree>
    <p:extLst>
      <p:ext uri="{BB962C8B-B14F-4D97-AF65-F5344CB8AC3E}">
        <p14:creationId xmlns:p14="http://schemas.microsoft.com/office/powerpoint/2010/main" val="26295041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Kim to intro</a:t>
            </a:r>
          </a:p>
          <a:p>
            <a:endParaRPr lang="en-US" dirty="0">
              <a:latin typeface="Calibri"/>
              <a:ea typeface="Calibri"/>
              <a:cs typeface="Calibri"/>
            </a:endParaRPr>
          </a:p>
          <a:p>
            <a:r>
              <a:rPr lang="en-US" dirty="0">
                <a:latin typeface="Calibri"/>
                <a:ea typeface="Calibri"/>
                <a:cs typeface="Calibri"/>
              </a:rPr>
              <a:t>Michelle / Trudi to split attendees into breakout rooms (Kim to give permission on Teams chat) </a:t>
            </a:r>
          </a:p>
        </p:txBody>
      </p:sp>
      <p:sp>
        <p:nvSpPr>
          <p:cNvPr id="4" name="Slide Number Placeholder 3"/>
          <p:cNvSpPr>
            <a:spLocks noGrp="1"/>
          </p:cNvSpPr>
          <p:nvPr>
            <p:ph type="sldNum" sz="quarter" idx="5"/>
          </p:nvPr>
        </p:nvSpPr>
        <p:spPr/>
        <p:txBody>
          <a:bodyPr/>
          <a:lstStyle/>
          <a:p>
            <a:fld id="{A8EE9E72-3495-42B9-BFAE-FB5B0AE6B607}" type="slidenum">
              <a:rPr lang="en-GB" smtClean="0"/>
              <a:t>17</a:t>
            </a:fld>
            <a:endParaRPr lang="en-GB"/>
          </a:p>
        </p:txBody>
      </p:sp>
    </p:spTree>
    <p:extLst>
      <p:ext uri="{BB962C8B-B14F-4D97-AF65-F5344CB8AC3E}">
        <p14:creationId xmlns:p14="http://schemas.microsoft.com/office/powerpoint/2010/main" val="122335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EC - TBC</a:t>
            </a:r>
            <a:endParaRPr lang="en-US" dirty="0"/>
          </a:p>
        </p:txBody>
      </p:sp>
      <p:sp>
        <p:nvSpPr>
          <p:cNvPr id="4" name="Slide Number Placeholder 3"/>
          <p:cNvSpPr>
            <a:spLocks noGrp="1"/>
          </p:cNvSpPr>
          <p:nvPr>
            <p:ph type="sldNum" sz="quarter" idx="5"/>
          </p:nvPr>
        </p:nvSpPr>
        <p:spPr/>
        <p:txBody>
          <a:bodyPr/>
          <a:lstStyle/>
          <a:p>
            <a:fld id="{A8EE9E72-3495-42B9-BFAE-FB5B0AE6B607}" type="slidenum">
              <a:rPr lang="en-GB" smtClean="0"/>
              <a:t>18</a:t>
            </a:fld>
            <a:endParaRPr lang="en-GB"/>
          </a:p>
        </p:txBody>
      </p:sp>
    </p:spTree>
    <p:extLst>
      <p:ext uri="{BB962C8B-B14F-4D97-AF65-F5344CB8AC3E}">
        <p14:creationId xmlns:p14="http://schemas.microsoft.com/office/powerpoint/2010/main" val="40689101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Kim to close </a:t>
            </a:r>
          </a:p>
          <a:p>
            <a:endParaRPr lang="en-US" dirty="0">
              <a:latin typeface="Calibri"/>
              <a:ea typeface="Calibri"/>
              <a:cs typeface="Calibri"/>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A8EE9E72-3495-42B9-BFAE-FB5B0AE6B607}" type="slidenum">
              <a:rPr lang="en-GB" smtClean="0"/>
              <a:t>19</a:t>
            </a:fld>
            <a:endParaRPr lang="en-GB"/>
          </a:p>
        </p:txBody>
      </p:sp>
    </p:spTree>
    <p:extLst>
      <p:ext uri="{BB962C8B-B14F-4D97-AF65-F5344CB8AC3E}">
        <p14:creationId xmlns:p14="http://schemas.microsoft.com/office/powerpoint/2010/main" val="1409221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Kim to go through agenda</a:t>
            </a:r>
          </a:p>
        </p:txBody>
      </p:sp>
      <p:sp>
        <p:nvSpPr>
          <p:cNvPr id="4" name="Slide Number Placeholder 3"/>
          <p:cNvSpPr>
            <a:spLocks noGrp="1"/>
          </p:cNvSpPr>
          <p:nvPr>
            <p:ph type="sldNum" sz="quarter" idx="5"/>
          </p:nvPr>
        </p:nvSpPr>
        <p:spPr/>
        <p:txBody>
          <a:bodyPr/>
          <a:lstStyle/>
          <a:p>
            <a:fld id="{A8EE9E72-3495-42B9-BFAE-FB5B0AE6B607}" type="slidenum">
              <a:rPr lang="en-GB" smtClean="0"/>
              <a:t>2</a:t>
            </a:fld>
            <a:endParaRPr lang="en-GB"/>
          </a:p>
        </p:txBody>
      </p:sp>
    </p:spTree>
    <p:extLst>
      <p:ext uri="{BB962C8B-B14F-4D97-AF65-F5344CB8AC3E}">
        <p14:creationId xmlns:p14="http://schemas.microsoft.com/office/powerpoint/2010/main" val="4089154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EC – Kim </a:t>
            </a:r>
          </a:p>
          <a:p>
            <a:r>
              <a:rPr lang="en-GB" dirty="0"/>
              <a:t>Might be aware of the Gatsby next 10 report which has considered the framework for careers; they have been updated and modernised to reflect the current educational landscape.</a:t>
            </a:r>
            <a:endParaRPr lang="en-US" dirty="0"/>
          </a:p>
          <a:p>
            <a:r>
              <a:rPr lang="en-GB" dirty="0"/>
              <a:t>The Changes will most likely be statutory from September and the focus of any careers provision in all educational settings should be focussed around these 5 emerging themes. </a:t>
            </a:r>
          </a:p>
          <a:p>
            <a:r>
              <a:rPr lang="en-GB" dirty="0"/>
              <a:t>We’ll focus on a different theme for each Inclusion CoP moving forwards into the new academic year, and for this meeting we are going to focus on theme 3 -  Meaningful and varied encounters and experiences</a:t>
            </a:r>
          </a:p>
          <a:p>
            <a:endParaRPr lang="en-GB" dirty="0"/>
          </a:p>
        </p:txBody>
      </p:sp>
      <p:sp>
        <p:nvSpPr>
          <p:cNvPr id="4" name="Slide Number Placeholder 3"/>
          <p:cNvSpPr>
            <a:spLocks noGrp="1"/>
          </p:cNvSpPr>
          <p:nvPr>
            <p:ph type="sldNum" sz="quarter" idx="5"/>
          </p:nvPr>
        </p:nvSpPr>
        <p:spPr/>
        <p:txBody>
          <a:bodyPr/>
          <a:lstStyle/>
          <a:p>
            <a:fld id="{A8EE9E72-3495-42B9-BFAE-FB5B0AE6B607}" type="slidenum">
              <a:rPr lang="en-GB" smtClean="0"/>
              <a:t>3</a:t>
            </a:fld>
            <a:endParaRPr lang="en-GB"/>
          </a:p>
        </p:txBody>
      </p:sp>
    </p:spTree>
    <p:extLst>
      <p:ext uri="{BB962C8B-B14F-4D97-AF65-F5344CB8AC3E}">
        <p14:creationId xmlns:p14="http://schemas.microsoft.com/office/powerpoint/2010/main" val="4125623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97BAB-B7B9-62C8-0D78-95F98E53E2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C48384-0147-1963-7306-D592FEC388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33B2EE-A0DF-D56A-3E7C-DAD9C44EE805}"/>
              </a:ext>
            </a:extLst>
          </p:cNvPr>
          <p:cNvSpPr>
            <a:spLocks noGrp="1"/>
          </p:cNvSpPr>
          <p:nvPr>
            <p:ph type="body" idx="1"/>
          </p:nvPr>
        </p:nvSpPr>
        <p:spPr/>
        <p:txBody>
          <a:bodyPr/>
          <a:lstStyle/>
          <a:p>
            <a:r>
              <a:rPr lang="en-GB" dirty="0"/>
              <a:t>EC – Kim </a:t>
            </a:r>
          </a:p>
          <a:p>
            <a:endParaRPr lang="en-GB" dirty="0"/>
          </a:p>
          <a:p>
            <a:r>
              <a:rPr lang="en-GB" dirty="0"/>
              <a:t>During this meeting today, we’ll discuss: </a:t>
            </a:r>
          </a:p>
          <a:p>
            <a:pPr marL="171450" indent="-171450">
              <a:buFont typeface="Arial" panose="020B0604020202020204" pitchFamily="34" charset="0"/>
              <a:buChar char="•"/>
            </a:pPr>
            <a:r>
              <a:rPr lang="en-GB" dirty="0"/>
              <a:t>What is different? </a:t>
            </a:r>
          </a:p>
          <a:p>
            <a:pPr marL="171450" indent="-171450">
              <a:buFont typeface="Arial" panose="020B0604020202020204" pitchFamily="34" charset="0"/>
              <a:buChar char="•"/>
            </a:pPr>
            <a:r>
              <a:rPr lang="en-GB" dirty="0"/>
              <a:t>What is the value in the change? </a:t>
            </a:r>
          </a:p>
          <a:p>
            <a:pPr marL="171450" indent="-171450">
              <a:buFont typeface="Arial" panose="020B0604020202020204" pitchFamily="34" charset="0"/>
              <a:buChar char="•"/>
            </a:pPr>
            <a:r>
              <a:rPr lang="en-GB" dirty="0"/>
              <a:t>How will you position this within your setting?</a:t>
            </a:r>
          </a:p>
          <a:p>
            <a:pPr marL="171450" indent="-171450">
              <a:buFont typeface="Arial" panose="020B0604020202020204" pitchFamily="34" charset="0"/>
              <a:buChar char="•"/>
            </a:pPr>
            <a:r>
              <a:rPr lang="en-GB" dirty="0"/>
              <a:t>What ‘tools’ do you as CLs have at your disposal, and how will you use them? </a:t>
            </a:r>
          </a:p>
          <a:p>
            <a:endParaRPr lang="en-GB" dirty="0"/>
          </a:p>
          <a:p>
            <a:r>
              <a:rPr lang="en-GB" i="1" dirty="0"/>
              <a:t>A specific focus in the definition of ‘meaningful’ for Benchmark 5 is that young people experience employers of different sizes and specialisms throughout the careers programme.</a:t>
            </a:r>
            <a:endParaRPr lang="en-GB" dirty="0"/>
          </a:p>
          <a:p>
            <a:r>
              <a:rPr lang="en-GB" dirty="0"/>
              <a:t>Additional or different support may be needed for vulnerable and disadvantaged young people and for young people with SEND.</a:t>
            </a:r>
            <a:endParaRPr lang="en-US" dirty="0"/>
          </a:p>
          <a:p>
            <a:endParaRPr lang="en-GB" dirty="0"/>
          </a:p>
        </p:txBody>
      </p:sp>
      <p:sp>
        <p:nvSpPr>
          <p:cNvPr id="4" name="Slide Number Placeholder 3">
            <a:extLst>
              <a:ext uri="{FF2B5EF4-FFF2-40B4-BE49-F238E27FC236}">
                <a16:creationId xmlns:a16="http://schemas.microsoft.com/office/drawing/2014/main" id="{F34E070B-57F4-C58B-4036-7B2EF09B789A}"/>
              </a:ext>
            </a:extLst>
          </p:cNvPr>
          <p:cNvSpPr>
            <a:spLocks noGrp="1"/>
          </p:cNvSpPr>
          <p:nvPr>
            <p:ph type="sldNum" sz="quarter" idx="5"/>
          </p:nvPr>
        </p:nvSpPr>
        <p:spPr/>
        <p:txBody>
          <a:bodyPr/>
          <a:lstStyle/>
          <a:p>
            <a:fld id="{A8EE9E72-3495-42B9-BFAE-FB5B0AE6B607}" type="slidenum">
              <a:rPr lang="en-GB" smtClean="0"/>
              <a:t>4</a:t>
            </a:fld>
            <a:endParaRPr lang="en-GB"/>
          </a:p>
        </p:txBody>
      </p:sp>
    </p:spTree>
    <p:extLst>
      <p:ext uri="{BB962C8B-B14F-4D97-AF65-F5344CB8AC3E}">
        <p14:creationId xmlns:p14="http://schemas.microsoft.com/office/powerpoint/2010/main" val="3177223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EC – Michelle</a:t>
            </a:r>
            <a:endParaRPr lang="en-US" dirty="0"/>
          </a:p>
          <a:p>
            <a:endParaRPr lang="en-GB" dirty="0"/>
          </a:p>
          <a:p>
            <a:r>
              <a:rPr lang="en-US" dirty="0"/>
              <a:t>There are three benchmarks that cover Theme 3.  You can see where and how the benchmarks have been updated.  Notice that there are definitions of the term ‘meaningful’ as well as recognition that encounters can be in-person and virtual. </a:t>
            </a:r>
          </a:p>
          <a:p>
            <a:endParaRPr lang="en-US" dirty="0"/>
          </a:p>
          <a:p>
            <a:r>
              <a:rPr lang="en-US" dirty="0"/>
              <a:t>We want to highlight the end column which is the impact on learners – I’m not going to read it out, I’ll give you a second to read.  We want careers programs to be ambitious and for workplace encounters to build year on year. </a:t>
            </a:r>
          </a:p>
          <a:p>
            <a:endParaRPr lang="en-GB" dirty="0"/>
          </a:p>
          <a:p>
            <a:r>
              <a:rPr lang="en-US" dirty="0"/>
              <a:t>There is a clear criteria for what meaningful is – this makes it easier for Career leaders and EA’s to plan for encounters or experiences of the workplace, and we'll hear more from one of our Cornerstones shortly, about how this can be successfully achieved. </a:t>
            </a:r>
          </a:p>
          <a:p>
            <a:endParaRPr lang="en-GB" dirty="0"/>
          </a:p>
          <a:p>
            <a:r>
              <a:rPr lang="en-US" dirty="0"/>
              <a:t>You have tools at hand to help you monitor and record the impact of workplace experiences, such as Compass+ 'Activities Report' and Future Skills Questionnaires (SEND update coming soon) </a:t>
            </a:r>
          </a:p>
          <a:p>
            <a:endParaRPr lang="en-US" dirty="0"/>
          </a:p>
          <a:p>
            <a:r>
              <a:rPr lang="en-US" dirty="0"/>
              <a:t>Next slide</a:t>
            </a:r>
            <a:endParaRPr lang="en-GB" dirty="0"/>
          </a:p>
          <a:p>
            <a:endParaRPr lang="en-US" dirty="0">
              <a:latin typeface="Aptos"/>
              <a:ea typeface="Calibri"/>
              <a:cs typeface="Calibri"/>
            </a:endParaRPr>
          </a:p>
          <a:p>
            <a:endParaRPr lang="en-US" dirty="0">
              <a:latin typeface="Aptos"/>
              <a:ea typeface="Calibri"/>
              <a:cs typeface="Calibri"/>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A8EE9E72-3495-42B9-BFAE-FB5B0AE6B607}" type="slidenum">
              <a:rPr lang="en-GB" smtClean="0"/>
              <a:t>5</a:t>
            </a:fld>
            <a:endParaRPr lang="en-GB"/>
          </a:p>
        </p:txBody>
      </p:sp>
    </p:spTree>
    <p:extLst>
      <p:ext uri="{BB962C8B-B14F-4D97-AF65-F5344CB8AC3E}">
        <p14:creationId xmlns:p14="http://schemas.microsoft.com/office/powerpoint/2010/main" val="3745111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C8464-D08D-E1C5-7A83-C130500584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1D1E77-BC35-9C2D-18B8-03B3002938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5BECA-D1B3-18B9-885F-410BE4BD7CC7}"/>
              </a:ext>
            </a:extLst>
          </p:cNvPr>
          <p:cNvSpPr>
            <a:spLocks noGrp="1"/>
          </p:cNvSpPr>
          <p:nvPr>
            <p:ph type="body" idx="1"/>
          </p:nvPr>
        </p:nvSpPr>
        <p:spPr/>
        <p:txBody>
          <a:bodyPr/>
          <a:lstStyle/>
          <a:p>
            <a:r>
              <a:rPr lang="en-GB" dirty="0"/>
              <a:t>EC – Michelle</a:t>
            </a:r>
          </a:p>
          <a:p>
            <a:endParaRPr lang="en-GB" dirty="0"/>
          </a:p>
          <a:p>
            <a:endParaRPr lang="en-GB" dirty="0"/>
          </a:p>
          <a:p>
            <a:r>
              <a:rPr lang="en-GB" i="1" dirty="0"/>
              <a:t>Criteria for a meaningful experience is shown on slide – give you a moment to read</a:t>
            </a:r>
            <a:endParaRPr lang="en-US" dirty="0"/>
          </a:p>
          <a:p>
            <a:pPr marL="171450" indent="-171450">
              <a:buFont typeface="Arial"/>
              <a:buChar char="•"/>
            </a:pPr>
            <a:r>
              <a:rPr lang="en-GB" i="1" dirty="0"/>
              <a:t>Some encounters, such as an awareness-raising talk by an employer, might be planned in such a way that it can be meaningful for all, while other encounters will need to be tailored to most benefit the individual. </a:t>
            </a:r>
            <a:endParaRPr lang="en-GB" dirty="0"/>
          </a:p>
          <a:p>
            <a:pPr marL="171450" indent="-171450">
              <a:buFont typeface="Arial"/>
              <a:buChar char="•"/>
            </a:pPr>
            <a:r>
              <a:rPr lang="en-GB" i="1" dirty="0"/>
              <a:t>There are many approaches to providing meaningful encounters. Schools and colleges are best placed to decide what will work best for them and what will benefit their young people most.</a:t>
            </a:r>
            <a:endParaRPr lang="en-GB" dirty="0"/>
          </a:p>
          <a:p>
            <a:pPr marL="171450" indent="-171450">
              <a:buFont typeface="Arial"/>
              <a:buChar char="•"/>
            </a:pPr>
            <a:r>
              <a:rPr lang="en-GB" i="1" dirty="0"/>
              <a:t>It's important to design the workplace encounter alongside the employer to ensure maximum impact. </a:t>
            </a:r>
          </a:p>
          <a:p>
            <a:endParaRPr lang="en-GB" i="1" dirty="0"/>
          </a:p>
          <a:p>
            <a:endParaRPr lang="en-GB" dirty="0"/>
          </a:p>
        </p:txBody>
      </p:sp>
      <p:sp>
        <p:nvSpPr>
          <p:cNvPr id="4" name="Slide Number Placeholder 3">
            <a:extLst>
              <a:ext uri="{FF2B5EF4-FFF2-40B4-BE49-F238E27FC236}">
                <a16:creationId xmlns:a16="http://schemas.microsoft.com/office/drawing/2014/main" id="{1128A6A0-1977-244B-FF5A-6E1D33AFCEB1}"/>
              </a:ext>
            </a:extLst>
          </p:cNvPr>
          <p:cNvSpPr>
            <a:spLocks noGrp="1"/>
          </p:cNvSpPr>
          <p:nvPr>
            <p:ph type="sldNum" sz="quarter" idx="5"/>
          </p:nvPr>
        </p:nvSpPr>
        <p:spPr/>
        <p:txBody>
          <a:bodyPr/>
          <a:lstStyle/>
          <a:p>
            <a:fld id="{A8EE9E72-3495-42B9-BFAE-FB5B0AE6B607}" type="slidenum">
              <a:rPr lang="en-GB" smtClean="0"/>
              <a:t>6</a:t>
            </a:fld>
            <a:endParaRPr lang="en-GB"/>
          </a:p>
        </p:txBody>
      </p:sp>
    </p:spTree>
    <p:extLst>
      <p:ext uri="{BB962C8B-B14F-4D97-AF65-F5344CB8AC3E}">
        <p14:creationId xmlns:p14="http://schemas.microsoft.com/office/powerpoint/2010/main" val="1906325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002424"/>
                </a:solidFill>
              </a:rPr>
              <a:t>EC – Trudi</a:t>
            </a:r>
            <a:endParaRPr lang="en-US" dirty="0"/>
          </a:p>
          <a:p>
            <a:endParaRPr lang="en-GB" dirty="0">
              <a:solidFill>
                <a:srgbClr val="002424"/>
              </a:solidFill>
            </a:endParaRPr>
          </a:p>
          <a:p>
            <a:r>
              <a:rPr lang="en-GB" i="1" dirty="0">
                <a:solidFill>
                  <a:srgbClr val="002424"/>
                </a:solidFill>
              </a:rPr>
              <a:t>I’ll just give you a minute to read through the slide about what a meaningful experience might look like.</a:t>
            </a:r>
            <a:endParaRPr lang="en-US" dirty="0">
              <a:solidFill>
                <a:srgbClr val="000000"/>
              </a:solidFill>
            </a:endParaRPr>
          </a:p>
          <a:p>
            <a:endParaRPr lang="en-GB" i="1" dirty="0">
              <a:solidFill>
                <a:srgbClr val="002424"/>
              </a:solidFill>
            </a:endParaRPr>
          </a:p>
          <a:p>
            <a:r>
              <a:rPr lang="en-GB" i="1" dirty="0">
                <a:solidFill>
                  <a:srgbClr val="002424"/>
                </a:solidFill>
              </a:rPr>
              <a:t>A </a:t>
            </a:r>
            <a:r>
              <a:rPr lang="en-GB" b="1" i="1" dirty="0">
                <a:solidFill>
                  <a:srgbClr val="002424"/>
                </a:solidFill>
              </a:rPr>
              <a:t>specific focus</a:t>
            </a:r>
            <a:r>
              <a:rPr lang="en-GB" i="1" dirty="0">
                <a:solidFill>
                  <a:srgbClr val="002424"/>
                </a:solidFill>
              </a:rPr>
              <a:t> in the definition of ‘meaningful’ for Benchmark 5 is that young people experience </a:t>
            </a:r>
            <a:r>
              <a:rPr lang="en-GB" b="1" i="1" dirty="0">
                <a:solidFill>
                  <a:srgbClr val="002424"/>
                </a:solidFill>
              </a:rPr>
              <a:t>employers of different sizes and specialisms </a:t>
            </a:r>
            <a:r>
              <a:rPr lang="en-GB" i="1" dirty="0">
                <a:solidFill>
                  <a:srgbClr val="002424"/>
                </a:solidFill>
              </a:rPr>
              <a:t>throughout the careers programme.</a:t>
            </a:r>
            <a:endParaRPr lang="en-US" dirty="0"/>
          </a:p>
          <a:p>
            <a:r>
              <a:rPr lang="en-GB" dirty="0">
                <a:solidFill>
                  <a:srgbClr val="002424"/>
                </a:solidFill>
              </a:rPr>
              <a:t>Additional or different support may be needed for vulnerable and disadvantaged young people and for young people with SEND.</a:t>
            </a:r>
            <a:endParaRPr lang="en-GB" dirty="0"/>
          </a:p>
          <a:p>
            <a:endParaRPr lang="en-GB" b="1" dirty="0">
              <a:solidFill>
                <a:srgbClr val="002424"/>
              </a:solidFill>
              <a:latin typeface="Lato"/>
              <a:ea typeface="Lato"/>
              <a:cs typeface="Lato"/>
            </a:endParaRPr>
          </a:p>
          <a:p>
            <a:r>
              <a:rPr lang="en-GB" b="1" dirty="0">
                <a:solidFill>
                  <a:srgbClr val="002424"/>
                </a:solidFill>
                <a:latin typeface="Lato"/>
                <a:ea typeface="Lato"/>
                <a:cs typeface="Lato"/>
              </a:rPr>
              <a:t>The</a:t>
            </a:r>
            <a:r>
              <a:rPr lang="en-GB" b="1" i="0" dirty="0">
                <a:solidFill>
                  <a:srgbClr val="002424"/>
                </a:solidFill>
                <a:effectLst/>
                <a:latin typeface="Lato"/>
                <a:ea typeface="Lato"/>
                <a:cs typeface="Lato"/>
              </a:rPr>
              <a:t> </a:t>
            </a:r>
            <a:r>
              <a:rPr lang="en-GB" b="1" i="0" dirty="0" err="1">
                <a:solidFill>
                  <a:srgbClr val="002424"/>
                </a:solidFill>
                <a:effectLst/>
                <a:latin typeface="Lato"/>
                <a:ea typeface="Lato"/>
                <a:cs typeface="Lato"/>
              </a:rPr>
              <a:t>equalex</a:t>
            </a:r>
            <a:r>
              <a:rPr lang="en-GB" b="1" i="0" dirty="0">
                <a:solidFill>
                  <a:srgbClr val="002424"/>
                </a:solidFill>
                <a:effectLst/>
                <a:latin typeface="Lato"/>
                <a:ea typeface="Lato"/>
                <a:cs typeface="Lato"/>
              </a:rPr>
              <a:t> </a:t>
            </a:r>
            <a:r>
              <a:rPr lang="en-GB" b="1" dirty="0">
                <a:solidFill>
                  <a:srgbClr val="002424"/>
                </a:solidFill>
                <a:latin typeface="Lato"/>
                <a:ea typeface="Lato"/>
                <a:cs typeface="Lato"/>
              </a:rPr>
              <a:t>approach is currently being piloted in partnership with four Mayoral Combined Authorities. The ambition is to see this adopted across the country. </a:t>
            </a:r>
            <a:endParaRPr lang="en-US" dirty="0"/>
          </a:p>
          <a:p>
            <a:endParaRPr lang="en-GB" b="1" dirty="0">
              <a:solidFill>
                <a:srgbClr val="002424"/>
              </a:solidFill>
              <a:latin typeface="Lato"/>
              <a:ea typeface="Lato"/>
              <a:cs typeface="Lato"/>
            </a:endParaRPr>
          </a:p>
          <a:p>
            <a:r>
              <a:rPr lang="en-GB" b="1" dirty="0">
                <a:solidFill>
                  <a:srgbClr val="002424"/>
                </a:solidFill>
                <a:latin typeface="Lato"/>
                <a:ea typeface="Lato"/>
                <a:cs typeface="Lato"/>
              </a:rPr>
              <a:t>Key</a:t>
            </a:r>
            <a:r>
              <a:rPr lang="en-GB" b="1" i="0" dirty="0">
                <a:solidFill>
                  <a:srgbClr val="002424"/>
                </a:solidFill>
                <a:effectLst/>
                <a:latin typeface="Lato"/>
                <a:ea typeface="Lato"/>
                <a:cs typeface="Lato"/>
              </a:rPr>
              <a:t> features of </a:t>
            </a:r>
            <a:r>
              <a:rPr lang="en-GB" b="1" i="0" dirty="0" err="1">
                <a:solidFill>
                  <a:srgbClr val="002424"/>
                </a:solidFill>
                <a:effectLst/>
                <a:latin typeface="Lato"/>
                <a:ea typeface="Lato"/>
                <a:cs typeface="Lato"/>
              </a:rPr>
              <a:t>equalex</a:t>
            </a:r>
            <a:r>
              <a:rPr lang="en-GB" b="1" i="0" dirty="0">
                <a:solidFill>
                  <a:srgbClr val="002424"/>
                </a:solidFill>
                <a:effectLst/>
                <a:latin typeface="Lato"/>
                <a:ea typeface="Lato"/>
                <a:cs typeface="Lato"/>
              </a:rPr>
              <a:t>:</a:t>
            </a:r>
            <a:endParaRPr lang="en-GB" dirty="0"/>
          </a:p>
          <a:p>
            <a:pPr algn="l">
              <a:buFont typeface="+mj-lt"/>
              <a:buAutoNum type="arabicPeriod"/>
            </a:pPr>
            <a:r>
              <a:rPr lang="en-GB" b="1" i="0" dirty="0">
                <a:solidFill>
                  <a:srgbClr val="002424"/>
                </a:solidFill>
                <a:effectLst/>
                <a:latin typeface="Lato" panose="020F0502020204030203" pitchFamily="34" charset="0"/>
              </a:rPr>
              <a:t>Quality:</a:t>
            </a:r>
            <a:r>
              <a:rPr lang="en-GB" b="0" i="0" dirty="0">
                <a:solidFill>
                  <a:srgbClr val="002424"/>
                </a:solidFill>
                <a:effectLst/>
                <a:latin typeface="Lato" panose="020F0502020204030203" pitchFamily="34" charset="0"/>
              </a:rPr>
              <a:t> A multi-experience model that uses learning objectives to join activity together during a young person’s time at school  </a:t>
            </a:r>
          </a:p>
          <a:p>
            <a:pPr algn="l">
              <a:buFont typeface="+mj-lt"/>
              <a:buAutoNum type="arabicPeriod"/>
            </a:pPr>
            <a:r>
              <a:rPr lang="en-GB" b="1" i="0" dirty="0">
                <a:solidFill>
                  <a:srgbClr val="002424"/>
                </a:solidFill>
                <a:effectLst/>
                <a:latin typeface="Lato" panose="020F0502020204030203" pitchFamily="34" charset="0"/>
              </a:rPr>
              <a:t>Equity:</a:t>
            </a:r>
            <a:r>
              <a:rPr lang="en-GB" b="0" i="0" dirty="0">
                <a:solidFill>
                  <a:srgbClr val="002424"/>
                </a:solidFill>
                <a:effectLst/>
                <a:latin typeface="Lato" panose="020F0502020204030203" pitchFamily="34" charset="0"/>
              </a:rPr>
              <a:t> A minimum of 10 days' worth of work experience - tailored days, blocked time periods etc. </a:t>
            </a:r>
          </a:p>
          <a:p>
            <a:pPr algn="l">
              <a:buFont typeface="+mj-lt"/>
              <a:buAutoNum type="arabicPeriod"/>
            </a:pPr>
            <a:r>
              <a:rPr lang="en-GB" b="1" i="0" dirty="0">
                <a:solidFill>
                  <a:srgbClr val="002424"/>
                </a:solidFill>
                <a:effectLst/>
                <a:latin typeface="Lato" panose="020F0502020204030203" pitchFamily="34" charset="0"/>
              </a:rPr>
              <a:t>Flexibility:</a:t>
            </a:r>
            <a:r>
              <a:rPr lang="en-GB" b="0" i="0" dirty="0">
                <a:solidFill>
                  <a:srgbClr val="002424"/>
                </a:solidFill>
                <a:effectLst/>
                <a:latin typeface="Lato" panose="020F0502020204030203" pitchFamily="34" charset="0"/>
              </a:rPr>
              <a:t> Structured to support all types of school and business, including smaller employers - hybrid, virtual etc</a:t>
            </a:r>
          </a:p>
          <a:p>
            <a:endParaRPr lang="en-GB" dirty="0"/>
          </a:p>
          <a:p>
            <a:r>
              <a:rPr lang="en-GB" b="1" dirty="0"/>
              <a:t>The model offers structure, rather than prescription about when and how the 10 days' worth of experiences of the workplace should be delivered. </a:t>
            </a:r>
            <a:endParaRPr lang="en-GB" dirty="0"/>
          </a:p>
          <a:p>
            <a:r>
              <a:rPr lang="en-GB" b="1" dirty="0"/>
              <a:t>The flexibility – asked for by employers and schools – will help develop innovative and impactful approaches. </a:t>
            </a:r>
            <a:endParaRPr lang="en-GB" dirty="0"/>
          </a:p>
          <a:p>
            <a:endParaRPr lang="en-GB" dirty="0"/>
          </a:p>
        </p:txBody>
      </p:sp>
      <p:sp>
        <p:nvSpPr>
          <p:cNvPr id="4" name="Slide Number Placeholder 3"/>
          <p:cNvSpPr>
            <a:spLocks noGrp="1"/>
          </p:cNvSpPr>
          <p:nvPr>
            <p:ph type="sldNum" sz="quarter" idx="5"/>
          </p:nvPr>
        </p:nvSpPr>
        <p:spPr/>
        <p:txBody>
          <a:bodyPr/>
          <a:lstStyle/>
          <a:p>
            <a:fld id="{A8EE9E72-3495-42B9-BFAE-FB5B0AE6B607}" type="slidenum">
              <a:rPr lang="en-GB" smtClean="0"/>
              <a:t>7</a:t>
            </a:fld>
            <a:endParaRPr lang="en-GB"/>
          </a:p>
        </p:txBody>
      </p:sp>
    </p:spTree>
    <p:extLst>
      <p:ext uri="{BB962C8B-B14F-4D97-AF65-F5344CB8AC3E}">
        <p14:creationId xmlns:p14="http://schemas.microsoft.com/office/powerpoint/2010/main" val="943381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EC – Trudi</a:t>
            </a:r>
            <a:endParaRPr lang="en-US" dirty="0"/>
          </a:p>
          <a:p>
            <a:endParaRPr lang="en-GB" dirty="0"/>
          </a:p>
          <a:p>
            <a:r>
              <a:rPr lang="en-US" dirty="0">
                <a:latin typeface="Calibri"/>
                <a:ea typeface="Calibri"/>
                <a:cs typeface="Calibri"/>
              </a:rPr>
              <a:t>The Gatsby 10 Year Report includes a clear guide to highlight the change in wording. </a:t>
            </a:r>
            <a:endParaRPr lang="en-US" dirty="0"/>
          </a:p>
          <a:p>
            <a:r>
              <a:rPr lang="en-US" dirty="0">
                <a:latin typeface="Calibri"/>
                <a:ea typeface="Calibri"/>
                <a:cs typeface="Calibri"/>
              </a:rPr>
              <a:t>Appendix 9  - link included in resource slide at end of presentation. </a:t>
            </a:r>
            <a:endParaRPr lang="en-US" dirty="0"/>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A8EE9E72-3495-42B9-BFAE-FB5B0AE6B607}" type="slidenum">
              <a:rPr lang="en-GB" smtClean="0"/>
              <a:t>8</a:t>
            </a:fld>
            <a:endParaRPr lang="en-GB"/>
          </a:p>
        </p:txBody>
      </p:sp>
    </p:spTree>
    <p:extLst>
      <p:ext uri="{BB962C8B-B14F-4D97-AF65-F5344CB8AC3E}">
        <p14:creationId xmlns:p14="http://schemas.microsoft.com/office/powerpoint/2010/main" val="41789999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Kim to intro</a:t>
            </a:r>
          </a:p>
        </p:txBody>
      </p:sp>
      <p:sp>
        <p:nvSpPr>
          <p:cNvPr id="4" name="Slide Number Placeholder 3"/>
          <p:cNvSpPr>
            <a:spLocks noGrp="1"/>
          </p:cNvSpPr>
          <p:nvPr>
            <p:ph type="sldNum" sz="quarter" idx="5"/>
          </p:nvPr>
        </p:nvSpPr>
        <p:spPr/>
        <p:txBody>
          <a:bodyPr/>
          <a:lstStyle/>
          <a:p>
            <a:fld id="{A8EE9E72-3495-42B9-BFAE-FB5B0AE6B607}" type="slidenum">
              <a:rPr lang="en-GB" smtClean="0"/>
              <a:t>9</a:t>
            </a:fld>
            <a:endParaRPr lang="en-GB"/>
          </a:p>
        </p:txBody>
      </p:sp>
    </p:spTree>
    <p:extLst>
      <p:ext uri="{BB962C8B-B14F-4D97-AF65-F5344CB8AC3E}">
        <p14:creationId xmlns:p14="http://schemas.microsoft.com/office/powerpoint/2010/main" val="3580767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BFC13-7FE1-51C8-18CF-D846F03ED7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2D44DE8-8DA8-B9DA-06AB-3304B4EBE9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6F59EED-F164-AB19-A5B3-6928A757B982}"/>
              </a:ext>
            </a:extLst>
          </p:cNvPr>
          <p:cNvSpPr>
            <a:spLocks noGrp="1"/>
          </p:cNvSpPr>
          <p:nvPr>
            <p:ph type="dt" sz="half" idx="10"/>
          </p:nvPr>
        </p:nvSpPr>
        <p:spPr/>
        <p:txBody>
          <a:bodyPr/>
          <a:lstStyle/>
          <a:p>
            <a:fld id="{765E69B1-B8CD-4487-88C1-CEC13D0F6E30}" type="datetimeFigureOut">
              <a:rPr lang="en-GB" smtClean="0"/>
              <a:t>17/03/2025</a:t>
            </a:fld>
            <a:endParaRPr lang="en-GB"/>
          </a:p>
        </p:txBody>
      </p:sp>
      <p:sp>
        <p:nvSpPr>
          <p:cNvPr id="5" name="Footer Placeholder 4">
            <a:extLst>
              <a:ext uri="{FF2B5EF4-FFF2-40B4-BE49-F238E27FC236}">
                <a16:creationId xmlns:a16="http://schemas.microsoft.com/office/drawing/2014/main" id="{6525E80B-7701-ED7C-B396-68B5B56CCC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05A317-D4F5-C4D4-228C-458A532C19CC}"/>
              </a:ext>
            </a:extLst>
          </p:cNvPr>
          <p:cNvSpPr>
            <a:spLocks noGrp="1"/>
          </p:cNvSpPr>
          <p:nvPr>
            <p:ph type="sldNum" sz="quarter" idx="12"/>
          </p:nvPr>
        </p:nvSpPr>
        <p:spPr/>
        <p:txBody>
          <a:bodyPr/>
          <a:lstStyle/>
          <a:p>
            <a:fld id="{5137DC5A-4E20-4A1D-9527-C06062ED1841}" type="slidenum">
              <a:rPr lang="en-GB" smtClean="0"/>
              <a:t>‹#›</a:t>
            </a:fld>
            <a:endParaRPr lang="en-GB"/>
          </a:p>
        </p:txBody>
      </p:sp>
    </p:spTree>
    <p:extLst>
      <p:ext uri="{BB962C8B-B14F-4D97-AF65-F5344CB8AC3E}">
        <p14:creationId xmlns:p14="http://schemas.microsoft.com/office/powerpoint/2010/main" val="3342195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FDEBD-6E72-4A2B-DA86-0D20CCB070F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D2B0D02-A3D8-8524-5099-BF97B2E1F5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99BE3F-4195-DDB9-0E41-AFEB62E43518}"/>
              </a:ext>
            </a:extLst>
          </p:cNvPr>
          <p:cNvSpPr>
            <a:spLocks noGrp="1"/>
          </p:cNvSpPr>
          <p:nvPr>
            <p:ph type="dt" sz="half" idx="10"/>
          </p:nvPr>
        </p:nvSpPr>
        <p:spPr/>
        <p:txBody>
          <a:bodyPr/>
          <a:lstStyle/>
          <a:p>
            <a:fld id="{765E69B1-B8CD-4487-88C1-CEC13D0F6E30}" type="datetimeFigureOut">
              <a:rPr lang="en-GB" smtClean="0"/>
              <a:t>17/03/2025</a:t>
            </a:fld>
            <a:endParaRPr lang="en-GB"/>
          </a:p>
        </p:txBody>
      </p:sp>
      <p:sp>
        <p:nvSpPr>
          <p:cNvPr id="5" name="Footer Placeholder 4">
            <a:extLst>
              <a:ext uri="{FF2B5EF4-FFF2-40B4-BE49-F238E27FC236}">
                <a16:creationId xmlns:a16="http://schemas.microsoft.com/office/drawing/2014/main" id="{D16CD44F-43A5-358E-45CF-9D1C136B505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EFA804-47D8-C680-0EFA-764BA5437779}"/>
              </a:ext>
            </a:extLst>
          </p:cNvPr>
          <p:cNvSpPr>
            <a:spLocks noGrp="1"/>
          </p:cNvSpPr>
          <p:nvPr>
            <p:ph type="sldNum" sz="quarter" idx="12"/>
          </p:nvPr>
        </p:nvSpPr>
        <p:spPr/>
        <p:txBody>
          <a:bodyPr/>
          <a:lstStyle/>
          <a:p>
            <a:fld id="{5137DC5A-4E20-4A1D-9527-C06062ED1841}" type="slidenum">
              <a:rPr lang="en-GB" smtClean="0"/>
              <a:t>‹#›</a:t>
            </a:fld>
            <a:endParaRPr lang="en-GB"/>
          </a:p>
        </p:txBody>
      </p:sp>
    </p:spTree>
    <p:extLst>
      <p:ext uri="{BB962C8B-B14F-4D97-AF65-F5344CB8AC3E}">
        <p14:creationId xmlns:p14="http://schemas.microsoft.com/office/powerpoint/2010/main" val="2252486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05E5DE-65D8-EB71-5326-C5890DA2C99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15FC30-D19A-859D-5B9E-0424F182A10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01E1EE-E42B-799E-80F1-55AF4B31C44D}"/>
              </a:ext>
            </a:extLst>
          </p:cNvPr>
          <p:cNvSpPr>
            <a:spLocks noGrp="1"/>
          </p:cNvSpPr>
          <p:nvPr>
            <p:ph type="dt" sz="half" idx="10"/>
          </p:nvPr>
        </p:nvSpPr>
        <p:spPr/>
        <p:txBody>
          <a:bodyPr/>
          <a:lstStyle/>
          <a:p>
            <a:fld id="{765E69B1-B8CD-4487-88C1-CEC13D0F6E30}" type="datetimeFigureOut">
              <a:rPr lang="en-GB" smtClean="0"/>
              <a:t>17/03/2025</a:t>
            </a:fld>
            <a:endParaRPr lang="en-GB"/>
          </a:p>
        </p:txBody>
      </p:sp>
      <p:sp>
        <p:nvSpPr>
          <p:cNvPr id="5" name="Footer Placeholder 4">
            <a:extLst>
              <a:ext uri="{FF2B5EF4-FFF2-40B4-BE49-F238E27FC236}">
                <a16:creationId xmlns:a16="http://schemas.microsoft.com/office/drawing/2014/main" id="{AE395940-5974-2040-9895-EBC418DAD6F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4C2EA6A-23CF-7151-A80F-624984166728}"/>
              </a:ext>
            </a:extLst>
          </p:cNvPr>
          <p:cNvSpPr>
            <a:spLocks noGrp="1"/>
          </p:cNvSpPr>
          <p:nvPr>
            <p:ph type="sldNum" sz="quarter" idx="12"/>
          </p:nvPr>
        </p:nvSpPr>
        <p:spPr/>
        <p:txBody>
          <a:bodyPr/>
          <a:lstStyle/>
          <a:p>
            <a:fld id="{5137DC5A-4E20-4A1D-9527-C06062ED1841}" type="slidenum">
              <a:rPr lang="en-GB" smtClean="0"/>
              <a:t>‹#›</a:t>
            </a:fld>
            <a:endParaRPr lang="en-GB"/>
          </a:p>
        </p:txBody>
      </p:sp>
    </p:spTree>
    <p:extLst>
      <p:ext uri="{BB962C8B-B14F-4D97-AF65-F5344CB8AC3E}">
        <p14:creationId xmlns:p14="http://schemas.microsoft.com/office/powerpoint/2010/main" val="3808360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E5320-DF89-8CD2-D417-EE0BF7CEB6C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080BFC-C752-CB66-2110-01C2082ACA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61E902-5FC6-90BA-1867-8A48B2F30E9D}"/>
              </a:ext>
            </a:extLst>
          </p:cNvPr>
          <p:cNvSpPr>
            <a:spLocks noGrp="1"/>
          </p:cNvSpPr>
          <p:nvPr>
            <p:ph type="dt" sz="half" idx="10"/>
          </p:nvPr>
        </p:nvSpPr>
        <p:spPr/>
        <p:txBody>
          <a:bodyPr/>
          <a:lstStyle/>
          <a:p>
            <a:fld id="{765E69B1-B8CD-4487-88C1-CEC13D0F6E30}" type="datetimeFigureOut">
              <a:rPr lang="en-GB" smtClean="0"/>
              <a:t>17/03/2025</a:t>
            </a:fld>
            <a:endParaRPr lang="en-GB"/>
          </a:p>
        </p:txBody>
      </p:sp>
      <p:sp>
        <p:nvSpPr>
          <p:cNvPr id="5" name="Footer Placeholder 4">
            <a:extLst>
              <a:ext uri="{FF2B5EF4-FFF2-40B4-BE49-F238E27FC236}">
                <a16:creationId xmlns:a16="http://schemas.microsoft.com/office/drawing/2014/main" id="{80A412B3-F4E8-F81C-A4DC-CC38190447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B3B771-BDC5-B2E2-7BC9-D36463A6A0C7}"/>
              </a:ext>
            </a:extLst>
          </p:cNvPr>
          <p:cNvSpPr>
            <a:spLocks noGrp="1"/>
          </p:cNvSpPr>
          <p:nvPr>
            <p:ph type="sldNum" sz="quarter" idx="12"/>
          </p:nvPr>
        </p:nvSpPr>
        <p:spPr/>
        <p:txBody>
          <a:bodyPr/>
          <a:lstStyle/>
          <a:p>
            <a:fld id="{5137DC5A-4E20-4A1D-9527-C06062ED1841}" type="slidenum">
              <a:rPr lang="en-GB" smtClean="0"/>
              <a:t>‹#›</a:t>
            </a:fld>
            <a:endParaRPr lang="en-GB"/>
          </a:p>
        </p:txBody>
      </p:sp>
    </p:spTree>
    <p:extLst>
      <p:ext uri="{BB962C8B-B14F-4D97-AF65-F5344CB8AC3E}">
        <p14:creationId xmlns:p14="http://schemas.microsoft.com/office/powerpoint/2010/main" val="2810303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B28AF-8B53-730C-8F52-29DD0B5EE6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15E5F9B-D114-7C7F-889E-E22E542C5ED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0120C3-A8EF-D40B-F196-9B2426D54AE5}"/>
              </a:ext>
            </a:extLst>
          </p:cNvPr>
          <p:cNvSpPr>
            <a:spLocks noGrp="1"/>
          </p:cNvSpPr>
          <p:nvPr>
            <p:ph type="dt" sz="half" idx="10"/>
          </p:nvPr>
        </p:nvSpPr>
        <p:spPr/>
        <p:txBody>
          <a:bodyPr/>
          <a:lstStyle/>
          <a:p>
            <a:fld id="{765E69B1-B8CD-4487-88C1-CEC13D0F6E30}" type="datetimeFigureOut">
              <a:rPr lang="en-GB" smtClean="0"/>
              <a:t>17/03/2025</a:t>
            </a:fld>
            <a:endParaRPr lang="en-GB"/>
          </a:p>
        </p:txBody>
      </p:sp>
      <p:sp>
        <p:nvSpPr>
          <p:cNvPr id="5" name="Footer Placeholder 4">
            <a:extLst>
              <a:ext uri="{FF2B5EF4-FFF2-40B4-BE49-F238E27FC236}">
                <a16:creationId xmlns:a16="http://schemas.microsoft.com/office/drawing/2014/main" id="{B5200042-1702-275B-91ED-C46F37ABD1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179AD2-D696-1682-B577-D504DF4399F4}"/>
              </a:ext>
            </a:extLst>
          </p:cNvPr>
          <p:cNvSpPr>
            <a:spLocks noGrp="1"/>
          </p:cNvSpPr>
          <p:nvPr>
            <p:ph type="sldNum" sz="quarter" idx="12"/>
          </p:nvPr>
        </p:nvSpPr>
        <p:spPr/>
        <p:txBody>
          <a:bodyPr/>
          <a:lstStyle/>
          <a:p>
            <a:fld id="{5137DC5A-4E20-4A1D-9527-C06062ED1841}" type="slidenum">
              <a:rPr lang="en-GB" smtClean="0"/>
              <a:t>‹#›</a:t>
            </a:fld>
            <a:endParaRPr lang="en-GB"/>
          </a:p>
        </p:txBody>
      </p:sp>
    </p:spTree>
    <p:extLst>
      <p:ext uri="{BB962C8B-B14F-4D97-AF65-F5344CB8AC3E}">
        <p14:creationId xmlns:p14="http://schemas.microsoft.com/office/powerpoint/2010/main" val="3018388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DBAA9-602B-6462-467E-8FCCC053430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A7C4E81-74C8-ABF2-8BF1-120AB54B2C7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CE6C4E2-2353-7682-380B-465FCDE61B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2B614E9-15D5-9C14-740E-ACDFFDBB426F}"/>
              </a:ext>
            </a:extLst>
          </p:cNvPr>
          <p:cNvSpPr>
            <a:spLocks noGrp="1"/>
          </p:cNvSpPr>
          <p:nvPr>
            <p:ph type="dt" sz="half" idx="10"/>
          </p:nvPr>
        </p:nvSpPr>
        <p:spPr/>
        <p:txBody>
          <a:bodyPr/>
          <a:lstStyle/>
          <a:p>
            <a:fld id="{765E69B1-B8CD-4487-88C1-CEC13D0F6E30}" type="datetimeFigureOut">
              <a:rPr lang="en-GB" smtClean="0"/>
              <a:t>17/03/2025</a:t>
            </a:fld>
            <a:endParaRPr lang="en-GB"/>
          </a:p>
        </p:txBody>
      </p:sp>
      <p:sp>
        <p:nvSpPr>
          <p:cNvPr id="6" name="Footer Placeholder 5">
            <a:extLst>
              <a:ext uri="{FF2B5EF4-FFF2-40B4-BE49-F238E27FC236}">
                <a16:creationId xmlns:a16="http://schemas.microsoft.com/office/drawing/2014/main" id="{B35C8191-6D3A-6C4F-A174-06C0781A017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F9ADE11-2EEC-4E0C-33FC-E39496E9ED5D}"/>
              </a:ext>
            </a:extLst>
          </p:cNvPr>
          <p:cNvSpPr>
            <a:spLocks noGrp="1"/>
          </p:cNvSpPr>
          <p:nvPr>
            <p:ph type="sldNum" sz="quarter" idx="12"/>
          </p:nvPr>
        </p:nvSpPr>
        <p:spPr/>
        <p:txBody>
          <a:bodyPr/>
          <a:lstStyle/>
          <a:p>
            <a:fld id="{5137DC5A-4E20-4A1D-9527-C06062ED1841}" type="slidenum">
              <a:rPr lang="en-GB" smtClean="0"/>
              <a:t>‹#›</a:t>
            </a:fld>
            <a:endParaRPr lang="en-GB"/>
          </a:p>
        </p:txBody>
      </p:sp>
    </p:spTree>
    <p:extLst>
      <p:ext uri="{BB962C8B-B14F-4D97-AF65-F5344CB8AC3E}">
        <p14:creationId xmlns:p14="http://schemas.microsoft.com/office/powerpoint/2010/main" val="1750630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FE25B-295C-0DB2-5855-A4DA48647E7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8C460F6-A946-14F6-5291-10116FE923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153D34-76F7-1305-B072-F5753140B0F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AA23387-3358-688C-E11C-DB99FF527B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50F100-DC55-5C1C-C998-217EB60E155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7DAB35E-413D-74C7-738A-83C983F90EFB}"/>
              </a:ext>
            </a:extLst>
          </p:cNvPr>
          <p:cNvSpPr>
            <a:spLocks noGrp="1"/>
          </p:cNvSpPr>
          <p:nvPr>
            <p:ph type="dt" sz="half" idx="10"/>
          </p:nvPr>
        </p:nvSpPr>
        <p:spPr/>
        <p:txBody>
          <a:bodyPr/>
          <a:lstStyle/>
          <a:p>
            <a:fld id="{765E69B1-B8CD-4487-88C1-CEC13D0F6E30}" type="datetimeFigureOut">
              <a:rPr lang="en-GB" smtClean="0"/>
              <a:t>17/03/2025</a:t>
            </a:fld>
            <a:endParaRPr lang="en-GB"/>
          </a:p>
        </p:txBody>
      </p:sp>
      <p:sp>
        <p:nvSpPr>
          <p:cNvPr id="8" name="Footer Placeholder 7">
            <a:extLst>
              <a:ext uri="{FF2B5EF4-FFF2-40B4-BE49-F238E27FC236}">
                <a16:creationId xmlns:a16="http://schemas.microsoft.com/office/drawing/2014/main" id="{B836AE0C-4495-800E-76C5-01E7C326C9D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EA620DD-9BA0-280E-AEE0-02F71D068FBE}"/>
              </a:ext>
            </a:extLst>
          </p:cNvPr>
          <p:cNvSpPr>
            <a:spLocks noGrp="1"/>
          </p:cNvSpPr>
          <p:nvPr>
            <p:ph type="sldNum" sz="quarter" idx="12"/>
          </p:nvPr>
        </p:nvSpPr>
        <p:spPr/>
        <p:txBody>
          <a:bodyPr/>
          <a:lstStyle/>
          <a:p>
            <a:fld id="{5137DC5A-4E20-4A1D-9527-C06062ED1841}" type="slidenum">
              <a:rPr lang="en-GB" smtClean="0"/>
              <a:t>‹#›</a:t>
            </a:fld>
            <a:endParaRPr lang="en-GB"/>
          </a:p>
        </p:txBody>
      </p:sp>
    </p:spTree>
    <p:extLst>
      <p:ext uri="{BB962C8B-B14F-4D97-AF65-F5344CB8AC3E}">
        <p14:creationId xmlns:p14="http://schemas.microsoft.com/office/powerpoint/2010/main" val="3808298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14F2-FC47-5F53-8DD2-BCD78502804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CE22CE0-FE09-805A-5379-67D22A1EDE0C}"/>
              </a:ext>
            </a:extLst>
          </p:cNvPr>
          <p:cNvSpPr>
            <a:spLocks noGrp="1"/>
          </p:cNvSpPr>
          <p:nvPr>
            <p:ph type="dt" sz="half" idx="10"/>
          </p:nvPr>
        </p:nvSpPr>
        <p:spPr/>
        <p:txBody>
          <a:bodyPr/>
          <a:lstStyle/>
          <a:p>
            <a:fld id="{765E69B1-B8CD-4487-88C1-CEC13D0F6E30}" type="datetimeFigureOut">
              <a:rPr lang="en-GB" smtClean="0"/>
              <a:t>17/03/2025</a:t>
            </a:fld>
            <a:endParaRPr lang="en-GB"/>
          </a:p>
        </p:txBody>
      </p:sp>
      <p:sp>
        <p:nvSpPr>
          <p:cNvPr id="4" name="Footer Placeholder 3">
            <a:extLst>
              <a:ext uri="{FF2B5EF4-FFF2-40B4-BE49-F238E27FC236}">
                <a16:creationId xmlns:a16="http://schemas.microsoft.com/office/drawing/2014/main" id="{3CF15605-8BF0-34CB-D7B9-3CB7E1D5457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EAF3F61-8110-5D97-83DF-969757FE7F42}"/>
              </a:ext>
            </a:extLst>
          </p:cNvPr>
          <p:cNvSpPr>
            <a:spLocks noGrp="1"/>
          </p:cNvSpPr>
          <p:nvPr>
            <p:ph type="sldNum" sz="quarter" idx="12"/>
          </p:nvPr>
        </p:nvSpPr>
        <p:spPr/>
        <p:txBody>
          <a:bodyPr/>
          <a:lstStyle/>
          <a:p>
            <a:fld id="{5137DC5A-4E20-4A1D-9527-C06062ED1841}" type="slidenum">
              <a:rPr lang="en-GB" smtClean="0"/>
              <a:t>‹#›</a:t>
            </a:fld>
            <a:endParaRPr lang="en-GB"/>
          </a:p>
        </p:txBody>
      </p:sp>
    </p:spTree>
    <p:extLst>
      <p:ext uri="{BB962C8B-B14F-4D97-AF65-F5344CB8AC3E}">
        <p14:creationId xmlns:p14="http://schemas.microsoft.com/office/powerpoint/2010/main" val="3202424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E1CA28-7CEA-3EB4-C591-40B6CE70564F}"/>
              </a:ext>
            </a:extLst>
          </p:cNvPr>
          <p:cNvSpPr>
            <a:spLocks noGrp="1"/>
          </p:cNvSpPr>
          <p:nvPr>
            <p:ph type="dt" sz="half" idx="10"/>
          </p:nvPr>
        </p:nvSpPr>
        <p:spPr/>
        <p:txBody>
          <a:bodyPr/>
          <a:lstStyle/>
          <a:p>
            <a:fld id="{765E69B1-B8CD-4487-88C1-CEC13D0F6E30}" type="datetimeFigureOut">
              <a:rPr lang="en-GB" smtClean="0"/>
              <a:t>17/03/2025</a:t>
            </a:fld>
            <a:endParaRPr lang="en-GB"/>
          </a:p>
        </p:txBody>
      </p:sp>
      <p:sp>
        <p:nvSpPr>
          <p:cNvPr id="3" name="Footer Placeholder 2">
            <a:extLst>
              <a:ext uri="{FF2B5EF4-FFF2-40B4-BE49-F238E27FC236}">
                <a16:creationId xmlns:a16="http://schemas.microsoft.com/office/drawing/2014/main" id="{55162B8C-6AC7-66E4-7081-F01ED6B4C0A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F3AF948-5FDB-0953-FA32-8419FAEB9278}"/>
              </a:ext>
            </a:extLst>
          </p:cNvPr>
          <p:cNvSpPr>
            <a:spLocks noGrp="1"/>
          </p:cNvSpPr>
          <p:nvPr>
            <p:ph type="sldNum" sz="quarter" idx="12"/>
          </p:nvPr>
        </p:nvSpPr>
        <p:spPr/>
        <p:txBody>
          <a:bodyPr/>
          <a:lstStyle/>
          <a:p>
            <a:fld id="{5137DC5A-4E20-4A1D-9527-C06062ED1841}" type="slidenum">
              <a:rPr lang="en-GB" smtClean="0"/>
              <a:t>‹#›</a:t>
            </a:fld>
            <a:endParaRPr lang="en-GB"/>
          </a:p>
        </p:txBody>
      </p:sp>
    </p:spTree>
    <p:extLst>
      <p:ext uri="{BB962C8B-B14F-4D97-AF65-F5344CB8AC3E}">
        <p14:creationId xmlns:p14="http://schemas.microsoft.com/office/powerpoint/2010/main" val="4081300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3A374-EDCC-7B23-97ED-9FC96E7D81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FA93BDC-28A8-C45A-CE6F-BBF3184957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18B69AA-6DD3-65AC-C57D-F7ADBE3377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96A375-B2D1-53AC-608A-09139F89D77F}"/>
              </a:ext>
            </a:extLst>
          </p:cNvPr>
          <p:cNvSpPr>
            <a:spLocks noGrp="1"/>
          </p:cNvSpPr>
          <p:nvPr>
            <p:ph type="dt" sz="half" idx="10"/>
          </p:nvPr>
        </p:nvSpPr>
        <p:spPr/>
        <p:txBody>
          <a:bodyPr/>
          <a:lstStyle/>
          <a:p>
            <a:fld id="{765E69B1-B8CD-4487-88C1-CEC13D0F6E30}" type="datetimeFigureOut">
              <a:rPr lang="en-GB" smtClean="0"/>
              <a:t>17/03/2025</a:t>
            </a:fld>
            <a:endParaRPr lang="en-GB"/>
          </a:p>
        </p:txBody>
      </p:sp>
      <p:sp>
        <p:nvSpPr>
          <p:cNvPr id="6" name="Footer Placeholder 5">
            <a:extLst>
              <a:ext uri="{FF2B5EF4-FFF2-40B4-BE49-F238E27FC236}">
                <a16:creationId xmlns:a16="http://schemas.microsoft.com/office/drawing/2014/main" id="{3C0FDB51-8C15-99B2-B4ED-D2A114CF89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7B44757-747E-288D-F4FA-9223D7F2133E}"/>
              </a:ext>
            </a:extLst>
          </p:cNvPr>
          <p:cNvSpPr>
            <a:spLocks noGrp="1"/>
          </p:cNvSpPr>
          <p:nvPr>
            <p:ph type="sldNum" sz="quarter" idx="12"/>
          </p:nvPr>
        </p:nvSpPr>
        <p:spPr/>
        <p:txBody>
          <a:bodyPr/>
          <a:lstStyle/>
          <a:p>
            <a:fld id="{5137DC5A-4E20-4A1D-9527-C06062ED1841}" type="slidenum">
              <a:rPr lang="en-GB" smtClean="0"/>
              <a:t>‹#›</a:t>
            </a:fld>
            <a:endParaRPr lang="en-GB"/>
          </a:p>
        </p:txBody>
      </p:sp>
    </p:spTree>
    <p:extLst>
      <p:ext uri="{BB962C8B-B14F-4D97-AF65-F5344CB8AC3E}">
        <p14:creationId xmlns:p14="http://schemas.microsoft.com/office/powerpoint/2010/main" val="1444973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8ADA3-B357-50FB-2563-7916D27FCD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96B8923-577E-2279-3BBB-51E2AACE8E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EF0911C-D7F1-E81F-9C2E-384112B8B2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4DEB4F-292A-A571-BF9E-C2707410E39D}"/>
              </a:ext>
            </a:extLst>
          </p:cNvPr>
          <p:cNvSpPr>
            <a:spLocks noGrp="1"/>
          </p:cNvSpPr>
          <p:nvPr>
            <p:ph type="dt" sz="half" idx="10"/>
          </p:nvPr>
        </p:nvSpPr>
        <p:spPr/>
        <p:txBody>
          <a:bodyPr/>
          <a:lstStyle/>
          <a:p>
            <a:fld id="{765E69B1-B8CD-4487-88C1-CEC13D0F6E30}" type="datetimeFigureOut">
              <a:rPr lang="en-GB" smtClean="0"/>
              <a:t>17/03/2025</a:t>
            </a:fld>
            <a:endParaRPr lang="en-GB"/>
          </a:p>
        </p:txBody>
      </p:sp>
      <p:sp>
        <p:nvSpPr>
          <p:cNvPr id="6" name="Footer Placeholder 5">
            <a:extLst>
              <a:ext uri="{FF2B5EF4-FFF2-40B4-BE49-F238E27FC236}">
                <a16:creationId xmlns:a16="http://schemas.microsoft.com/office/drawing/2014/main" id="{4546AF82-1214-CCE0-5554-3E123C9B2A9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1B49493-2C99-3754-74F3-EE501ADECC21}"/>
              </a:ext>
            </a:extLst>
          </p:cNvPr>
          <p:cNvSpPr>
            <a:spLocks noGrp="1"/>
          </p:cNvSpPr>
          <p:nvPr>
            <p:ph type="sldNum" sz="quarter" idx="12"/>
          </p:nvPr>
        </p:nvSpPr>
        <p:spPr/>
        <p:txBody>
          <a:bodyPr/>
          <a:lstStyle/>
          <a:p>
            <a:fld id="{5137DC5A-4E20-4A1D-9527-C06062ED1841}" type="slidenum">
              <a:rPr lang="en-GB" smtClean="0"/>
              <a:t>‹#›</a:t>
            </a:fld>
            <a:endParaRPr lang="en-GB"/>
          </a:p>
        </p:txBody>
      </p:sp>
    </p:spTree>
    <p:extLst>
      <p:ext uri="{BB962C8B-B14F-4D97-AF65-F5344CB8AC3E}">
        <p14:creationId xmlns:p14="http://schemas.microsoft.com/office/powerpoint/2010/main" val="4273783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FBD1C7-7F86-9E4C-B5AB-408CDB0F03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12CFBF4-8FD7-F395-E9CD-B6664D29E8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98C201-70AC-1D78-98A4-590FC4C5D4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65E69B1-B8CD-4487-88C1-CEC13D0F6E30}" type="datetimeFigureOut">
              <a:rPr lang="en-GB" smtClean="0"/>
              <a:t>17/03/2025</a:t>
            </a:fld>
            <a:endParaRPr lang="en-GB"/>
          </a:p>
        </p:txBody>
      </p:sp>
      <p:sp>
        <p:nvSpPr>
          <p:cNvPr id="5" name="Footer Placeholder 4">
            <a:extLst>
              <a:ext uri="{FF2B5EF4-FFF2-40B4-BE49-F238E27FC236}">
                <a16:creationId xmlns:a16="http://schemas.microsoft.com/office/drawing/2014/main" id="{216655A1-1C66-D41B-82AA-D9596F4A62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195D2A5-931E-8497-0024-09C6699039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137DC5A-4E20-4A1D-9527-C06062ED1841}" type="slidenum">
              <a:rPr lang="en-GB" smtClean="0"/>
              <a:t>‹#›</a:t>
            </a:fld>
            <a:endParaRPr lang="en-GB"/>
          </a:p>
        </p:txBody>
      </p:sp>
    </p:spTree>
    <p:extLst>
      <p:ext uri="{BB962C8B-B14F-4D97-AF65-F5344CB8AC3E}">
        <p14:creationId xmlns:p14="http://schemas.microsoft.com/office/powerpoint/2010/main" val="187079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hyperlink" Target="https://bblg.co.uk/wp-content/uploads/2025/01/5.-Project-Examples.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bblg.co.uk/wp-content/uploads/2025/01/4.-Skills-Builder-Guide.pdf" TargetMode="External"/><Relationship Id="rId5" Type="http://schemas.openxmlformats.org/officeDocument/2006/relationships/hyperlink" Target="https://bblg.co.uk/wp-content/uploads/2025/01/3.-Process-Guide.pdf" TargetMode="External"/><Relationship Id="rId4" Type="http://schemas.openxmlformats.org/officeDocument/2006/relationships/hyperlink" Target="https://bblg.co.uk/wp-content/uploads/2024/12/BITC-Research-Summary.pd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mailto:Vicky.clegg@blackpooltransport.com"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hyperlink" Target="https://lancashirecareershub.co.uk/work-ready-lancashire/" TargetMode="External"/><Relationship Id="rId3" Type="http://schemas.openxmlformats.org/officeDocument/2006/relationships/image" Target="../media/image1.png"/><Relationship Id="rId7" Type="http://schemas.openxmlformats.org/officeDocument/2006/relationships/hyperlink" Target="https://www.careersandenterprise.co.uk/modern-work-experience/b"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hyperlink" Target="https://www.gatsbybenchmarks.org.uk/app/uploads/2024/11/gatsby-good-career-guidance-appendix-9.pdf" TargetMode="External"/><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hyperlink" Target="https://www.careersandenterprise.co.uk/employers/employer-standard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hyperlink" Target="https://www.tickettailor.com/events/lancashirecareershub/1485157"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hyperlink" Target="https://www.careersandenterprise.co.uk/modern-work-experience/b"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ACC8B-FC8D-93A4-BFA0-23AB842C3024}"/>
              </a:ext>
            </a:extLst>
          </p:cNvPr>
          <p:cNvSpPr>
            <a:spLocks noGrp="1"/>
          </p:cNvSpPr>
          <p:nvPr>
            <p:ph type="ctrTitle"/>
          </p:nvPr>
        </p:nvSpPr>
        <p:spPr>
          <a:xfrm>
            <a:off x="4020754" y="1122362"/>
            <a:ext cx="7786128" cy="2844801"/>
          </a:xfrm>
        </p:spPr>
        <p:txBody>
          <a:bodyPr>
            <a:normAutofit/>
          </a:bodyPr>
          <a:lstStyle/>
          <a:p>
            <a:r>
              <a:rPr lang="en-GB" sz="4500" dirty="0"/>
              <a:t>Inclusion Community of Practice</a:t>
            </a:r>
            <a:br>
              <a:rPr lang="en-GB" dirty="0"/>
            </a:br>
            <a:br>
              <a:rPr lang="en-GB" dirty="0"/>
            </a:br>
            <a:r>
              <a:rPr lang="en-GB" sz="3300" dirty="0"/>
              <a:t>Theme: Meaningful and varied encounters and experiences </a:t>
            </a:r>
          </a:p>
        </p:txBody>
      </p:sp>
      <p:sp>
        <p:nvSpPr>
          <p:cNvPr id="3" name="Subtitle 2">
            <a:extLst>
              <a:ext uri="{FF2B5EF4-FFF2-40B4-BE49-F238E27FC236}">
                <a16:creationId xmlns:a16="http://schemas.microsoft.com/office/drawing/2014/main" id="{22DC7865-753E-C9E0-3173-B33D25B19B14}"/>
              </a:ext>
            </a:extLst>
          </p:cNvPr>
          <p:cNvSpPr>
            <a:spLocks noGrp="1"/>
          </p:cNvSpPr>
          <p:nvPr>
            <p:ph type="subTitle" idx="1"/>
          </p:nvPr>
        </p:nvSpPr>
        <p:spPr>
          <a:xfrm>
            <a:off x="4020754" y="4473676"/>
            <a:ext cx="7786128" cy="1022556"/>
          </a:xfrm>
        </p:spPr>
        <p:txBody>
          <a:bodyPr>
            <a:normAutofit/>
          </a:bodyPr>
          <a:lstStyle/>
          <a:p>
            <a:r>
              <a:rPr lang="en-GB" dirty="0"/>
              <a:t>Thursday 13</a:t>
            </a:r>
            <a:r>
              <a:rPr lang="en-GB" baseline="30000" dirty="0"/>
              <a:t>th</a:t>
            </a:r>
            <a:r>
              <a:rPr lang="en-GB" dirty="0"/>
              <a:t> March 2025</a:t>
            </a:r>
          </a:p>
          <a:p>
            <a:r>
              <a:rPr lang="en-GB" dirty="0"/>
              <a:t>15:30-16:30</a:t>
            </a:r>
          </a:p>
        </p:txBody>
      </p:sp>
      <p:grpSp>
        <p:nvGrpSpPr>
          <p:cNvPr id="10" name="Group 9">
            <a:extLst>
              <a:ext uri="{FF2B5EF4-FFF2-40B4-BE49-F238E27FC236}">
                <a16:creationId xmlns:a16="http://schemas.microsoft.com/office/drawing/2014/main" id="{B23D40A9-8D31-2E1D-6E37-0D047A709A41}"/>
              </a:ext>
            </a:extLst>
          </p:cNvPr>
          <p:cNvGrpSpPr/>
          <p:nvPr/>
        </p:nvGrpSpPr>
        <p:grpSpPr>
          <a:xfrm>
            <a:off x="-51577" y="-94139"/>
            <a:ext cx="12243577" cy="6952139"/>
            <a:chOff x="-51577" y="-94139"/>
            <a:chExt cx="12243577" cy="6952139"/>
          </a:xfrm>
        </p:grpSpPr>
        <p:grpSp>
          <p:nvGrpSpPr>
            <p:cNvPr id="4" name="Group 3">
              <a:extLst>
                <a:ext uri="{FF2B5EF4-FFF2-40B4-BE49-F238E27FC236}">
                  <a16:creationId xmlns:a16="http://schemas.microsoft.com/office/drawing/2014/main" id="{9E09101C-C914-D56E-E490-D5A3B37D2B7B}"/>
                </a:ext>
              </a:extLst>
            </p:cNvPr>
            <p:cNvGrpSpPr/>
            <p:nvPr/>
          </p:nvGrpSpPr>
          <p:grpSpPr>
            <a:xfrm>
              <a:off x="-51577" y="-94139"/>
              <a:ext cx="3635637" cy="6952139"/>
              <a:chOff x="0" y="-28575"/>
              <a:chExt cx="1346532" cy="2737908"/>
            </a:xfrm>
          </p:grpSpPr>
          <p:sp>
            <p:nvSpPr>
              <p:cNvPr id="5" name="Freeform 3">
                <a:extLst>
                  <a:ext uri="{FF2B5EF4-FFF2-40B4-BE49-F238E27FC236}">
                    <a16:creationId xmlns:a16="http://schemas.microsoft.com/office/drawing/2014/main" id="{37AE5D53-76B5-29C4-E987-425B4823DA8D}"/>
                  </a:ext>
                </a:extLst>
              </p:cNvPr>
              <p:cNvSpPr/>
              <p:nvPr/>
            </p:nvSpPr>
            <p:spPr>
              <a:xfrm>
                <a:off x="0" y="0"/>
                <a:ext cx="1346532" cy="2709333"/>
              </a:xfrm>
              <a:custGeom>
                <a:avLst/>
                <a:gdLst/>
                <a:ahLst/>
                <a:cxnLst/>
                <a:rect l="l" t="t" r="r" b="b"/>
                <a:pathLst>
                  <a:path w="1346532" h="2709333">
                    <a:moveTo>
                      <a:pt x="0" y="0"/>
                    </a:moveTo>
                    <a:lnTo>
                      <a:pt x="1346532" y="0"/>
                    </a:lnTo>
                    <a:lnTo>
                      <a:pt x="1346532" y="2709333"/>
                    </a:lnTo>
                    <a:lnTo>
                      <a:pt x="0" y="2709333"/>
                    </a:lnTo>
                    <a:close/>
                  </a:path>
                </a:pathLst>
              </a:custGeom>
              <a:solidFill>
                <a:srgbClr val="00A8A7"/>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6" name="TextBox 4">
                <a:extLst>
                  <a:ext uri="{FF2B5EF4-FFF2-40B4-BE49-F238E27FC236}">
                    <a16:creationId xmlns:a16="http://schemas.microsoft.com/office/drawing/2014/main" id="{D47FCD25-948D-7114-36D8-C6FC3D60DA76}"/>
                  </a:ext>
                </a:extLst>
              </p:cNvPr>
              <p:cNvSpPr txBox="1"/>
              <p:nvPr/>
            </p:nvSpPr>
            <p:spPr>
              <a:xfrm>
                <a:off x="0" y="-28575"/>
                <a:ext cx="1346532" cy="2737908"/>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960"/>
                  </a:lnSpc>
                  <a:spcBef>
                    <a:spcPct val="0"/>
                  </a:spcBef>
                </a:pPr>
                <a:endParaRPr/>
              </a:p>
            </p:txBody>
          </p:sp>
        </p:grpSp>
        <p:pic>
          <p:nvPicPr>
            <p:cNvPr id="1026" name="Picture 2">
              <a:extLst>
                <a:ext uri="{FF2B5EF4-FFF2-40B4-BE49-F238E27FC236}">
                  <a16:creationId xmlns:a16="http://schemas.microsoft.com/office/drawing/2014/main" id="{C2E1DB2A-738B-9206-C1A1-5DB7F7E7C8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17" y="376238"/>
              <a:ext cx="2762250" cy="359092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87E4EF4A-6265-53D6-C36A-591B24C25C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602" y="4364983"/>
              <a:ext cx="1947279" cy="193412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group of logos with text&#10;&#10;AI-generated content may be incorrect.">
              <a:extLst>
                <a:ext uri="{FF2B5EF4-FFF2-40B4-BE49-F238E27FC236}">
                  <a16:creationId xmlns:a16="http://schemas.microsoft.com/office/drawing/2014/main" id="{0DBED69F-CDE9-2DD8-8D88-9CE5348B7773}"/>
                </a:ext>
              </a:extLst>
            </p:cNvPr>
            <p:cNvPicPr>
              <a:picLocks noChangeAspect="1"/>
            </p:cNvPicPr>
            <p:nvPr/>
          </p:nvPicPr>
          <p:blipFill>
            <a:blip r:embed="rId5">
              <a:extLst>
                <a:ext uri="{28A0092B-C50C-407E-A947-70E740481C1C}">
                  <a14:useLocalDpi xmlns:a14="http://schemas.microsoft.com/office/drawing/2010/main" val="0"/>
                </a:ext>
              </a:extLst>
            </a:blip>
            <a:srcRect l="27561" t="27692" b="43981"/>
            <a:stretch/>
          </p:blipFill>
          <p:spPr>
            <a:xfrm>
              <a:off x="8323219" y="5589790"/>
              <a:ext cx="3868781" cy="1268210"/>
            </a:xfrm>
            <a:prstGeom prst="rect">
              <a:avLst/>
            </a:prstGeom>
          </p:spPr>
        </p:pic>
      </p:grpSp>
    </p:spTree>
    <p:extLst>
      <p:ext uri="{BB962C8B-B14F-4D97-AF65-F5344CB8AC3E}">
        <p14:creationId xmlns:p14="http://schemas.microsoft.com/office/powerpoint/2010/main" val="149215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287078"/>
            <a:ext cx="7772400" cy="2977116"/>
          </a:xfrm>
        </p:spPr>
        <p:txBody>
          <a:bodyPr>
            <a:normAutofit/>
          </a:bodyPr>
          <a:lstStyle/>
          <a:p>
            <a:r>
              <a:rPr lang="en-US" sz="5000" b="1" dirty="0">
                <a:solidFill>
                  <a:srgbClr val="555559"/>
                </a:solidFill>
                <a:latin typeface="Roboto" charset="0"/>
                <a:ea typeface="Roboto" charset="0"/>
                <a:cs typeface="Roboto" charset="0"/>
              </a:rPr>
              <a:t>Workplace Encounters </a:t>
            </a:r>
            <a:endParaRPr lang="en-GB" sz="5000" b="1" dirty="0">
              <a:solidFill>
                <a:srgbClr val="555559"/>
              </a:solidFill>
              <a:latin typeface="Roboto" charset="0"/>
              <a:ea typeface="Roboto" charset="0"/>
              <a:cs typeface="Roboto" charset="0"/>
            </a:endParaRPr>
          </a:p>
        </p:txBody>
      </p:sp>
      <p:sp>
        <p:nvSpPr>
          <p:cNvPr id="3" name="Subtitle 2"/>
          <p:cNvSpPr>
            <a:spLocks noGrp="1"/>
          </p:cNvSpPr>
          <p:nvPr>
            <p:ph type="subTitle" idx="1"/>
          </p:nvPr>
        </p:nvSpPr>
        <p:spPr>
          <a:xfrm>
            <a:off x="2309308" y="4295555"/>
            <a:ext cx="7215692" cy="669851"/>
          </a:xfrm>
        </p:spPr>
        <p:txBody>
          <a:bodyPr>
            <a:normAutofit/>
          </a:bodyPr>
          <a:lstStyle/>
          <a:p>
            <a:r>
              <a:rPr lang="en-US" dirty="0">
                <a:solidFill>
                  <a:srgbClr val="555559"/>
                </a:solidFill>
                <a:latin typeface="Roboto" charset="0"/>
                <a:ea typeface="Roboto" charset="0"/>
                <a:cs typeface="Roboto" charset="0"/>
              </a:rPr>
              <a:t>Vicky Clegg – Learning and Development Manager</a:t>
            </a:r>
          </a:p>
        </p:txBody>
      </p:sp>
    </p:spTree>
    <p:extLst>
      <p:ext uri="{BB962C8B-B14F-4D97-AF65-F5344CB8AC3E}">
        <p14:creationId xmlns:p14="http://schemas.microsoft.com/office/powerpoint/2010/main" val="76914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75822" y="1"/>
            <a:ext cx="8063529" cy="1516828"/>
          </a:xfrm>
        </p:spPr>
        <p:txBody>
          <a:bodyPr>
            <a:normAutofit/>
          </a:bodyPr>
          <a:lstStyle/>
          <a:p>
            <a:r>
              <a:rPr lang="en-US" sz="3200" dirty="0">
                <a:solidFill>
                  <a:srgbClr val="555559"/>
                </a:solidFill>
                <a:latin typeface="Calibri" panose="020F0502020204030204" pitchFamily="34" charset="0"/>
                <a:ea typeface="Roboto" charset="0"/>
                <a:cs typeface="Calibri" panose="020F0502020204030204" pitchFamily="34" charset="0"/>
              </a:rPr>
              <a:t>How it all began..</a:t>
            </a:r>
          </a:p>
        </p:txBody>
      </p:sp>
      <p:sp>
        <p:nvSpPr>
          <p:cNvPr id="9" name="Content Placeholder 2"/>
          <p:cNvSpPr>
            <a:spLocks noGrp="1"/>
          </p:cNvSpPr>
          <p:nvPr>
            <p:ph idx="1"/>
          </p:nvPr>
        </p:nvSpPr>
        <p:spPr>
          <a:xfrm>
            <a:off x="1730478" y="1759974"/>
            <a:ext cx="8320069" cy="4160258"/>
          </a:xfrm>
        </p:spPr>
        <p:txBody>
          <a:bodyPr>
            <a:normAutofit/>
          </a:bodyPr>
          <a:lstStyle/>
          <a:p>
            <a:r>
              <a:rPr lang="en-GB" sz="3000" dirty="0"/>
              <a:t>Proud to be a Cornerstone </a:t>
            </a:r>
          </a:p>
          <a:p>
            <a:r>
              <a:rPr lang="en-GB" sz="3000" dirty="0"/>
              <a:t>Invited to be a part of the Workplace Encounter project</a:t>
            </a:r>
          </a:p>
          <a:p>
            <a:endParaRPr lang="en-GB" sz="3000" dirty="0"/>
          </a:p>
          <a:p>
            <a:pPr marL="0" indent="0">
              <a:buNone/>
            </a:pPr>
            <a:endParaRPr lang="en-US" sz="1600" dirty="0">
              <a:solidFill>
                <a:srgbClr val="555559"/>
              </a:solidFill>
              <a:latin typeface="Roboto Light" charset="0"/>
              <a:ea typeface="Roboto Light" charset="0"/>
              <a:cs typeface="Roboto Light" charset="0"/>
            </a:endParaRPr>
          </a:p>
        </p:txBody>
      </p:sp>
    </p:spTree>
    <p:extLst>
      <p:ext uri="{BB962C8B-B14F-4D97-AF65-F5344CB8AC3E}">
        <p14:creationId xmlns:p14="http://schemas.microsoft.com/office/powerpoint/2010/main" val="985288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6A56123-9B03-9C8A-E5C9-7CB6B77889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2E0803-4D11-8C09-3EC2-0F2C3A9E1AC6}"/>
              </a:ext>
            </a:extLst>
          </p:cNvPr>
          <p:cNvSpPr>
            <a:spLocks noGrp="1"/>
          </p:cNvSpPr>
          <p:nvPr>
            <p:ph type="title"/>
          </p:nvPr>
        </p:nvSpPr>
        <p:spPr>
          <a:xfrm>
            <a:off x="1975822" y="1"/>
            <a:ext cx="8063529" cy="1516828"/>
          </a:xfrm>
        </p:spPr>
        <p:txBody>
          <a:bodyPr>
            <a:normAutofit/>
          </a:bodyPr>
          <a:lstStyle/>
          <a:p>
            <a:r>
              <a:rPr lang="en-US" sz="3200" dirty="0">
                <a:solidFill>
                  <a:srgbClr val="555559"/>
                </a:solidFill>
                <a:latin typeface="Calibri" panose="020F0502020204030204" pitchFamily="34" charset="0"/>
                <a:ea typeface="Roboto" charset="0"/>
                <a:cs typeface="Calibri" panose="020F0502020204030204" pitchFamily="34" charset="0"/>
              </a:rPr>
              <a:t>Planning</a:t>
            </a:r>
          </a:p>
        </p:txBody>
      </p:sp>
      <p:sp>
        <p:nvSpPr>
          <p:cNvPr id="9" name="Content Placeholder 2">
            <a:extLst>
              <a:ext uri="{FF2B5EF4-FFF2-40B4-BE49-F238E27FC236}">
                <a16:creationId xmlns:a16="http://schemas.microsoft.com/office/drawing/2014/main" id="{2C1B9CCD-B0F0-2CC9-C1C7-9102ADAB511C}"/>
              </a:ext>
            </a:extLst>
          </p:cNvPr>
          <p:cNvSpPr>
            <a:spLocks noGrp="1"/>
          </p:cNvSpPr>
          <p:nvPr>
            <p:ph idx="1"/>
          </p:nvPr>
        </p:nvSpPr>
        <p:spPr>
          <a:xfrm>
            <a:off x="1730478" y="1759974"/>
            <a:ext cx="8320069" cy="4160258"/>
          </a:xfrm>
        </p:spPr>
        <p:txBody>
          <a:bodyPr>
            <a:normAutofit/>
          </a:bodyPr>
          <a:lstStyle/>
          <a:p>
            <a:pPr algn="ctr"/>
            <a:endParaRPr lang="en-GB" sz="6000" dirty="0"/>
          </a:p>
          <a:p>
            <a:pPr marL="0" indent="0" algn="ctr">
              <a:buNone/>
            </a:pPr>
            <a:endParaRPr lang="en-US" sz="1600" dirty="0">
              <a:solidFill>
                <a:srgbClr val="555559"/>
              </a:solidFill>
              <a:latin typeface="Roboto Light" charset="0"/>
              <a:ea typeface="Roboto Light" charset="0"/>
              <a:cs typeface="Roboto Light" charset="0"/>
            </a:endParaRPr>
          </a:p>
        </p:txBody>
      </p:sp>
      <p:sp>
        <p:nvSpPr>
          <p:cNvPr id="4" name="TextBox 3">
            <a:extLst>
              <a:ext uri="{FF2B5EF4-FFF2-40B4-BE49-F238E27FC236}">
                <a16:creationId xmlns:a16="http://schemas.microsoft.com/office/drawing/2014/main" id="{D949C019-1C9A-2BD6-7C1E-D3C56D4EDB95}"/>
              </a:ext>
            </a:extLst>
          </p:cNvPr>
          <p:cNvSpPr txBox="1"/>
          <p:nvPr/>
        </p:nvSpPr>
        <p:spPr>
          <a:xfrm>
            <a:off x="1975821" y="1610074"/>
            <a:ext cx="7979798" cy="2046329"/>
          </a:xfrm>
          <a:prstGeom prst="rect">
            <a:avLst/>
          </a:prstGeom>
          <a:noFill/>
        </p:spPr>
        <p:txBody>
          <a:bodyPr wrap="square">
            <a:spAutoFit/>
          </a:bodyPr>
          <a:lstStyle/>
          <a:p>
            <a:pPr marL="342900" lvl="0" indent="-342900">
              <a:lnSpc>
                <a:spcPct val="107000"/>
              </a:lnSpc>
              <a:buFont typeface="Symbol" panose="05050102010706020507" pitchFamily="18" charset="2"/>
              <a:buChar char=""/>
            </a:pPr>
            <a:r>
              <a:rPr lang="en-GB" sz="3000" kern="0" dirty="0">
                <a:effectLst/>
                <a:latin typeface="Calibri" panose="020F0502020204030204" pitchFamily="34" charset="0"/>
                <a:ea typeface="Aptos" panose="020B0004020202020204" pitchFamily="34" charset="0"/>
                <a:cs typeface="Calibri" panose="020F0502020204030204" pitchFamily="34" charset="0"/>
              </a:rPr>
              <a:t>Right </a:t>
            </a:r>
            <a:r>
              <a:rPr lang="en-GB" sz="3000" kern="0" dirty="0">
                <a:latin typeface="Calibri" panose="020F0502020204030204" pitchFamily="34" charset="0"/>
                <a:ea typeface="Aptos" panose="020B0004020202020204" pitchFamily="34" charset="0"/>
                <a:cs typeface="Calibri" panose="020F0502020204030204" pitchFamily="34" charset="0"/>
              </a:rPr>
              <a:t>people in the room</a:t>
            </a:r>
            <a:endParaRPr lang="en-GB" sz="3000" kern="100" dirty="0">
              <a:effectLst/>
              <a:latin typeface="Calibri" panose="020F0502020204030204" pitchFamily="34" charset="0"/>
              <a:ea typeface="Aptos" panose="020B0004020202020204" pitchFamily="34" charset="0"/>
              <a:cs typeface="Calibri" panose="020F0502020204030204" pitchFamily="34" charset="0"/>
            </a:endParaRPr>
          </a:p>
          <a:p>
            <a:pPr marL="342900" lvl="0" indent="-342900">
              <a:lnSpc>
                <a:spcPct val="107000"/>
              </a:lnSpc>
              <a:buFont typeface="Symbol" panose="05050102010706020507" pitchFamily="18" charset="2"/>
              <a:buChar char=""/>
            </a:pPr>
            <a:r>
              <a:rPr lang="en-GB" sz="3000" kern="0" dirty="0">
                <a:effectLst/>
                <a:latin typeface="Calibri" panose="020F0502020204030204" pitchFamily="34" charset="0"/>
                <a:ea typeface="Times New Roman" panose="02020603050405020304" pitchFamily="18" charset="0"/>
                <a:cs typeface="Calibri" panose="020F0502020204030204" pitchFamily="34" charset="0"/>
              </a:rPr>
              <a:t>Skills builder</a:t>
            </a:r>
          </a:p>
          <a:p>
            <a:pPr marL="342900" lvl="0" indent="-342900">
              <a:lnSpc>
                <a:spcPct val="107000"/>
              </a:lnSpc>
              <a:buFont typeface="Symbol" panose="05050102010706020507" pitchFamily="18" charset="2"/>
              <a:buChar char=""/>
            </a:pPr>
            <a:r>
              <a:rPr lang="en-GB" sz="3000" kern="0" dirty="0">
                <a:effectLst/>
                <a:latin typeface="Calibri" panose="020F0502020204030204" pitchFamily="34" charset="0"/>
                <a:ea typeface="Aptos" panose="020B0004020202020204" pitchFamily="34" charset="0"/>
                <a:cs typeface="Calibri" panose="020F0502020204030204" pitchFamily="34" charset="0"/>
              </a:rPr>
              <a:t>Utilise what we have</a:t>
            </a:r>
          </a:p>
          <a:p>
            <a:pPr marL="342900" lvl="0" indent="-342900">
              <a:lnSpc>
                <a:spcPct val="107000"/>
              </a:lnSpc>
              <a:buFont typeface="Symbol" panose="05050102010706020507" pitchFamily="18" charset="2"/>
              <a:buChar char=""/>
            </a:pPr>
            <a:endParaRPr lang="en-GB" sz="3000" kern="100" dirty="0">
              <a:effectLst/>
              <a:latin typeface="Calibri" panose="020F0502020204030204" pitchFamily="34" charset="0"/>
              <a:ea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0921596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75822" y="1"/>
            <a:ext cx="8063529" cy="1516828"/>
          </a:xfrm>
        </p:spPr>
        <p:txBody>
          <a:bodyPr>
            <a:normAutofit/>
          </a:bodyPr>
          <a:lstStyle/>
          <a:p>
            <a:r>
              <a:rPr lang="en-US" sz="3200" dirty="0">
                <a:solidFill>
                  <a:srgbClr val="555559"/>
                </a:solidFill>
                <a:latin typeface="Roboto" charset="0"/>
                <a:ea typeface="Roboto" charset="0"/>
                <a:cs typeface="Roboto" charset="0"/>
              </a:rPr>
              <a:t>Encounter Plan</a:t>
            </a:r>
          </a:p>
        </p:txBody>
      </p:sp>
      <p:graphicFrame>
        <p:nvGraphicFramePr>
          <p:cNvPr id="3" name="Content Placeholder 2">
            <a:extLst>
              <a:ext uri="{FF2B5EF4-FFF2-40B4-BE49-F238E27FC236}">
                <a16:creationId xmlns:a16="http://schemas.microsoft.com/office/drawing/2014/main" id="{B49306F4-5D02-387F-E54E-8D5D8C42F316}"/>
              </a:ext>
            </a:extLst>
          </p:cNvPr>
          <p:cNvGraphicFramePr>
            <a:graphicFrameLocks noGrp="1"/>
          </p:cNvGraphicFramePr>
          <p:nvPr>
            <p:ph idx="1"/>
          </p:nvPr>
        </p:nvGraphicFramePr>
        <p:xfrm>
          <a:off x="3893902" y="1731739"/>
          <a:ext cx="4250211" cy="4347972"/>
        </p:xfrm>
        <a:graphic>
          <a:graphicData uri="http://schemas.openxmlformats.org/drawingml/2006/table">
            <a:tbl>
              <a:tblPr firstRow="1" firstCol="1" bandRow="1">
                <a:tableStyleId>{5C22544A-7EE6-4342-B048-85BDC9FD1C3A}</a:tableStyleId>
              </a:tblPr>
              <a:tblGrid>
                <a:gridCol w="414503">
                  <a:extLst>
                    <a:ext uri="{9D8B030D-6E8A-4147-A177-3AD203B41FA5}">
                      <a16:colId xmlns:a16="http://schemas.microsoft.com/office/drawing/2014/main" val="3304177651"/>
                    </a:ext>
                  </a:extLst>
                </a:gridCol>
                <a:gridCol w="1626845">
                  <a:extLst>
                    <a:ext uri="{9D8B030D-6E8A-4147-A177-3AD203B41FA5}">
                      <a16:colId xmlns:a16="http://schemas.microsoft.com/office/drawing/2014/main" val="3648644505"/>
                    </a:ext>
                  </a:extLst>
                </a:gridCol>
                <a:gridCol w="1380637">
                  <a:extLst>
                    <a:ext uri="{9D8B030D-6E8A-4147-A177-3AD203B41FA5}">
                      <a16:colId xmlns:a16="http://schemas.microsoft.com/office/drawing/2014/main" val="652865468"/>
                    </a:ext>
                  </a:extLst>
                </a:gridCol>
                <a:gridCol w="828226">
                  <a:extLst>
                    <a:ext uri="{9D8B030D-6E8A-4147-A177-3AD203B41FA5}">
                      <a16:colId xmlns:a16="http://schemas.microsoft.com/office/drawing/2014/main" val="2678785168"/>
                    </a:ext>
                  </a:extLst>
                </a:gridCol>
              </a:tblGrid>
              <a:tr h="125325">
                <a:tc>
                  <a:txBody>
                    <a:bodyPr/>
                    <a:lstStyle/>
                    <a:p>
                      <a:pPr>
                        <a:lnSpc>
                          <a:spcPct val="107000"/>
                        </a:lnSpc>
                        <a:spcAft>
                          <a:spcPts val="800"/>
                        </a:spcAft>
                      </a:pPr>
                      <a:r>
                        <a:rPr lang="en-GB" sz="800" kern="100" dirty="0">
                          <a:effectLst/>
                        </a:rPr>
                        <a:t>Time</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Activity</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Department</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Skills builder</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extLst>
                  <a:ext uri="{0D108BD9-81ED-4DB2-BD59-A6C34878D82A}">
                    <a16:rowId xmlns:a16="http://schemas.microsoft.com/office/drawing/2014/main" val="490540236"/>
                  </a:ext>
                </a:extLst>
              </a:tr>
              <a:tr h="255364">
                <a:tc>
                  <a:txBody>
                    <a:bodyPr/>
                    <a:lstStyle/>
                    <a:p>
                      <a:pPr>
                        <a:lnSpc>
                          <a:spcPct val="107000"/>
                        </a:lnSpc>
                        <a:spcAft>
                          <a:spcPts val="800"/>
                        </a:spcAft>
                      </a:pPr>
                      <a:r>
                        <a:rPr lang="en-GB" sz="800" kern="100" dirty="0">
                          <a:effectLst/>
                        </a:rPr>
                        <a:t>09:30-11:00</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Welcome</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Organisational Development</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marL="342900" lvl="0" indent="-342900">
                        <a:lnSpc>
                          <a:spcPct val="107000"/>
                        </a:lnSpc>
                        <a:spcAft>
                          <a:spcPts val="800"/>
                        </a:spcAft>
                        <a:buFont typeface="Symbol" panose="05050102010706020507" pitchFamily="18" charset="2"/>
                        <a:buChar char=""/>
                      </a:pPr>
                      <a:r>
                        <a:rPr lang="en-GB" sz="800" kern="100" dirty="0">
                          <a:effectLst/>
                        </a:rPr>
                        <a:t>Listening</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extLst>
                  <a:ext uri="{0D108BD9-81ED-4DB2-BD59-A6C34878D82A}">
                    <a16:rowId xmlns:a16="http://schemas.microsoft.com/office/drawing/2014/main" val="178144670"/>
                  </a:ext>
                </a:extLst>
              </a:tr>
              <a:tr h="775518">
                <a:tc>
                  <a:txBody>
                    <a:bodyPr/>
                    <a:lstStyle/>
                    <a:p>
                      <a:pPr>
                        <a:lnSpc>
                          <a:spcPct val="107000"/>
                        </a:lnSpc>
                        <a:spcAft>
                          <a:spcPts val="800"/>
                        </a:spcAft>
                      </a:pPr>
                      <a:r>
                        <a:rPr lang="en-GB" sz="800" kern="100" dirty="0">
                          <a:effectLst/>
                        </a:rPr>
                        <a:t>09:30-11:00</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Interviews</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Human Resources</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marL="342900" lvl="0" indent="-342900">
                        <a:lnSpc>
                          <a:spcPct val="107000"/>
                        </a:lnSpc>
                        <a:buFont typeface="Symbol" panose="05050102010706020507" pitchFamily="18" charset="2"/>
                        <a:buChar char=""/>
                      </a:pPr>
                      <a:r>
                        <a:rPr lang="en-GB" sz="800" kern="100" dirty="0">
                          <a:effectLst/>
                        </a:rPr>
                        <a:t>Listening </a:t>
                      </a:r>
                      <a:endParaRPr lang="en-GB" sz="700" kern="100" dirty="0">
                        <a:effectLst/>
                      </a:endParaRPr>
                    </a:p>
                    <a:p>
                      <a:pPr marL="342900" lvl="0" indent="-342900">
                        <a:lnSpc>
                          <a:spcPct val="107000"/>
                        </a:lnSpc>
                        <a:buFont typeface="Symbol" panose="05050102010706020507" pitchFamily="18" charset="2"/>
                        <a:buChar char=""/>
                      </a:pPr>
                      <a:r>
                        <a:rPr lang="en-GB" sz="800" kern="100" dirty="0">
                          <a:effectLst/>
                        </a:rPr>
                        <a:t>Speaking</a:t>
                      </a:r>
                      <a:endParaRPr lang="en-GB" sz="700" kern="100" dirty="0">
                        <a:effectLst/>
                      </a:endParaRPr>
                    </a:p>
                    <a:p>
                      <a:pPr marL="342900" lvl="0" indent="-342900">
                        <a:lnSpc>
                          <a:spcPct val="107000"/>
                        </a:lnSpc>
                        <a:buFont typeface="Symbol" panose="05050102010706020507" pitchFamily="18" charset="2"/>
                        <a:buChar char=""/>
                      </a:pPr>
                      <a:r>
                        <a:rPr lang="en-GB" sz="800" kern="100" dirty="0">
                          <a:effectLst/>
                        </a:rPr>
                        <a:t>Staying positive</a:t>
                      </a:r>
                      <a:endParaRPr lang="en-GB" sz="700" kern="100" dirty="0">
                        <a:effectLst/>
                      </a:endParaRPr>
                    </a:p>
                    <a:p>
                      <a:pPr marL="342900" lvl="0" indent="-342900">
                        <a:lnSpc>
                          <a:spcPct val="107000"/>
                        </a:lnSpc>
                        <a:spcAft>
                          <a:spcPts val="800"/>
                        </a:spcAft>
                        <a:buFont typeface="Symbol" panose="05050102010706020507" pitchFamily="18" charset="2"/>
                        <a:buChar char=""/>
                      </a:pPr>
                      <a:r>
                        <a:rPr lang="en-GB" sz="800" kern="100" dirty="0">
                          <a:effectLst/>
                        </a:rPr>
                        <a:t>Aiming higher</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extLst>
                  <a:ext uri="{0D108BD9-81ED-4DB2-BD59-A6C34878D82A}">
                    <a16:rowId xmlns:a16="http://schemas.microsoft.com/office/drawing/2014/main" val="3065790704"/>
                  </a:ext>
                </a:extLst>
              </a:tr>
              <a:tr h="255364">
                <a:tc>
                  <a:txBody>
                    <a:bodyPr/>
                    <a:lstStyle/>
                    <a:p>
                      <a:pPr>
                        <a:lnSpc>
                          <a:spcPct val="107000"/>
                        </a:lnSpc>
                        <a:spcAft>
                          <a:spcPts val="800"/>
                        </a:spcAft>
                      </a:pPr>
                      <a:r>
                        <a:rPr lang="en-GB" sz="800" kern="100" dirty="0">
                          <a:effectLst/>
                        </a:rPr>
                        <a:t>09:30-11:00</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Design a picture for the screens that are on our buses</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Marketing</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marL="342900" lvl="0" indent="-342900">
                        <a:lnSpc>
                          <a:spcPct val="107000"/>
                        </a:lnSpc>
                        <a:spcAft>
                          <a:spcPts val="800"/>
                        </a:spcAft>
                        <a:buFont typeface="Symbol" panose="05050102010706020507" pitchFamily="18" charset="2"/>
                        <a:buChar char=""/>
                      </a:pPr>
                      <a:r>
                        <a:rPr lang="en-GB" sz="800" kern="100" dirty="0">
                          <a:effectLst/>
                        </a:rPr>
                        <a:t>Creativity</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extLst>
                  <a:ext uri="{0D108BD9-81ED-4DB2-BD59-A6C34878D82A}">
                    <a16:rowId xmlns:a16="http://schemas.microsoft.com/office/drawing/2014/main" val="288649899"/>
                  </a:ext>
                </a:extLst>
              </a:tr>
              <a:tr h="255364">
                <a:tc>
                  <a:txBody>
                    <a:bodyPr/>
                    <a:lstStyle/>
                    <a:p>
                      <a:pPr>
                        <a:lnSpc>
                          <a:spcPct val="107000"/>
                        </a:lnSpc>
                        <a:spcAft>
                          <a:spcPts val="800"/>
                        </a:spcAft>
                      </a:pPr>
                      <a:r>
                        <a:rPr lang="en-GB" sz="800" kern="100" dirty="0">
                          <a:effectLst/>
                        </a:rPr>
                        <a:t>09:30-11:00</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Break</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All</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 </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extLst>
                  <a:ext uri="{0D108BD9-81ED-4DB2-BD59-A6C34878D82A}">
                    <a16:rowId xmlns:a16="http://schemas.microsoft.com/office/drawing/2014/main" val="943619828"/>
                  </a:ext>
                </a:extLst>
              </a:tr>
              <a:tr h="255364">
                <a:tc>
                  <a:txBody>
                    <a:bodyPr/>
                    <a:lstStyle/>
                    <a:p>
                      <a:pPr>
                        <a:lnSpc>
                          <a:spcPct val="107000"/>
                        </a:lnSpc>
                        <a:spcAft>
                          <a:spcPts val="800"/>
                        </a:spcAft>
                      </a:pPr>
                      <a:r>
                        <a:rPr lang="en-GB" sz="800" kern="100" dirty="0">
                          <a:effectLst/>
                        </a:rPr>
                        <a:t>11:00-12:30</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Board bus and pay for ticket</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Finance</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marL="342900" lvl="0" indent="-342900">
                        <a:lnSpc>
                          <a:spcPct val="107000"/>
                        </a:lnSpc>
                        <a:spcAft>
                          <a:spcPts val="800"/>
                        </a:spcAft>
                        <a:buFont typeface="Symbol" panose="05050102010706020507" pitchFamily="18" charset="2"/>
                        <a:buChar char=""/>
                      </a:pPr>
                      <a:r>
                        <a:rPr lang="en-GB" sz="800" kern="100" dirty="0">
                          <a:effectLst/>
                        </a:rPr>
                        <a:t>Problem solving</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extLst>
                  <a:ext uri="{0D108BD9-81ED-4DB2-BD59-A6C34878D82A}">
                    <a16:rowId xmlns:a16="http://schemas.microsoft.com/office/drawing/2014/main" val="410352540"/>
                  </a:ext>
                </a:extLst>
              </a:tr>
              <a:tr h="447733">
                <a:tc>
                  <a:txBody>
                    <a:bodyPr/>
                    <a:lstStyle/>
                    <a:p>
                      <a:pPr>
                        <a:lnSpc>
                          <a:spcPct val="107000"/>
                        </a:lnSpc>
                        <a:spcAft>
                          <a:spcPts val="800"/>
                        </a:spcAft>
                      </a:pPr>
                      <a:r>
                        <a:rPr lang="en-GB" sz="800" kern="100" dirty="0">
                          <a:effectLst/>
                        </a:rPr>
                        <a:t>11:00-12:30</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Find lost property</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Customer Experience</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marL="342900" lvl="0" indent="-342900">
                        <a:lnSpc>
                          <a:spcPct val="107000"/>
                        </a:lnSpc>
                        <a:spcAft>
                          <a:spcPts val="800"/>
                        </a:spcAft>
                        <a:buFont typeface="Symbol" panose="05050102010706020507" pitchFamily="18" charset="2"/>
                        <a:buChar char=""/>
                      </a:pPr>
                      <a:r>
                        <a:rPr lang="en-GB" sz="800" kern="100" dirty="0">
                          <a:effectLst/>
                        </a:rPr>
                        <a:t>Problem solving</a:t>
                      </a:r>
                      <a:endParaRPr lang="en-GB" sz="700" kern="100" dirty="0">
                        <a:effectLst/>
                      </a:endParaRPr>
                    </a:p>
                    <a:p>
                      <a:pPr>
                        <a:lnSpc>
                          <a:spcPct val="107000"/>
                        </a:lnSpc>
                        <a:spcAft>
                          <a:spcPts val="800"/>
                        </a:spcAft>
                      </a:pPr>
                      <a:r>
                        <a:rPr lang="en-GB" sz="800" kern="100" dirty="0">
                          <a:effectLst/>
                        </a:rPr>
                        <a:t> </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extLst>
                  <a:ext uri="{0D108BD9-81ED-4DB2-BD59-A6C34878D82A}">
                    <a16:rowId xmlns:a16="http://schemas.microsoft.com/office/drawing/2014/main" val="575418458"/>
                  </a:ext>
                </a:extLst>
              </a:tr>
              <a:tr h="255364">
                <a:tc>
                  <a:txBody>
                    <a:bodyPr/>
                    <a:lstStyle/>
                    <a:p>
                      <a:pPr>
                        <a:lnSpc>
                          <a:spcPct val="107000"/>
                        </a:lnSpc>
                        <a:spcAft>
                          <a:spcPts val="800"/>
                        </a:spcAft>
                      </a:pPr>
                      <a:r>
                        <a:rPr lang="en-GB" sz="800" kern="100" dirty="0">
                          <a:effectLst/>
                        </a:rPr>
                        <a:t>12:30-13:00</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Lunch on the bus</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Organisational Development</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 </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extLst>
                  <a:ext uri="{0D108BD9-81ED-4DB2-BD59-A6C34878D82A}">
                    <a16:rowId xmlns:a16="http://schemas.microsoft.com/office/drawing/2014/main" val="3276074050"/>
                  </a:ext>
                </a:extLst>
              </a:tr>
              <a:tr h="255364">
                <a:tc>
                  <a:txBody>
                    <a:bodyPr/>
                    <a:lstStyle/>
                    <a:p>
                      <a:pPr>
                        <a:lnSpc>
                          <a:spcPct val="107000"/>
                        </a:lnSpc>
                        <a:spcAft>
                          <a:spcPts val="800"/>
                        </a:spcAft>
                      </a:pPr>
                      <a:r>
                        <a:rPr lang="en-GB" sz="800" kern="100" dirty="0">
                          <a:effectLst/>
                        </a:rPr>
                        <a:t>13:00-14:00</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Go through the bus wash</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Organisational Development</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marL="342900" lvl="0" indent="-342900">
                        <a:lnSpc>
                          <a:spcPct val="107000"/>
                        </a:lnSpc>
                        <a:spcAft>
                          <a:spcPts val="800"/>
                        </a:spcAft>
                        <a:buFont typeface="Symbol" panose="05050102010706020507" pitchFamily="18" charset="2"/>
                        <a:buChar char=""/>
                      </a:pPr>
                      <a:r>
                        <a:rPr lang="en-GB" sz="800" kern="100" dirty="0">
                          <a:effectLst/>
                        </a:rPr>
                        <a:t>A little bit of fun!</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extLst>
                  <a:ext uri="{0D108BD9-81ED-4DB2-BD59-A6C34878D82A}">
                    <a16:rowId xmlns:a16="http://schemas.microsoft.com/office/drawing/2014/main" val="240549586"/>
                  </a:ext>
                </a:extLst>
              </a:tr>
              <a:tr h="385402">
                <a:tc>
                  <a:txBody>
                    <a:bodyPr/>
                    <a:lstStyle/>
                    <a:p>
                      <a:pPr>
                        <a:lnSpc>
                          <a:spcPct val="107000"/>
                        </a:lnSpc>
                        <a:spcAft>
                          <a:spcPts val="800"/>
                        </a:spcAft>
                      </a:pPr>
                      <a:r>
                        <a:rPr lang="en-GB" sz="800" kern="100" dirty="0">
                          <a:effectLst/>
                        </a:rPr>
                        <a:t>13:00-14:00</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First user bus check</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Engineering</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marL="342900" lvl="0" indent="-342900">
                        <a:lnSpc>
                          <a:spcPct val="107000"/>
                        </a:lnSpc>
                        <a:buFont typeface="Symbol" panose="05050102010706020507" pitchFamily="18" charset="2"/>
                        <a:buChar char=""/>
                      </a:pPr>
                      <a:r>
                        <a:rPr lang="en-GB" sz="800" kern="100" dirty="0">
                          <a:effectLst/>
                        </a:rPr>
                        <a:t>Problem Solving</a:t>
                      </a:r>
                      <a:endParaRPr lang="en-GB" sz="700" kern="100" dirty="0">
                        <a:effectLst/>
                      </a:endParaRPr>
                    </a:p>
                    <a:p>
                      <a:pPr marL="342900" lvl="0" indent="-342900">
                        <a:lnSpc>
                          <a:spcPct val="107000"/>
                        </a:lnSpc>
                        <a:spcAft>
                          <a:spcPts val="800"/>
                        </a:spcAft>
                        <a:buFont typeface="Symbol" panose="05050102010706020507" pitchFamily="18" charset="2"/>
                        <a:buChar char=""/>
                      </a:pPr>
                      <a:r>
                        <a:rPr lang="en-GB" sz="800" kern="100" dirty="0">
                          <a:effectLst/>
                        </a:rPr>
                        <a:t>Team work</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extLst>
                  <a:ext uri="{0D108BD9-81ED-4DB2-BD59-A6C34878D82A}">
                    <a16:rowId xmlns:a16="http://schemas.microsoft.com/office/drawing/2014/main" val="219648682"/>
                  </a:ext>
                </a:extLst>
              </a:tr>
              <a:tr h="255364">
                <a:tc>
                  <a:txBody>
                    <a:bodyPr/>
                    <a:lstStyle/>
                    <a:p>
                      <a:pPr>
                        <a:lnSpc>
                          <a:spcPct val="107000"/>
                        </a:lnSpc>
                        <a:spcAft>
                          <a:spcPts val="800"/>
                        </a:spcAft>
                      </a:pPr>
                      <a:r>
                        <a:rPr lang="en-GB" sz="800" kern="100" dirty="0">
                          <a:effectLst/>
                        </a:rPr>
                        <a:t>14:00-14:30</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Pay in takings </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Finance</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marL="342900" lvl="0" indent="-342900">
                        <a:lnSpc>
                          <a:spcPct val="107000"/>
                        </a:lnSpc>
                        <a:spcAft>
                          <a:spcPts val="800"/>
                        </a:spcAft>
                        <a:buFont typeface="Symbol" panose="05050102010706020507" pitchFamily="18" charset="2"/>
                        <a:buChar char=""/>
                      </a:pPr>
                      <a:r>
                        <a:rPr lang="en-GB" sz="800" kern="100" dirty="0">
                          <a:effectLst/>
                        </a:rPr>
                        <a:t>Maths</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extLst>
                  <a:ext uri="{0D108BD9-81ED-4DB2-BD59-A6C34878D82A}">
                    <a16:rowId xmlns:a16="http://schemas.microsoft.com/office/drawing/2014/main" val="810803603"/>
                  </a:ext>
                </a:extLst>
              </a:tr>
              <a:tr h="255364">
                <a:tc>
                  <a:txBody>
                    <a:bodyPr/>
                    <a:lstStyle/>
                    <a:p>
                      <a:pPr>
                        <a:lnSpc>
                          <a:spcPct val="107000"/>
                        </a:lnSpc>
                        <a:spcAft>
                          <a:spcPts val="800"/>
                        </a:spcAft>
                      </a:pPr>
                      <a:r>
                        <a:rPr lang="en-GB" sz="800" kern="100" dirty="0">
                          <a:effectLst/>
                        </a:rPr>
                        <a:t>14:00-14:30</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Log lost property</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Customer Experience</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marL="342900" lvl="0" indent="-342900">
                        <a:lnSpc>
                          <a:spcPct val="107000"/>
                        </a:lnSpc>
                        <a:spcAft>
                          <a:spcPts val="800"/>
                        </a:spcAft>
                        <a:buFont typeface="Symbol" panose="05050102010706020507" pitchFamily="18" charset="2"/>
                        <a:buChar char=""/>
                      </a:pPr>
                      <a:r>
                        <a:rPr lang="en-GB" sz="800" kern="100" dirty="0">
                          <a:effectLst/>
                        </a:rPr>
                        <a:t>Computer skills</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extLst>
                  <a:ext uri="{0D108BD9-81ED-4DB2-BD59-A6C34878D82A}">
                    <a16:rowId xmlns:a16="http://schemas.microsoft.com/office/drawing/2014/main" val="2425981893"/>
                  </a:ext>
                </a:extLst>
              </a:tr>
              <a:tr h="255364">
                <a:tc>
                  <a:txBody>
                    <a:bodyPr/>
                    <a:lstStyle/>
                    <a:p>
                      <a:pPr>
                        <a:lnSpc>
                          <a:spcPct val="107000"/>
                        </a:lnSpc>
                        <a:spcAft>
                          <a:spcPts val="800"/>
                        </a:spcAft>
                      </a:pPr>
                      <a:r>
                        <a:rPr lang="en-GB" sz="800" kern="100" dirty="0">
                          <a:effectLst/>
                        </a:rPr>
                        <a:t>14:00-14:30</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Close</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 </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tc>
                  <a:txBody>
                    <a:bodyPr/>
                    <a:lstStyle/>
                    <a:p>
                      <a:pPr>
                        <a:lnSpc>
                          <a:spcPct val="107000"/>
                        </a:lnSpc>
                        <a:spcAft>
                          <a:spcPts val="800"/>
                        </a:spcAft>
                      </a:pPr>
                      <a:r>
                        <a:rPr lang="en-GB" sz="800" kern="100" dirty="0">
                          <a:effectLst/>
                        </a:rPr>
                        <a:t> </a:t>
                      </a:r>
                      <a:endParaRPr lang="en-GB" sz="7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2074" marR="42074" marT="0" marB="0"/>
                </a:tc>
                <a:extLst>
                  <a:ext uri="{0D108BD9-81ED-4DB2-BD59-A6C34878D82A}">
                    <a16:rowId xmlns:a16="http://schemas.microsoft.com/office/drawing/2014/main" val="3514831741"/>
                  </a:ext>
                </a:extLst>
              </a:tr>
            </a:tbl>
          </a:graphicData>
        </a:graphic>
      </p:graphicFrame>
    </p:spTree>
    <p:extLst>
      <p:ext uri="{BB962C8B-B14F-4D97-AF65-F5344CB8AC3E}">
        <p14:creationId xmlns:p14="http://schemas.microsoft.com/office/powerpoint/2010/main" val="2861860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75822" y="1"/>
            <a:ext cx="8063529" cy="1516828"/>
          </a:xfrm>
        </p:spPr>
        <p:txBody>
          <a:bodyPr>
            <a:normAutofit/>
          </a:bodyPr>
          <a:lstStyle/>
          <a:p>
            <a:r>
              <a:rPr lang="en-US" sz="3200" dirty="0">
                <a:solidFill>
                  <a:srgbClr val="555559"/>
                </a:solidFill>
                <a:latin typeface="Calibri" panose="020F0502020204030204" pitchFamily="34" charset="0"/>
                <a:ea typeface="Roboto" charset="0"/>
                <a:cs typeface="Calibri" panose="020F0502020204030204" pitchFamily="34" charset="0"/>
              </a:rPr>
              <a:t>Benefits</a:t>
            </a:r>
          </a:p>
        </p:txBody>
      </p:sp>
      <p:sp>
        <p:nvSpPr>
          <p:cNvPr id="9" name="Content Placeholder 2"/>
          <p:cNvSpPr>
            <a:spLocks noGrp="1"/>
          </p:cNvSpPr>
          <p:nvPr>
            <p:ph idx="1"/>
          </p:nvPr>
        </p:nvSpPr>
        <p:spPr>
          <a:xfrm>
            <a:off x="1730478" y="1759974"/>
            <a:ext cx="8320069" cy="3620100"/>
          </a:xfrm>
        </p:spPr>
        <p:txBody>
          <a:bodyPr>
            <a:normAutofit fontScale="25000" lnSpcReduction="20000"/>
          </a:bodyPr>
          <a:lstStyle/>
          <a:p>
            <a:pPr>
              <a:lnSpc>
                <a:spcPct val="107000"/>
              </a:lnSpc>
              <a:spcAft>
                <a:spcPts val="800"/>
              </a:spcAft>
            </a:pPr>
            <a:r>
              <a:rPr lang="en-GB" sz="8600" kern="0" dirty="0">
                <a:effectLst/>
                <a:latin typeface="Calibri" panose="020F0502020204030204" pitchFamily="34" charset="0"/>
                <a:ea typeface="Times New Roman" panose="02020603050405020304" pitchFamily="18" charset="0"/>
                <a:cs typeface="Calibri" panose="020F0502020204030204" pitchFamily="34" charset="0"/>
              </a:rPr>
              <a:t>Improved attraction</a:t>
            </a:r>
            <a:endParaRPr lang="en-GB" sz="8600" kern="100" dirty="0">
              <a:effectLst/>
              <a:latin typeface="Calibri" panose="020F0502020204030204" pitchFamily="34" charset="0"/>
              <a:ea typeface="Aptos" panose="020B0004020202020204" pitchFamily="34" charset="0"/>
              <a:cs typeface="Calibri" panose="020F0502020204030204" pitchFamily="34" charset="0"/>
            </a:endParaRPr>
          </a:p>
          <a:p>
            <a:pPr>
              <a:lnSpc>
                <a:spcPct val="107000"/>
              </a:lnSpc>
              <a:spcAft>
                <a:spcPts val="800"/>
              </a:spcAft>
            </a:pPr>
            <a:r>
              <a:rPr lang="en-GB" sz="8600" kern="0" dirty="0">
                <a:effectLst/>
                <a:latin typeface="Calibri" panose="020F0502020204030204" pitchFamily="34" charset="0"/>
                <a:ea typeface="Times New Roman" panose="02020603050405020304" pitchFamily="18" charset="0"/>
                <a:cs typeface="Calibri" panose="020F0502020204030204" pitchFamily="34" charset="0"/>
              </a:rPr>
              <a:t>Improved brand </a:t>
            </a:r>
            <a:endParaRPr lang="en-GB" sz="8600" kern="100" dirty="0">
              <a:effectLst/>
              <a:latin typeface="Calibri" panose="020F0502020204030204" pitchFamily="34" charset="0"/>
              <a:ea typeface="Aptos" panose="020B0004020202020204" pitchFamily="34" charset="0"/>
              <a:cs typeface="Calibri" panose="020F0502020204030204" pitchFamily="34" charset="0"/>
            </a:endParaRPr>
          </a:p>
          <a:p>
            <a:pPr>
              <a:lnSpc>
                <a:spcPct val="107000"/>
              </a:lnSpc>
              <a:spcAft>
                <a:spcPts val="800"/>
              </a:spcAft>
            </a:pPr>
            <a:r>
              <a:rPr lang="en-GB" sz="8600" kern="0" dirty="0">
                <a:effectLst/>
                <a:latin typeface="Calibri" panose="020F0502020204030204" pitchFamily="34" charset="0"/>
                <a:ea typeface="Times New Roman" panose="02020603050405020304" pitchFamily="18" charset="0"/>
                <a:cs typeface="Calibri" panose="020F0502020204030204" pitchFamily="34" charset="0"/>
              </a:rPr>
              <a:t>Employer of choice </a:t>
            </a:r>
            <a:endParaRPr lang="en-GB" sz="8600" kern="100" dirty="0">
              <a:effectLst/>
              <a:latin typeface="Calibri" panose="020F0502020204030204" pitchFamily="34" charset="0"/>
              <a:ea typeface="Aptos" panose="020B0004020202020204" pitchFamily="34" charset="0"/>
              <a:cs typeface="Calibri" panose="020F0502020204030204" pitchFamily="34" charset="0"/>
            </a:endParaRPr>
          </a:p>
          <a:p>
            <a:pPr>
              <a:lnSpc>
                <a:spcPct val="107000"/>
              </a:lnSpc>
              <a:spcAft>
                <a:spcPts val="800"/>
              </a:spcAft>
            </a:pPr>
            <a:r>
              <a:rPr lang="en-GB" sz="8600" kern="0" dirty="0">
                <a:latin typeface="Calibri" panose="020F0502020204030204" pitchFamily="34" charset="0"/>
                <a:ea typeface="Times New Roman" panose="02020603050405020304" pitchFamily="18" charset="0"/>
                <a:cs typeface="Calibri" panose="020F0502020204030204" pitchFamily="34" charset="0"/>
              </a:rPr>
              <a:t>Attract better talent</a:t>
            </a:r>
            <a:endParaRPr lang="en-GB" sz="8600" kern="0" dirty="0">
              <a:effectLst/>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800"/>
              </a:spcAft>
            </a:pPr>
            <a:r>
              <a:rPr lang="en-GB" sz="8600" kern="0" dirty="0">
                <a:latin typeface="Calibri" panose="020F0502020204030204" pitchFamily="34" charset="0"/>
                <a:ea typeface="Times New Roman" panose="02020603050405020304" pitchFamily="18" charset="0"/>
                <a:cs typeface="Calibri" panose="020F0502020204030204" pitchFamily="34" charset="0"/>
              </a:rPr>
              <a:t>Social value </a:t>
            </a:r>
          </a:p>
          <a:p>
            <a:pPr>
              <a:lnSpc>
                <a:spcPct val="107000"/>
              </a:lnSpc>
              <a:spcAft>
                <a:spcPts val="800"/>
              </a:spcAft>
            </a:pPr>
            <a:r>
              <a:rPr lang="en-GB" sz="8600" kern="0" dirty="0">
                <a:latin typeface="Calibri" panose="020F0502020204030204" pitchFamily="34" charset="0"/>
                <a:ea typeface="Times New Roman" panose="02020603050405020304" pitchFamily="18" charset="0"/>
                <a:cs typeface="Calibri" panose="020F0502020204030204" pitchFamily="34" charset="0"/>
              </a:rPr>
              <a:t>Support being Disability confident </a:t>
            </a:r>
            <a:endParaRPr lang="en-GB" sz="8600" kern="0" dirty="0">
              <a:effectLst/>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800"/>
              </a:spcAft>
            </a:pPr>
            <a:r>
              <a:rPr lang="en-GB" sz="8600" kern="0" dirty="0">
                <a:latin typeface="Calibri" panose="020F0502020204030204" pitchFamily="34" charset="0"/>
                <a:ea typeface="Times New Roman" panose="02020603050405020304" pitchFamily="18" charset="0"/>
                <a:cs typeface="Calibri" panose="020F0502020204030204" pitchFamily="34" charset="0"/>
              </a:rPr>
              <a:t>Encourages businesses collaboration</a:t>
            </a:r>
            <a:endParaRPr lang="en-GB" sz="8600" kern="0" dirty="0">
              <a:effectLst/>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800"/>
              </a:spcAft>
            </a:pPr>
            <a:endParaRPr lang="en-GB" sz="8600" kern="100" dirty="0">
              <a:effectLst/>
              <a:latin typeface="Calibri" panose="020F0502020204030204" pitchFamily="34" charset="0"/>
              <a:ea typeface="Aptos" panose="020B0004020202020204" pitchFamily="34" charset="0"/>
              <a:cs typeface="Calibri" panose="020F0502020204030204" pitchFamily="34" charset="0"/>
            </a:endParaRPr>
          </a:p>
          <a:p>
            <a:endParaRPr lang="en-GB" sz="1600" dirty="0">
              <a:latin typeface="Calibri" panose="020F0502020204030204" pitchFamily="34" charset="0"/>
              <a:cs typeface="Calibri" panose="020F0502020204030204" pitchFamily="34" charset="0"/>
            </a:endParaRPr>
          </a:p>
          <a:p>
            <a:endParaRPr lang="en-GB" sz="1700" dirty="0">
              <a:latin typeface="Calibri" panose="020F0502020204030204" pitchFamily="34" charset="0"/>
              <a:cs typeface="Calibri" panose="020F0502020204030204" pitchFamily="34" charset="0"/>
            </a:endParaRPr>
          </a:p>
          <a:p>
            <a:endParaRPr lang="en-GB" sz="1600" dirty="0">
              <a:latin typeface="Calibri" panose="020F0502020204030204" pitchFamily="34" charset="0"/>
              <a:cs typeface="Calibri" panose="020F0502020204030204" pitchFamily="34" charset="0"/>
            </a:endParaRPr>
          </a:p>
          <a:p>
            <a:pPr marL="0" indent="0" algn="ctr">
              <a:buNone/>
            </a:pPr>
            <a:endParaRPr lang="en-US" sz="1600" dirty="0">
              <a:solidFill>
                <a:srgbClr val="555559"/>
              </a:solidFill>
              <a:latin typeface="Calibri" panose="020F0502020204030204" pitchFamily="34" charset="0"/>
              <a:ea typeface="Roboto Light" charset="0"/>
              <a:cs typeface="Calibri" panose="020F0502020204030204" pitchFamily="34" charset="0"/>
            </a:endParaRPr>
          </a:p>
        </p:txBody>
      </p:sp>
    </p:spTree>
    <p:extLst>
      <p:ext uri="{BB962C8B-B14F-4D97-AF65-F5344CB8AC3E}">
        <p14:creationId xmlns:p14="http://schemas.microsoft.com/office/powerpoint/2010/main" val="1906527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BFD78D3-9C2F-3262-0AE4-900E30CEBE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B94461-4470-AAD6-57F3-14431312F883}"/>
              </a:ext>
            </a:extLst>
          </p:cNvPr>
          <p:cNvSpPr>
            <a:spLocks noGrp="1"/>
          </p:cNvSpPr>
          <p:nvPr>
            <p:ph type="title"/>
          </p:nvPr>
        </p:nvSpPr>
        <p:spPr>
          <a:xfrm>
            <a:off x="1975822" y="1"/>
            <a:ext cx="8063529" cy="1516828"/>
          </a:xfrm>
        </p:spPr>
        <p:txBody>
          <a:bodyPr>
            <a:normAutofit/>
          </a:bodyPr>
          <a:lstStyle/>
          <a:p>
            <a:r>
              <a:rPr lang="en-US" sz="3200" dirty="0">
                <a:solidFill>
                  <a:srgbClr val="555559"/>
                </a:solidFill>
                <a:latin typeface="Calibri" panose="020F0502020204030204" pitchFamily="34" charset="0"/>
                <a:ea typeface="Roboto" charset="0"/>
                <a:cs typeface="Calibri" panose="020F0502020204030204" pitchFamily="34" charset="0"/>
              </a:rPr>
              <a:t>Further information</a:t>
            </a:r>
          </a:p>
        </p:txBody>
      </p:sp>
      <p:sp>
        <p:nvSpPr>
          <p:cNvPr id="9" name="Content Placeholder 2">
            <a:extLst>
              <a:ext uri="{FF2B5EF4-FFF2-40B4-BE49-F238E27FC236}">
                <a16:creationId xmlns:a16="http://schemas.microsoft.com/office/drawing/2014/main" id="{A9D65636-D6CB-ED60-369D-0039B2A42EE9}"/>
              </a:ext>
            </a:extLst>
          </p:cNvPr>
          <p:cNvSpPr>
            <a:spLocks noGrp="1"/>
          </p:cNvSpPr>
          <p:nvPr>
            <p:ph idx="1"/>
          </p:nvPr>
        </p:nvSpPr>
        <p:spPr>
          <a:xfrm>
            <a:off x="1730478" y="1759974"/>
            <a:ext cx="8320069" cy="3620100"/>
          </a:xfrm>
        </p:spPr>
        <p:txBody>
          <a:bodyPr>
            <a:normAutofit lnSpcReduction="10000"/>
          </a:bodyPr>
          <a:lstStyle/>
          <a:p>
            <a:endParaRPr lang="en-GB" sz="1600" dirty="0">
              <a:latin typeface="Calibri" panose="020F0502020204030204" pitchFamily="34" charset="0"/>
              <a:cs typeface="Calibri" panose="020F0502020204030204" pitchFamily="34" charset="0"/>
            </a:endParaRPr>
          </a:p>
          <a:p>
            <a:r>
              <a:rPr lang="en-US" sz="2200" b="0" i="0" dirty="0">
                <a:effectLst/>
                <a:latin typeface="Calibri" panose="020F0502020204030204" pitchFamily="34" charset="0"/>
                <a:cs typeface="Calibri" panose="020F0502020204030204" pitchFamily="34" charset="0"/>
              </a:rPr>
              <a:t>Research docs: </a:t>
            </a:r>
            <a:r>
              <a:rPr lang="en-US" sz="2200" b="0" i="0" u="sng" dirty="0">
                <a:effectLst/>
                <a:latin typeface="Calibri" panose="020F0502020204030204" pitchFamily="34" charset="0"/>
                <a:cs typeface="Calibri" panose="020F0502020204030204" pitchFamily="34" charset="0"/>
                <a:hlinkClick r:id="rId4" tooltip="https://bblg.co.uk/wp-content/uploads/2024/12/BITC-Research-Summary.pdf">
                  <a:extLst>
                    <a:ext uri="{A12FA001-AC4F-418D-AE19-62706E023703}">
                      <ahyp:hlinkClr xmlns:ahyp="http://schemas.microsoft.com/office/drawing/2018/hyperlinkcolor" val="tx"/>
                    </a:ext>
                  </a:extLst>
                </a:hlinkClick>
              </a:rPr>
              <a:t>You can read more about our research, in our research summary document here</a:t>
            </a:r>
            <a:endParaRPr lang="en-US" sz="2200" b="0" i="0" dirty="0">
              <a:effectLst/>
              <a:latin typeface="Calibri" panose="020F0502020204030204" pitchFamily="34" charset="0"/>
              <a:cs typeface="Calibri" panose="020F0502020204030204" pitchFamily="34" charset="0"/>
            </a:endParaRPr>
          </a:p>
          <a:p>
            <a:r>
              <a:rPr lang="en-US" sz="2200" b="0" i="0" dirty="0">
                <a:effectLst/>
                <a:latin typeface="Calibri" panose="020F0502020204030204" pitchFamily="34" charset="0"/>
                <a:cs typeface="Calibri" panose="020F0502020204030204" pitchFamily="34" charset="0"/>
              </a:rPr>
              <a:t>Process doc: </a:t>
            </a:r>
            <a:r>
              <a:rPr lang="en-US" sz="2200" b="0" i="0" u="sng" dirty="0">
                <a:effectLst/>
                <a:latin typeface="Calibri" panose="020F0502020204030204" pitchFamily="34" charset="0"/>
                <a:cs typeface="Calibri" panose="020F0502020204030204" pitchFamily="34" charset="0"/>
                <a:hlinkClick r:id="rId5" tooltip="https://bblg.co.uk/wp-content/uploads/2025/01/3.-Process-Guide.pdf">
                  <a:extLst>
                    <a:ext uri="{A12FA001-AC4F-418D-AE19-62706E023703}">
                      <ahyp:hlinkClr xmlns:ahyp="http://schemas.microsoft.com/office/drawing/2018/hyperlinkcolor" val="tx"/>
                    </a:ext>
                  </a:extLst>
                </a:hlinkClick>
              </a:rPr>
              <a:t>The individual steps can be found in the process doc here.</a:t>
            </a:r>
            <a:endParaRPr lang="en-US" sz="2200" b="0" i="0" dirty="0">
              <a:effectLst/>
              <a:latin typeface="Calibri" panose="020F0502020204030204" pitchFamily="34" charset="0"/>
              <a:cs typeface="Calibri" panose="020F0502020204030204" pitchFamily="34" charset="0"/>
            </a:endParaRPr>
          </a:p>
          <a:p>
            <a:r>
              <a:rPr lang="en-US" sz="2200" b="0" i="0" dirty="0">
                <a:effectLst/>
                <a:latin typeface="Calibri" panose="020F0502020204030204" pitchFamily="34" charset="0"/>
                <a:cs typeface="Calibri" panose="020F0502020204030204" pitchFamily="34" charset="0"/>
              </a:rPr>
              <a:t>Skills builder guide: </a:t>
            </a:r>
            <a:r>
              <a:rPr lang="en-US" sz="2200" b="0" i="0" u="sng" dirty="0">
                <a:effectLst/>
                <a:latin typeface="Calibri" panose="020F0502020204030204" pitchFamily="34" charset="0"/>
                <a:cs typeface="Calibri" panose="020F0502020204030204" pitchFamily="34" charset="0"/>
                <a:hlinkClick r:id="rId6" tooltip="https://bblg.co.uk/wp-content/uploads/2025/01/4.-Skills-Builder-Guide.pdf">
                  <a:extLst>
                    <a:ext uri="{A12FA001-AC4F-418D-AE19-62706E023703}">
                      <ahyp:hlinkClr xmlns:ahyp="http://schemas.microsoft.com/office/drawing/2018/hyperlinkcolor" val="tx"/>
                    </a:ext>
                  </a:extLst>
                </a:hlinkClick>
              </a:rPr>
              <a:t>You can read more about skills builder in our guide here.</a:t>
            </a:r>
            <a:endParaRPr lang="en-US" sz="2200" b="0" i="0" dirty="0">
              <a:effectLst/>
              <a:latin typeface="Calibri" panose="020F0502020204030204" pitchFamily="34" charset="0"/>
              <a:cs typeface="Calibri" panose="020F0502020204030204" pitchFamily="34" charset="0"/>
            </a:endParaRPr>
          </a:p>
          <a:p>
            <a:r>
              <a:rPr lang="en-US" sz="2200" b="0" i="0" dirty="0">
                <a:effectLst/>
                <a:latin typeface="Calibri" panose="020F0502020204030204" pitchFamily="34" charset="0"/>
                <a:cs typeface="Calibri" panose="020F0502020204030204" pitchFamily="34" charset="0"/>
              </a:rPr>
              <a:t>Example projects: </a:t>
            </a:r>
            <a:r>
              <a:rPr lang="en-US" sz="2200" b="0" i="0" u="sng" dirty="0">
                <a:effectLst/>
                <a:latin typeface="Calibri" panose="020F0502020204030204" pitchFamily="34" charset="0"/>
                <a:cs typeface="Calibri" panose="020F0502020204030204" pitchFamily="34" charset="0"/>
                <a:hlinkClick r:id="rId7" tooltip="https://bblg.co.uk/wp-content/uploads/2025/01/5.-Project-Examples.pdf">
                  <a:extLst>
                    <a:ext uri="{A12FA001-AC4F-418D-AE19-62706E023703}">
                      <ahyp:hlinkClr xmlns:ahyp="http://schemas.microsoft.com/office/drawing/2018/hyperlinkcolor" val="tx"/>
                    </a:ext>
                  </a:extLst>
                </a:hlinkClick>
              </a:rPr>
              <a:t>A link to the two example projects from the pilot can be found here.</a:t>
            </a:r>
            <a:endParaRPr lang="en-US" sz="2200" b="0" i="0" dirty="0">
              <a:effectLst/>
              <a:latin typeface="Calibri" panose="020F0502020204030204" pitchFamily="34" charset="0"/>
              <a:cs typeface="Calibri" panose="020F0502020204030204" pitchFamily="34" charset="0"/>
            </a:endParaRPr>
          </a:p>
          <a:p>
            <a:r>
              <a:rPr lang="en-GB" sz="2200" dirty="0">
                <a:latin typeface="Calibri" panose="020F0502020204030204" pitchFamily="34" charset="0"/>
                <a:cs typeface="Calibri" panose="020F0502020204030204" pitchFamily="34" charset="0"/>
              </a:rPr>
              <a:t>Contact - Matthew.Allen@bitc.org.uk</a:t>
            </a:r>
          </a:p>
          <a:p>
            <a:endParaRPr lang="en-GB" sz="1600" dirty="0">
              <a:latin typeface="Calibri" panose="020F0502020204030204" pitchFamily="34" charset="0"/>
              <a:cs typeface="Calibri" panose="020F0502020204030204" pitchFamily="34" charset="0"/>
            </a:endParaRPr>
          </a:p>
          <a:p>
            <a:pPr marL="0" indent="0" algn="ctr">
              <a:buNone/>
            </a:pPr>
            <a:endParaRPr lang="en-US" sz="1600" dirty="0">
              <a:solidFill>
                <a:srgbClr val="555559"/>
              </a:solidFill>
              <a:latin typeface="Calibri" panose="020F0502020204030204" pitchFamily="34" charset="0"/>
              <a:ea typeface="Roboto Light" charset="0"/>
              <a:cs typeface="Calibri" panose="020F0502020204030204" pitchFamily="34" charset="0"/>
            </a:endParaRPr>
          </a:p>
        </p:txBody>
      </p:sp>
    </p:spTree>
    <p:extLst>
      <p:ext uri="{BB962C8B-B14F-4D97-AF65-F5344CB8AC3E}">
        <p14:creationId xmlns:p14="http://schemas.microsoft.com/office/powerpoint/2010/main" val="97075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C0A4273-2CD2-35CD-64FD-CFF942AFC2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EB40CC-6F77-B032-0921-4A0F72727955}"/>
              </a:ext>
            </a:extLst>
          </p:cNvPr>
          <p:cNvSpPr>
            <a:spLocks noGrp="1"/>
          </p:cNvSpPr>
          <p:nvPr>
            <p:ph type="title"/>
          </p:nvPr>
        </p:nvSpPr>
        <p:spPr>
          <a:xfrm>
            <a:off x="1975822" y="1"/>
            <a:ext cx="8063529" cy="1516828"/>
          </a:xfrm>
        </p:spPr>
        <p:txBody>
          <a:bodyPr>
            <a:normAutofit/>
          </a:bodyPr>
          <a:lstStyle/>
          <a:p>
            <a:r>
              <a:rPr lang="en-US" sz="3200" dirty="0">
                <a:solidFill>
                  <a:srgbClr val="555559"/>
                </a:solidFill>
                <a:latin typeface="Calibri" panose="020F0502020204030204" pitchFamily="34" charset="0"/>
                <a:ea typeface="Roboto" charset="0"/>
                <a:cs typeface="Calibri" panose="020F0502020204030204" pitchFamily="34" charset="0"/>
              </a:rPr>
              <a:t>Contact details</a:t>
            </a:r>
          </a:p>
        </p:txBody>
      </p:sp>
      <p:sp>
        <p:nvSpPr>
          <p:cNvPr id="9" name="Content Placeholder 2">
            <a:extLst>
              <a:ext uri="{FF2B5EF4-FFF2-40B4-BE49-F238E27FC236}">
                <a16:creationId xmlns:a16="http://schemas.microsoft.com/office/drawing/2014/main" id="{39286EF8-A45C-458C-FE83-A65383C6C4FF}"/>
              </a:ext>
            </a:extLst>
          </p:cNvPr>
          <p:cNvSpPr>
            <a:spLocks noGrp="1"/>
          </p:cNvSpPr>
          <p:nvPr>
            <p:ph idx="1"/>
          </p:nvPr>
        </p:nvSpPr>
        <p:spPr>
          <a:xfrm>
            <a:off x="1730478" y="1759974"/>
            <a:ext cx="8320069" cy="3620100"/>
          </a:xfrm>
        </p:spPr>
        <p:txBody>
          <a:bodyPr>
            <a:normAutofit/>
          </a:bodyPr>
          <a:lstStyle/>
          <a:p>
            <a:pPr marL="0" indent="0">
              <a:buNone/>
            </a:pPr>
            <a:endParaRPr lang="en-GB" sz="1600" dirty="0">
              <a:latin typeface="Calibri" panose="020F0502020204030204" pitchFamily="34" charset="0"/>
              <a:cs typeface="Calibri" panose="020F0502020204030204" pitchFamily="34" charset="0"/>
            </a:endParaRPr>
          </a:p>
          <a:p>
            <a:pPr marL="0" indent="0">
              <a:buNone/>
            </a:pPr>
            <a:r>
              <a:rPr lang="en-US" sz="2200" dirty="0">
                <a:latin typeface="Calibri" panose="020F0502020204030204" pitchFamily="34" charset="0"/>
                <a:ea typeface="Roboto Light" charset="0"/>
                <a:cs typeface="Calibri" panose="020F0502020204030204" pitchFamily="34" charset="0"/>
              </a:rPr>
              <a:t>Contact – </a:t>
            </a:r>
            <a:r>
              <a:rPr lang="en-US" sz="2200" dirty="0">
                <a:latin typeface="Calibri" panose="020F0502020204030204" pitchFamily="34" charset="0"/>
                <a:ea typeface="Roboto Light" charset="0"/>
                <a:cs typeface="Calibri" panose="020F0502020204030204" pitchFamily="34" charset="0"/>
                <a:hlinkClick r:id="rId4">
                  <a:extLst>
                    <a:ext uri="{A12FA001-AC4F-418D-AE19-62706E023703}">
                      <ahyp:hlinkClr xmlns:ahyp="http://schemas.microsoft.com/office/drawing/2018/hyperlinkcolor" val="tx"/>
                    </a:ext>
                  </a:extLst>
                </a:hlinkClick>
              </a:rPr>
              <a:t>Vicky.clegg@blackpooltransport.com</a:t>
            </a:r>
            <a:endParaRPr lang="en-US" sz="2200" dirty="0">
              <a:latin typeface="Calibri" panose="020F0502020204030204" pitchFamily="34" charset="0"/>
              <a:ea typeface="Roboto Light" charset="0"/>
              <a:cs typeface="Calibri" panose="020F0502020204030204" pitchFamily="34" charset="0"/>
            </a:endParaRPr>
          </a:p>
          <a:p>
            <a:pPr marL="0" indent="0">
              <a:buNone/>
            </a:pPr>
            <a:r>
              <a:rPr lang="en-US" sz="2200" dirty="0">
                <a:latin typeface="Calibri" panose="020F0502020204030204" pitchFamily="34" charset="0"/>
                <a:ea typeface="Roboto Light" charset="0"/>
                <a:cs typeface="Calibri" panose="020F0502020204030204" pitchFamily="34" charset="0"/>
              </a:rPr>
              <a:t>Tel – 07896 280 777</a:t>
            </a:r>
          </a:p>
          <a:p>
            <a:pPr marL="0" indent="0">
              <a:buNone/>
            </a:pPr>
            <a:endParaRPr lang="en-US" sz="2200" dirty="0">
              <a:latin typeface="Calibri" panose="020F0502020204030204" pitchFamily="34" charset="0"/>
              <a:ea typeface="Roboto Light" charset="0"/>
              <a:cs typeface="Calibri" panose="020F0502020204030204" pitchFamily="34" charset="0"/>
            </a:endParaRPr>
          </a:p>
          <a:p>
            <a:pPr marL="0" indent="0" algn="ctr">
              <a:buNone/>
            </a:pPr>
            <a:r>
              <a:rPr lang="en-US" sz="3000" dirty="0">
                <a:latin typeface="Calibri" panose="020F0502020204030204" pitchFamily="34" charset="0"/>
                <a:ea typeface="Roboto Light" charset="0"/>
                <a:cs typeface="Calibri" panose="020F0502020204030204" pitchFamily="34" charset="0"/>
              </a:rPr>
              <a:t>Thank you for listening! </a:t>
            </a:r>
          </a:p>
        </p:txBody>
      </p:sp>
    </p:spTree>
    <p:extLst>
      <p:ext uri="{BB962C8B-B14F-4D97-AF65-F5344CB8AC3E}">
        <p14:creationId xmlns:p14="http://schemas.microsoft.com/office/powerpoint/2010/main" val="3388967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C1011-A4A4-C75C-74BD-EC4FED831E5D}"/>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DE3F2B15-4DA7-8610-5A2A-4FA90B5B1EEE}"/>
              </a:ext>
            </a:extLst>
          </p:cNvPr>
          <p:cNvGrpSpPr/>
          <p:nvPr/>
        </p:nvGrpSpPr>
        <p:grpSpPr>
          <a:xfrm>
            <a:off x="-51577" y="-94139"/>
            <a:ext cx="12243577" cy="6952139"/>
            <a:chOff x="-51577" y="-94139"/>
            <a:chExt cx="12243577" cy="6952139"/>
          </a:xfrm>
        </p:grpSpPr>
        <p:grpSp>
          <p:nvGrpSpPr>
            <p:cNvPr id="4" name="Group 3">
              <a:extLst>
                <a:ext uri="{FF2B5EF4-FFF2-40B4-BE49-F238E27FC236}">
                  <a16:creationId xmlns:a16="http://schemas.microsoft.com/office/drawing/2014/main" id="{B8793C8C-5649-5F3B-68A7-877E2802401C}"/>
                </a:ext>
              </a:extLst>
            </p:cNvPr>
            <p:cNvGrpSpPr/>
            <p:nvPr/>
          </p:nvGrpSpPr>
          <p:grpSpPr>
            <a:xfrm>
              <a:off x="-51577" y="-94139"/>
              <a:ext cx="3635637" cy="6952139"/>
              <a:chOff x="0" y="-28575"/>
              <a:chExt cx="1346532" cy="2737908"/>
            </a:xfrm>
          </p:grpSpPr>
          <p:sp>
            <p:nvSpPr>
              <p:cNvPr id="9" name="Freeform 3">
                <a:extLst>
                  <a:ext uri="{FF2B5EF4-FFF2-40B4-BE49-F238E27FC236}">
                    <a16:creationId xmlns:a16="http://schemas.microsoft.com/office/drawing/2014/main" id="{B0F11284-2AF3-A2EA-9414-143E2353C7FD}"/>
                  </a:ext>
                </a:extLst>
              </p:cNvPr>
              <p:cNvSpPr/>
              <p:nvPr/>
            </p:nvSpPr>
            <p:spPr>
              <a:xfrm>
                <a:off x="0" y="0"/>
                <a:ext cx="1346532" cy="2709333"/>
              </a:xfrm>
              <a:custGeom>
                <a:avLst/>
                <a:gdLst/>
                <a:ahLst/>
                <a:cxnLst/>
                <a:rect l="l" t="t" r="r" b="b"/>
                <a:pathLst>
                  <a:path w="1346532" h="2709333">
                    <a:moveTo>
                      <a:pt x="0" y="0"/>
                    </a:moveTo>
                    <a:lnTo>
                      <a:pt x="1346532" y="0"/>
                    </a:lnTo>
                    <a:lnTo>
                      <a:pt x="1346532" y="2709333"/>
                    </a:lnTo>
                    <a:lnTo>
                      <a:pt x="0" y="2709333"/>
                    </a:lnTo>
                    <a:close/>
                  </a:path>
                </a:pathLst>
              </a:custGeom>
              <a:solidFill>
                <a:srgbClr val="00A8A7"/>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0" name="TextBox 4">
                <a:extLst>
                  <a:ext uri="{FF2B5EF4-FFF2-40B4-BE49-F238E27FC236}">
                    <a16:creationId xmlns:a16="http://schemas.microsoft.com/office/drawing/2014/main" id="{F6D1F9BA-08AC-B36C-73CD-B3EA0550BE48}"/>
                  </a:ext>
                </a:extLst>
              </p:cNvPr>
              <p:cNvSpPr txBox="1"/>
              <p:nvPr/>
            </p:nvSpPr>
            <p:spPr>
              <a:xfrm>
                <a:off x="0" y="-28575"/>
                <a:ext cx="1346532" cy="2737908"/>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960"/>
                  </a:lnSpc>
                  <a:spcBef>
                    <a:spcPct val="0"/>
                  </a:spcBef>
                </a:pPr>
                <a:endParaRPr/>
              </a:p>
            </p:txBody>
          </p:sp>
        </p:grpSp>
        <p:pic>
          <p:nvPicPr>
            <p:cNvPr id="5" name="Picture 2">
              <a:extLst>
                <a:ext uri="{FF2B5EF4-FFF2-40B4-BE49-F238E27FC236}">
                  <a16:creationId xmlns:a16="http://schemas.microsoft.com/office/drawing/2014/main" id="{90F302FD-C8ED-6456-A163-52D2E3E599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17" y="376238"/>
              <a:ext cx="2762250" cy="359092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a:extLst>
                <a:ext uri="{FF2B5EF4-FFF2-40B4-BE49-F238E27FC236}">
                  <a16:creationId xmlns:a16="http://schemas.microsoft.com/office/drawing/2014/main" id="{3DECA540-2F77-724E-B0AB-4FBDD532C5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602" y="4364983"/>
              <a:ext cx="1947279" cy="193412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group of logos with text&#10;&#10;AI-generated content may be incorrect.">
              <a:extLst>
                <a:ext uri="{FF2B5EF4-FFF2-40B4-BE49-F238E27FC236}">
                  <a16:creationId xmlns:a16="http://schemas.microsoft.com/office/drawing/2014/main" id="{93A946A1-1703-75A0-D2C3-2B5017286478}"/>
                </a:ext>
              </a:extLst>
            </p:cNvPr>
            <p:cNvPicPr>
              <a:picLocks noChangeAspect="1"/>
            </p:cNvPicPr>
            <p:nvPr/>
          </p:nvPicPr>
          <p:blipFill>
            <a:blip r:embed="rId5">
              <a:extLst>
                <a:ext uri="{28A0092B-C50C-407E-A947-70E740481C1C}">
                  <a14:useLocalDpi xmlns:a14="http://schemas.microsoft.com/office/drawing/2010/main" val="0"/>
                </a:ext>
              </a:extLst>
            </a:blip>
            <a:srcRect l="27561" t="27692" b="43981"/>
            <a:stretch/>
          </p:blipFill>
          <p:spPr>
            <a:xfrm>
              <a:off x="8323219" y="5589790"/>
              <a:ext cx="3868781" cy="1268210"/>
            </a:xfrm>
            <a:prstGeom prst="rect">
              <a:avLst/>
            </a:prstGeom>
          </p:spPr>
        </p:pic>
      </p:grpSp>
      <p:sp>
        <p:nvSpPr>
          <p:cNvPr id="11" name="Subtitle 11">
            <a:extLst>
              <a:ext uri="{FF2B5EF4-FFF2-40B4-BE49-F238E27FC236}">
                <a16:creationId xmlns:a16="http://schemas.microsoft.com/office/drawing/2014/main" id="{BCA8F25B-CDEA-8A20-B066-13EF0D7DA04C}"/>
              </a:ext>
            </a:extLst>
          </p:cNvPr>
          <p:cNvSpPr>
            <a:spLocks noGrp="1"/>
          </p:cNvSpPr>
          <p:nvPr>
            <p:ph type="subTitle" idx="1"/>
          </p:nvPr>
        </p:nvSpPr>
        <p:spPr>
          <a:xfrm>
            <a:off x="4021394" y="522620"/>
            <a:ext cx="7786129" cy="779611"/>
          </a:xfrm>
        </p:spPr>
        <p:txBody>
          <a:bodyPr>
            <a:normAutofit/>
          </a:bodyPr>
          <a:lstStyle/>
          <a:p>
            <a:pPr algn="l"/>
            <a:r>
              <a:rPr lang="en-GB" sz="3000" b="1" dirty="0"/>
              <a:t>Breakout rooms</a:t>
            </a:r>
          </a:p>
        </p:txBody>
      </p:sp>
      <p:sp>
        <p:nvSpPr>
          <p:cNvPr id="12" name="TextBox 11">
            <a:extLst>
              <a:ext uri="{FF2B5EF4-FFF2-40B4-BE49-F238E27FC236}">
                <a16:creationId xmlns:a16="http://schemas.microsoft.com/office/drawing/2014/main" id="{B92970E2-61E6-7279-F911-18771D6CAAAA}"/>
              </a:ext>
            </a:extLst>
          </p:cNvPr>
          <p:cNvSpPr txBox="1"/>
          <p:nvPr/>
        </p:nvSpPr>
        <p:spPr>
          <a:xfrm>
            <a:off x="4020754" y="1572126"/>
            <a:ext cx="7786129" cy="3477875"/>
          </a:xfrm>
          <a:prstGeom prst="rect">
            <a:avLst/>
          </a:prstGeom>
          <a:noFill/>
        </p:spPr>
        <p:txBody>
          <a:bodyPr wrap="square" rtlCol="0">
            <a:spAutoFit/>
          </a:bodyPr>
          <a:lstStyle/>
          <a:p>
            <a:pPr marL="342900" indent="-342900">
              <a:buFont typeface="+mj-lt"/>
              <a:buAutoNum type="arabicPeriod"/>
            </a:pPr>
            <a:r>
              <a:rPr lang="en-GB" sz="2200" dirty="0"/>
              <a:t>As Career Leaders, how might you begin to map your current delivery and reflect on changes required? </a:t>
            </a:r>
          </a:p>
          <a:p>
            <a:pPr marL="342900" indent="-342900">
              <a:buFont typeface="+mj-lt"/>
              <a:buAutoNum type="arabicPeriod"/>
            </a:pPr>
            <a:endParaRPr lang="en-GB" sz="2200" dirty="0"/>
          </a:p>
          <a:p>
            <a:pPr marL="342900" indent="-342900">
              <a:buFont typeface="+mj-lt"/>
              <a:buAutoNum type="arabicPeriod"/>
            </a:pPr>
            <a:r>
              <a:rPr lang="en-GB" sz="2200" dirty="0"/>
              <a:t>How can moving conversations to ‘individual needs’ help you in addressing equitable and quality provision? </a:t>
            </a:r>
          </a:p>
          <a:p>
            <a:pPr marL="342900" indent="-342900">
              <a:buFont typeface="+mj-lt"/>
              <a:buAutoNum type="arabicPeriod"/>
            </a:pPr>
            <a:endParaRPr lang="en-GB" sz="2200" dirty="0"/>
          </a:p>
          <a:p>
            <a:pPr marL="342900" indent="-342900">
              <a:buFont typeface="+mj-lt"/>
              <a:buAutoNum type="arabicPeriod"/>
            </a:pPr>
            <a:r>
              <a:rPr lang="en-GB" sz="2200" dirty="0"/>
              <a:t>Thinking about the recent CEC Education Insights Survey – how has this made you think differently about the structure of workplace encounters, and have you thought about integrating the </a:t>
            </a:r>
            <a:r>
              <a:rPr lang="en-GB" sz="2200" dirty="0" err="1"/>
              <a:t>equalex</a:t>
            </a:r>
            <a:r>
              <a:rPr lang="en-GB" sz="2200" dirty="0"/>
              <a:t> framework?  </a:t>
            </a:r>
          </a:p>
        </p:txBody>
      </p:sp>
    </p:spTree>
    <p:extLst>
      <p:ext uri="{BB962C8B-B14F-4D97-AF65-F5344CB8AC3E}">
        <p14:creationId xmlns:p14="http://schemas.microsoft.com/office/powerpoint/2010/main" val="2646309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C8E35-4CAC-3E82-451C-7E7F6F8EF40E}"/>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47F0AE3E-7703-D324-B2B3-F9E69B3D9075}"/>
              </a:ext>
            </a:extLst>
          </p:cNvPr>
          <p:cNvGrpSpPr/>
          <p:nvPr/>
        </p:nvGrpSpPr>
        <p:grpSpPr>
          <a:xfrm>
            <a:off x="-51577" y="-94139"/>
            <a:ext cx="12243577" cy="6952139"/>
            <a:chOff x="-51577" y="-94139"/>
            <a:chExt cx="12243577" cy="6952139"/>
          </a:xfrm>
        </p:grpSpPr>
        <p:grpSp>
          <p:nvGrpSpPr>
            <p:cNvPr id="4" name="Group 3">
              <a:extLst>
                <a:ext uri="{FF2B5EF4-FFF2-40B4-BE49-F238E27FC236}">
                  <a16:creationId xmlns:a16="http://schemas.microsoft.com/office/drawing/2014/main" id="{5B0767C0-2F54-E44E-21E8-51D58A6B4820}"/>
                </a:ext>
              </a:extLst>
            </p:cNvPr>
            <p:cNvGrpSpPr/>
            <p:nvPr/>
          </p:nvGrpSpPr>
          <p:grpSpPr>
            <a:xfrm>
              <a:off x="-51577" y="-94139"/>
              <a:ext cx="3635637" cy="6952139"/>
              <a:chOff x="0" y="-28575"/>
              <a:chExt cx="1346532" cy="2737908"/>
            </a:xfrm>
          </p:grpSpPr>
          <p:sp>
            <p:nvSpPr>
              <p:cNvPr id="9" name="Freeform 3">
                <a:extLst>
                  <a:ext uri="{FF2B5EF4-FFF2-40B4-BE49-F238E27FC236}">
                    <a16:creationId xmlns:a16="http://schemas.microsoft.com/office/drawing/2014/main" id="{BA24A124-0D00-0AB9-ACB0-C3A1068B08A0}"/>
                  </a:ext>
                </a:extLst>
              </p:cNvPr>
              <p:cNvSpPr/>
              <p:nvPr/>
            </p:nvSpPr>
            <p:spPr>
              <a:xfrm>
                <a:off x="0" y="0"/>
                <a:ext cx="1346532" cy="2709333"/>
              </a:xfrm>
              <a:custGeom>
                <a:avLst/>
                <a:gdLst/>
                <a:ahLst/>
                <a:cxnLst/>
                <a:rect l="l" t="t" r="r" b="b"/>
                <a:pathLst>
                  <a:path w="1346532" h="2709333">
                    <a:moveTo>
                      <a:pt x="0" y="0"/>
                    </a:moveTo>
                    <a:lnTo>
                      <a:pt x="1346532" y="0"/>
                    </a:lnTo>
                    <a:lnTo>
                      <a:pt x="1346532" y="2709333"/>
                    </a:lnTo>
                    <a:lnTo>
                      <a:pt x="0" y="2709333"/>
                    </a:lnTo>
                    <a:close/>
                  </a:path>
                </a:pathLst>
              </a:custGeom>
              <a:solidFill>
                <a:srgbClr val="00A8A7"/>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0" name="TextBox 4">
                <a:extLst>
                  <a:ext uri="{FF2B5EF4-FFF2-40B4-BE49-F238E27FC236}">
                    <a16:creationId xmlns:a16="http://schemas.microsoft.com/office/drawing/2014/main" id="{C255E0FB-EC52-8FC9-8064-DCF67F81F47F}"/>
                  </a:ext>
                </a:extLst>
              </p:cNvPr>
              <p:cNvSpPr txBox="1"/>
              <p:nvPr/>
            </p:nvSpPr>
            <p:spPr>
              <a:xfrm>
                <a:off x="0" y="-28575"/>
                <a:ext cx="1346532" cy="2737908"/>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960"/>
                  </a:lnSpc>
                  <a:spcBef>
                    <a:spcPct val="0"/>
                  </a:spcBef>
                </a:pPr>
                <a:endParaRPr/>
              </a:p>
            </p:txBody>
          </p:sp>
        </p:grpSp>
        <p:pic>
          <p:nvPicPr>
            <p:cNvPr id="5" name="Picture 2">
              <a:extLst>
                <a:ext uri="{FF2B5EF4-FFF2-40B4-BE49-F238E27FC236}">
                  <a16:creationId xmlns:a16="http://schemas.microsoft.com/office/drawing/2014/main" id="{DB3A20FE-D21F-0CE9-F7BA-0C89A9BCBB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17" y="376238"/>
              <a:ext cx="2762250" cy="359092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a:extLst>
                <a:ext uri="{FF2B5EF4-FFF2-40B4-BE49-F238E27FC236}">
                  <a16:creationId xmlns:a16="http://schemas.microsoft.com/office/drawing/2014/main" id="{9C22B6CD-D9DF-C278-2A57-549F20C837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602" y="4364983"/>
              <a:ext cx="1947279" cy="193412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group of logos with text&#10;&#10;AI-generated content may be incorrect.">
              <a:extLst>
                <a:ext uri="{FF2B5EF4-FFF2-40B4-BE49-F238E27FC236}">
                  <a16:creationId xmlns:a16="http://schemas.microsoft.com/office/drawing/2014/main" id="{77EACFEC-2BDF-66FE-C98F-7FD8B342320D}"/>
                </a:ext>
              </a:extLst>
            </p:cNvPr>
            <p:cNvPicPr>
              <a:picLocks noChangeAspect="1"/>
            </p:cNvPicPr>
            <p:nvPr/>
          </p:nvPicPr>
          <p:blipFill>
            <a:blip r:embed="rId5">
              <a:extLst>
                <a:ext uri="{28A0092B-C50C-407E-A947-70E740481C1C}">
                  <a14:useLocalDpi xmlns:a14="http://schemas.microsoft.com/office/drawing/2010/main" val="0"/>
                </a:ext>
              </a:extLst>
            </a:blip>
            <a:srcRect l="27561" t="27692" b="43981"/>
            <a:stretch/>
          </p:blipFill>
          <p:spPr>
            <a:xfrm>
              <a:off x="8323219" y="5589790"/>
              <a:ext cx="3868781" cy="1268210"/>
            </a:xfrm>
            <a:prstGeom prst="rect">
              <a:avLst/>
            </a:prstGeom>
          </p:spPr>
        </p:pic>
      </p:grpSp>
      <p:sp>
        <p:nvSpPr>
          <p:cNvPr id="11" name="Subtitle 11">
            <a:extLst>
              <a:ext uri="{FF2B5EF4-FFF2-40B4-BE49-F238E27FC236}">
                <a16:creationId xmlns:a16="http://schemas.microsoft.com/office/drawing/2014/main" id="{4C4F4432-0B3D-BAD6-F0D3-1D2A697C0F59}"/>
              </a:ext>
            </a:extLst>
          </p:cNvPr>
          <p:cNvSpPr>
            <a:spLocks noGrp="1"/>
          </p:cNvSpPr>
          <p:nvPr>
            <p:ph type="subTitle" idx="1"/>
          </p:nvPr>
        </p:nvSpPr>
        <p:spPr>
          <a:xfrm>
            <a:off x="4021394" y="522620"/>
            <a:ext cx="7786129" cy="779611"/>
          </a:xfrm>
        </p:spPr>
        <p:txBody>
          <a:bodyPr>
            <a:normAutofit/>
          </a:bodyPr>
          <a:lstStyle/>
          <a:p>
            <a:pPr algn="l"/>
            <a:r>
              <a:rPr lang="en-GB" sz="3000" b="1" dirty="0"/>
              <a:t>Resources / links to support</a:t>
            </a:r>
          </a:p>
        </p:txBody>
      </p:sp>
      <p:sp>
        <p:nvSpPr>
          <p:cNvPr id="12" name="TextBox 11">
            <a:extLst>
              <a:ext uri="{FF2B5EF4-FFF2-40B4-BE49-F238E27FC236}">
                <a16:creationId xmlns:a16="http://schemas.microsoft.com/office/drawing/2014/main" id="{036AE129-6F17-7914-1AFE-139450C1C61A}"/>
              </a:ext>
            </a:extLst>
          </p:cNvPr>
          <p:cNvSpPr txBox="1"/>
          <p:nvPr/>
        </p:nvSpPr>
        <p:spPr>
          <a:xfrm>
            <a:off x="4020754" y="1572126"/>
            <a:ext cx="7786129" cy="2800767"/>
          </a:xfrm>
          <a:prstGeom prst="rect">
            <a:avLst/>
          </a:prstGeom>
          <a:noFill/>
        </p:spPr>
        <p:txBody>
          <a:bodyPr wrap="square" lIns="91440" tIns="45720" rIns="91440" bIns="45720" rtlCol="0" anchor="t">
            <a:spAutoFit/>
          </a:bodyPr>
          <a:lstStyle/>
          <a:p>
            <a:r>
              <a:rPr lang="en-GB" sz="2200" dirty="0">
                <a:solidFill>
                  <a:srgbClr val="00A8A7"/>
                </a:solidFill>
                <a:ea typeface="+mn-lt"/>
                <a:cs typeface="+mn-lt"/>
                <a:hlinkClick r:id="rId6">
                  <a:extLst>
                    <a:ext uri="{A12FA001-AC4F-418D-AE19-62706E023703}">
                      <ahyp:hlinkClr xmlns:ahyp="http://schemas.microsoft.com/office/drawing/2018/hyperlinkcolor" val="tx"/>
                    </a:ext>
                  </a:extLst>
                </a:hlinkClick>
              </a:rPr>
              <a:t>Appendix 9: Comparing the original and updated Benchmarks - A quick reference guide for practitioners</a:t>
            </a:r>
            <a:endParaRPr lang="en-GB" sz="2200">
              <a:solidFill>
                <a:srgbClr val="00A8A7"/>
              </a:solidFill>
            </a:endParaRPr>
          </a:p>
          <a:p>
            <a:endParaRPr lang="en-GB" sz="2200" dirty="0">
              <a:solidFill>
                <a:srgbClr val="00A8A7"/>
              </a:solidFill>
              <a:ea typeface="+mn-lt"/>
              <a:cs typeface="+mn-lt"/>
            </a:endParaRPr>
          </a:p>
          <a:p>
            <a:r>
              <a:rPr lang="en-GB" sz="2200" dirty="0">
                <a:solidFill>
                  <a:srgbClr val="00A8A7"/>
                </a:solidFill>
                <a:hlinkClick r:id="rId7">
                  <a:extLst>
                    <a:ext uri="{A12FA001-AC4F-418D-AE19-62706E023703}">
                      <ahyp:hlinkClr xmlns:ahyp="http://schemas.microsoft.com/office/drawing/2018/hyperlinkcolor" val="tx"/>
                    </a:ext>
                  </a:extLst>
                </a:hlinkClick>
              </a:rPr>
              <a:t>equalex - A work experience guarantee for every young person</a:t>
            </a:r>
            <a:r>
              <a:rPr lang="en-GB" sz="2200" dirty="0">
                <a:solidFill>
                  <a:srgbClr val="00A8A7"/>
                </a:solidFill>
              </a:rPr>
              <a:t> </a:t>
            </a:r>
            <a:endParaRPr lang="en-GB"/>
          </a:p>
          <a:p>
            <a:endParaRPr lang="en-GB" sz="2200" dirty="0">
              <a:solidFill>
                <a:srgbClr val="00A8A7"/>
              </a:solidFill>
            </a:endParaRPr>
          </a:p>
          <a:p>
            <a:r>
              <a:rPr lang="en-GB" sz="2200" dirty="0">
                <a:solidFill>
                  <a:srgbClr val="00A8A7"/>
                </a:solidFill>
                <a:hlinkClick r:id="rId8">
                  <a:extLst>
                    <a:ext uri="{A12FA001-AC4F-418D-AE19-62706E023703}">
                      <ahyp:hlinkClr xmlns:ahyp="http://schemas.microsoft.com/office/drawing/2018/hyperlinkcolor" val="tx"/>
                    </a:ext>
                  </a:extLst>
                </a:hlinkClick>
              </a:rPr>
              <a:t>Work Ready Lancashire</a:t>
            </a:r>
            <a:r>
              <a:rPr lang="en-GB" sz="2200" dirty="0">
                <a:solidFill>
                  <a:srgbClr val="00A8A7"/>
                </a:solidFill>
              </a:rPr>
              <a:t> </a:t>
            </a:r>
          </a:p>
          <a:p>
            <a:endParaRPr lang="en-GB" sz="2200" dirty="0">
              <a:solidFill>
                <a:srgbClr val="00A8A7"/>
              </a:solidFill>
            </a:endParaRPr>
          </a:p>
          <a:p>
            <a:r>
              <a:rPr lang="en-GB" sz="2200" dirty="0">
                <a:solidFill>
                  <a:srgbClr val="00A8A7"/>
                </a:solidFill>
                <a:hlinkClick r:id="rId9">
                  <a:extLst>
                    <a:ext uri="{A12FA001-AC4F-418D-AE19-62706E023703}">
                      <ahyp:hlinkClr xmlns:ahyp="http://schemas.microsoft.com/office/drawing/2018/hyperlinkcolor" val="tx"/>
                    </a:ext>
                  </a:extLst>
                </a:hlinkClick>
              </a:rPr>
              <a:t>Employer Standards</a:t>
            </a:r>
            <a:r>
              <a:rPr lang="en-GB" sz="2200" dirty="0">
                <a:solidFill>
                  <a:srgbClr val="00A8A7"/>
                </a:solidFill>
              </a:rPr>
              <a:t> </a:t>
            </a:r>
          </a:p>
        </p:txBody>
      </p:sp>
    </p:spTree>
    <p:extLst>
      <p:ext uri="{BB962C8B-B14F-4D97-AF65-F5344CB8AC3E}">
        <p14:creationId xmlns:p14="http://schemas.microsoft.com/office/powerpoint/2010/main" val="40027423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98D92-5084-08AD-91A0-5077987CC654}"/>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ED5C3E0C-364E-E040-AC62-1FE1E509AAD6}"/>
              </a:ext>
            </a:extLst>
          </p:cNvPr>
          <p:cNvGrpSpPr/>
          <p:nvPr/>
        </p:nvGrpSpPr>
        <p:grpSpPr>
          <a:xfrm>
            <a:off x="-51577" y="-94139"/>
            <a:ext cx="12243577" cy="6952139"/>
            <a:chOff x="-51577" y="-94139"/>
            <a:chExt cx="12243577" cy="6952139"/>
          </a:xfrm>
        </p:grpSpPr>
        <p:grpSp>
          <p:nvGrpSpPr>
            <p:cNvPr id="4" name="Group 3">
              <a:extLst>
                <a:ext uri="{FF2B5EF4-FFF2-40B4-BE49-F238E27FC236}">
                  <a16:creationId xmlns:a16="http://schemas.microsoft.com/office/drawing/2014/main" id="{BC3496E4-12C4-76A7-DDD4-4EC756F4DBC8}"/>
                </a:ext>
              </a:extLst>
            </p:cNvPr>
            <p:cNvGrpSpPr/>
            <p:nvPr/>
          </p:nvGrpSpPr>
          <p:grpSpPr>
            <a:xfrm>
              <a:off x="-51577" y="-94139"/>
              <a:ext cx="3635637" cy="6952139"/>
              <a:chOff x="0" y="-28575"/>
              <a:chExt cx="1346532" cy="2737908"/>
            </a:xfrm>
          </p:grpSpPr>
          <p:sp>
            <p:nvSpPr>
              <p:cNvPr id="9" name="Freeform 3">
                <a:extLst>
                  <a:ext uri="{FF2B5EF4-FFF2-40B4-BE49-F238E27FC236}">
                    <a16:creationId xmlns:a16="http://schemas.microsoft.com/office/drawing/2014/main" id="{1151E5FC-800B-6D6E-725A-5C4775B10477}"/>
                  </a:ext>
                </a:extLst>
              </p:cNvPr>
              <p:cNvSpPr/>
              <p:nvPr/>
            </p:nvSpPr>
            <p:spPr>
              <a:xfrm>
                <a:off x="0" y="0"/>
                <a:ext cx="1346532" cy="2709333"/>
              </a:xfrm>
              <a:custGeom>
                <a:avLst/>
                <a:gdLst/>
                <a:ahLst/>
                <a:cxnLst/>
                <a:rect l="l" t="t" r="r" b="b"/>
                <a:pathLst>
                  <a:path w="1346532" h="2709333">
                    <a:moveTo>
                      <a:pt x="0" y="0"/>
                    </a:moveTo>
                    <a:lnTo>
                      <a:pt x="1346532" y="0"/>
                    </a:lnTo>
                    <a:lnTo>
                      <a:pt x="1346532" y="2709333"/>
                    </a:lnTo>
                    <a:lnTo>
                      <a:pt x="0" y="2709333"/>
                    </a:lnTo>
                    <a:close/>
                  </a:path>
                </a:pathLst>
              </a:custGeom>
              <a:solidFill>
                <a:srgbClr val="00A8A7"/>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0" name="TextBox 4">
                <a:extLst>
                  <a:ext uri="{FF2B5EF4-FFF2-40B4-BE49-F238E27FC236}">
                    <a16:creationId xmlns:a16="http://schemas.microsoft.com/office/drawing/2014/main" id="{16BEDE8E-9B1B-657B-693C-3EE0DA400414}"/>
                  </a:ext>
                </a:extLst>
              </p:cNvPr>
              <p:cNvSpPr txBox="1"/>
              <p:nvPr/>
            </p:nvSpPr>
            <p:spPr>
              <a:xfrm>
                <a:off x="0" y="-28575"/>
                <a:ext cx="1346532" cy="2737908"/>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960"/>
                  </a:lnSpc>
                  <a:spcBef>
                    <a:spcPct val="0"/>
                  </a:spcBef>
                </a:pPr>
                <a:endParaRPr/>
              </a:p>
            </p:txBody>
          </p:sp>
        </p:grpSp>
        <p:pic>
          <p:nvPicPr>
            <p:cNvPr id="5" name="Picture 2">
              <a:extLst>
                <a:ext uri="{FF2B5EF4-FFF2-40B4-BE49-F238E27FC236}">
                  <a16:creationId xmlns:a16="http://schemas.microsoft.com/office/drawing/2014/main" id="{62086FD6-7463-8670-C645-7E09067805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17" y="376238"/>
              <a:ext cx="2762250" cy="359092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a:extLst>
                <a:ext uri="{FF2B5EF4-FFF2-40B4-BE49-F238E27FC236}">
                  <a16:creationId xmlns:a16="http://schemas.microsoft.com/office/drawing/2014/main" id="{6298CCD5-077E-6101-02C7-993CA21012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602" y="4364983"/>
              <a:ext cx="1947279" cy="193412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group of logos with text&#10;&#10;AI-generated content may be incorrect.">
              <a:extLst>
                <a:ext uri="{FF2B5EF4-FFF2-40B4-BE49-F238E27FC236}">
                  <a16:creationId xmlns:a16="http://schemas.microsoft.com/office/drawing/2014/main" id="{57EB3A25-9D1C-6B5A-0052-FF54A4E36CE4}"/>
                </a:ext>
              </a:extLst>
            </p:cNvPr>
            <p:cNvPicPr>
              <a:picLocks noChangeAspect="1"/>
            </p:cNvPicPr>
            <p:nvPr/>
          </p:nvPicPr>
          <p:blipFill>
            <a:blip r:embed="rId5">
              <a:extLst>
                <a:ext uri="{28A0092B-C50C-407E-A947-70E740481C1C}">
                  <a14:useLocalDpi xmlns:a14="http://schemas.microsoft.com/office/drawing/2010/main" val="0"/>
                </a:ext>
              </a:extLst>
            </a:blip>
            <a:srcRect l="27561" t="27692" b="43981"/>
            <a:stretch/>
          </p:blipFill>
          <p:spPr>
            <a:xfrm>
              <a:off x="8323219" y="5589790"/>
              <a:ext cx="3868781" cy="1268210"/>
            </a:xfrm>
            <a:prstGeom prst="rect">
              <a:avLst/>
            </a:prstGeom>
          </p:spPr>
        </p:pic>
      </p:grpSp>
      <p:sp>
        <p:nvSpPr>
          <p:cNvPr id="11" name="Subtitle 11">
            <a:extLst>
              <a:ext uri="{FF2B5EF4-FFF2-40B4-BE49-F238E27FC236}">
                <a16:creationId xmlns:a16="http://schemas.microsoft.com/office/drawing/2014/main" id="{E01B1E43-050B-CCBD-89A6-E5DD421CEE9B}"/>
              </a:ext>
            </a:extLst>
          </p:cNvPr>
          <p:cNvSpPr>
            <a:spLocks noGrp="1"/>
          </p:cNvSpPr>
          <p:nvPr>
            <p:ph type="subTitle" idx="1"/>
          </p:nvPr>
        </p:nvSpPr>
        <p:spPr>
          <a:xfrm>
            <a:off x="4021394" y="522620"/>
            <a:ext cx="7786129" cy="779611"/>
          </a:xfrm>
        </p:spPr>
        <p:txBody>
          <a:bodyPr>
            <a:normAutofit/>
          </a:bodyPr>
          <a:lstStyle/>
          <a:p>
            <a:pPr algn="l"/>
            <a:r>
              <a:rPr lang="en-GB" sz="3000" b="1" dirty="0"/>
              <a:t>AOB / Key Dates </a:t>
            </a:r>
          </a:p>
        </p:txBody>
      </p:sp>
      <p:graphicFrame>
        <p:nvGraphicFramePr>
          <p:cNvPr id="7" name="Table 6">
            <a:extLst>
              <a:ext uri="{FF2B5EF4-FFF2-40B4-BE49-F238E27FC236}">
                <a16:creationId xmlns:a16="http://schemas.microsoft.com/office/drawing/2014/main" id="{49F4B6E1-CA55-780F-82A8-7890261D40B8}"/>
              </a:ext>
            </a:extLst>
          </p:cNvPr>
          <p:cNvGraphicFramePr>
            <a:graphicFrameLocks noGrp="1"/>
          </p:cNvGraphicFramePr>
          <p:nvPr>
            <p:extLst>
              <p:ext uri="{D42A27DB-BD31-4B8C-83A1-F6EECF244321}">
                <p14:modId xmlns:p14="http://schemas.microsoft.com/office/powerpoint/2010/main" val="786361962"/>
              </p:ext>
            </p:extLst>
          </p:nvPr>
        </p:nvGraphicFramePr>
        <p:xfrm>
          <a:off x="4020754" y="3811338"/>
          <a:ext cx="7786129" cy="1651000"/>
        </p:xfrm>
        <a:graphic>
          <a:graphicData uri="http://schemas.openxmlformats.org/drawingml/2006/table">
            <a:tbl>
              <a:tblPr firstRow="1" bandRow="1">
                <a:tableStyleId>{8799B23B-EC83-4686-B30A-512413B5E67A}</a:tableStyleId>
              </a:tblPr>
              <a:tblGrid>
                <a:gridCol w="3058473">
                  <a:extLst>
                    <a:ext uri="{9D8B030D-6E8A-4147-A177-3AD203B41FA5}">
                      <a16:colId xmlns:a16="http://schemas.microsoft.com/office/drawing/2014/main" val="181243328"/>
                    </a:ext>
                  </a:extLst>
                </a:gridCol>
                <a:gridCol w="4727656">
                  <a:extLst>
                    <a:ext uri="{9D8B030D-6E8A-4147-A177-3AD203B41FA5}">
                      <a16:colId xmlns:a16="http://schemas.microsoft.com/office/drawing/2014/main" val="3724904132"/>
                    </a:ext>
                  </a:extLst>
                </a:gridCol>
              </a:tblGrid>
              <a:tr h="370840">
                <a:tc>
                  <a:txBody>
                    <a:bodyPr/>
                    <a:lstStyle/>
                    <a:p>
                      <a:r>
                        <a:rPr lang="en-GB" dirty="0"/>
                        <a:t>Date/Time</a:t>
                      </a:r>
                    </a:p>
                  </a:txBody>
                  <a:tcPr/>
                </a:tc>
                <a:tc>
                  <a:txBody>
                    <a:bodyPr/>
                    <a:lstStyle/>
                    <a:p>
                      <a:r>
                        <a:rPr lang="en-GB" dirty="0"/>
                        <a:t>Event</a:t>
                      </a:r>
                    </a:p>
                  </a:txBody>
                  <a:tcPr/>
                </a:tc>
                <a:extLst>
                  <a:ext uri="{0D108BD9-81ED-4DB2-BD59-A6C34878D82A}">
                    <a16:rowId xmlns:a16="http://schemas.microsoft.com/office/drawing/2014/main" val="172268993"/>
                  </a:ext>
                </a:extLst>
              </a:tr>
              <a:tr h="370840">
                <a:tc>
                  <a:txBody>
                    <a:bodyPr/>
                    <a:lstStyle/>
                    <a:p>
                      <a:r>
                        <a:rPr lang="en-GB" i="0" dirty="0"/>
                        <a:t>Wednesday 7</a:t>
                      </a:r>
                      <a:r>
                        <a:rPr lang="en-GB" i="0" baseline="30000" dirty="0"/>
                        <a:t>th</a:t>
                      </a:r>
                      <a:r>
                        <a:rPr lang="en-GB" i="0" dirty="0"/>
                        <a:t> May </a:t>
                      </a:r>
                    </a:p>
                    <a:p>
                      <a:r>
                        <a:rPr lang="en-GB" i="0" dirty="0"/>
                        <a:t>8:45-15:00</a:t>
                      </a:r>
                    </a:p>
                  </a:txBody>
                  <a:tcPr>
                    <a:solidFill>
                      <a:srgbClr val="00A8A7">
                        <a:alpha val="20000"/>
                      </a:srgbClr>
                    </a:solidFill>
                  </a:tcPr>
                </a:tc>
                <a:tc>
                  <a:txBody>
                    <a:bodyPr/>
                    <a:lstStyle/>
                    <a:p>
                      <a:r>
                        <a:rPr lang="en-GB" i="0" dirty="0"/>
                        <a:t>Wider Lancashire Inclusion Summit</a:t>
                      </a:r>
                    </a:p>
                    <a:p>
                      <a:r>
                        <a:rPr lang="en-GB" i="0" dirty="0"/>
                        <a:t>Burnley Impact Conferencing</a:t>
                      </a:r>
                    </a:p>
                  </a:txBody>
                  <a:tcPr>
                    <a:solidFill>
                      <a:srgbClr val="00A8A7">
                        <a:alpha val="20000"/>
                      </a:srgbClr>
                    </a:solidFill>
                  </a:tcPr>
                </a:tc>
                <a:extLst>
                  <a:ext uri="{0D108BD9-81ED-4DB2-BD59-A6C34878D82A}">
                    <a16:rowId xmlns:a16="http://schemas.microsoft.com/office/drawing/2014/main" val="415200776"/>
                  </a:ext>
                </a:extLst>
              </a:tr>
              <a:tr h="370840">
                <a:tc>
                  <a:txBody>
                    <a:bodyPr/>
                    <a:lstStyle/>
                    <a:p>
                      <a:r>
                        <a:rPr lang="en-GB" i="0" dirty="0"/>
                        <a:t>Tuesday 24</a:t>
                      </a:r>
                      <a:r>
                        <a:rPr lang="en-GB" i="0" baseline="30000" dirty="0"/>
                        <a:t>th</a:t>
                      </a:r>
                      <a:r>
                        <a:rPr lang="en-GB" i="0" dirty="0"/>
                        <a:t> June</a:t>
                      </a:r>
                    </a:p>
                    <a:p>
                      <a:r>
                        <a:rPr lang="en-GB" i="0" dirty="0"/>
                        <a:t>08:45-15:00</a:t>
                      </a:r>
                    </a:p>
                  </a:txBody>
                  <a:tcPr/>
                </a:tc>
                <a:tc>
                  <a:txBody>
                    <a:bodyPr/>
                    <a:lstStyle/>
                    <a:p>
                      <a:r>
                        <a:rPr lang="en-GB" i="0" dirty="0"/>
                        <a:t>Lancashire Careers Hub Annual Conference</a:t>
                      </a:r>
                    </a:p>
                    <a:p>
                      <a:r>
                        <a:rPr lang="en-GB" i="0" dirty="0" err="1"/>
                        <a:t>UCLan</a:t>
                      </a:r>
                      <a:endParaRPr lang="en-GB" i="0" dirty="0"/>
                    </a:p>
                  </a:txBody>
                  <a:tcPr/>
                </a:tc>
                <a:extLst>
                  <a:ext uri="{0D108BD9-81ED-4DB2-BD59-A6C34878D82A}">
                    <a16:rowId xmlns:a16="http://schemas.microsoft.com/office/drawing/2014/main" val="3789072513"/>
                  </a:ext>
                </a:extLst>
              </a:tr>
            </a:tbl>
          </a:graphicData>
        </a:graphic>
      </p:graphicFrame>
      <p:sp>
        <p:nvSpPr>
          <p:cNvPr id="2" name="TextBox 1">
            <a:extLst>
              <a:ext uri="{FF2B5EF4-FFF2-40B4-BE49-F238E27FC236}">
                <a16:creationId xmlns:a16="http://schemas.microsoft.com/office/drawing/2014/main" id="{AE02442B-1DFA-EAEE-09DD-FD4F2387F82C}"/>
              </a:ext>
            </a:extLst>
          </p:cNvPr>
          <p:cNvSpPr txBox="1"/>
          <p:nvPr/>
        </p:nvSpPr>
        <p:spPr>
          <a:xfrm>
            <a:off x="4020754" y="1395662"/>
            <a:ext cx="7786129" cy="258532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dirty="0"/>
              <a:t>If you haven’t arranged your </a:t>
            </a:r>
            <a:r>
              <a:rPr lang="en-GB" b="1" dirty="0"/>
              <a:t>spring term Compass meeting </a:t>
            </a:r>
            <a:r>
              <a:rPr lang="en-GB" dirty="0"/>
              <a:t>with your Enterprise Coordinator, please schedule before the end of March</a:t>
            </a:r>
          </a:p>
          <a:p>
            <a:endParaRPr lang="en-GB" dirty="0"/>
          </a:p>
          <a:p>
            <a:pPr marL="285750" indent="-285750">
              <a:buFont typeface="Arial" panose="020B0604020202020204" pitchFamily="34" charset="0"/>
              <a:buChar char="•"/>
            </a:pPr>
            <a:r>
              <a:rPr lang="en-GB" dirty="0"/>
              <a:t>Final tickets remaining / add your name to the waiting list! </a:t>
            </a:r>
          </a:p>
          <a:p>
            <a:endParaRPr lang="en-GB" dirty="0"/>
          </a:p>
          <a:p>
            <a:r>
              <a:rPr lang="en-GB" dirty="0">
                <a:solidFill>
                  <a:srgbClr val="00A8A7"/>
                </a:solidFill>
                <a:hlinkClick r:id="rId6">
                  <a:extLst>
                    <a:ext uri="{A12FA001-AC4F-418D-AE19-62706E023703}">
                      <ahyp:hlinkClr xmlns:ahyp="http://schemas.microsoft.com/office/drawing/2018/hyperlinkcolor" val="tx"/>
                    </a:ext>
                  </a:extLst>
                </a:hlinkClick>
              </a:rPr>
              <a:t>BOOK NOW – EMPOWER – THRIVE – ACHIEVE - Wider Lancashire Inclusion Summit 2025 – Impact Conferencing</a:t>
            </a:r>
            <a:endParaRPr lang="en-GB" dirty="0">
              <a:solidFill>
                <a:srgbClr val="00A8A7"/>
              </a:solidFill>
            </a:endParaRPr>
          </a:p>
          <a:p>
            <a:endParaRPr lang="en-GB" dirty="0"/>
          </a:p>
          <a:p>
            <a:endParaRPr lang="en-GB" dirty="0"/>
          </a:p>
        </p:txBody>
      </p:sp>
    </p:spTree>
    <p:extLst>
      <p:ext uri="{BB962C8B-B14F-4D97-AF65-F5344CB8AC3E}">
        <p14:creationId xmlns:p14="http://schemas.microsoft.com/office/powerpoint/2010/main" val="1794538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3ACE2-8CBA-8827-4860-628EB9D63519}"/>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EFD1BC45-42B5-1389-DB80-E495B9BCF1E3}"/>
              </a:ext>
            </a:extLst>
          </p:cNvPr>
          <p:cNvGrpSpPr/>
          <p:nvPr/>
        </p:nvGrpSpPr>
        <p:grpSpPr>
          <a:xfrm>
            <a:off x="-51577" y="-94139"/>
            <a:ext cx="12243577" cy="6952139"/>
            <a:chOff x="-51577" y="-94139"/>
            <a:chExt cx="12243577" cy="6952139"/>
          </a:xfrm>
        </p:grpSpPr>
        <p:grpSp>
          <p:nvGrpSpPr>
            <p:cNvPr id="4" name="Group 3">
              <a:extLst>
                <a:ext uri="{FF2B5EF4-FFF2-40B4-BE49-F238E27FC236}">
                  <a16:creationId xmlns:a16="http://schemas.microsoft.com/office/drawing/2014/main" id="{D17054C9-BEEA-D084-835D-06F25C89A837}"/>
                </a:ext>
              </a:extLst>
            </p:cNvPr>
            <p:cNvGrpSpPr/>
            <p:nvPr/>
          </p:nvGrpSpPr>
          <p:grpSpPr>
            <a:xfrm>
              <a:off x="-51577" y="-94139"/>
              <a:ext cx="3635637" cy="6952139"/>
              <a:chOff x="0" y="-28575"/>
              <a:chExt cx="1346532" cy="2737908"/>
            </a:xfrm>
          </p:grpSpPr>
          <p:sp>
            <p:nvSpPr>
              <p:cNvPr id="5" name="Freeform 3">
                <a:extLst>
                  <a:ext uri="{FF2B5EF4-FFF2-40B4-BE49-F238E27FC236}">
                    <a16:creationId xmlns:a16="http://schemas.microsoft.com/office/drawing/2014/main" id="{CC9C6988-AD4B-28AB-3555-1141E6AD99D9}"/>
                  </a:ext>
                </a:extLst>
              </p:cNvPr>
              <p:cNvSpPr/>
              <p:nvPr/>
            </p:nvSpPr>
            <p:spPr>
              <a:xfrm>
                <a:off x="0" y="0"/>
                <a:ext cx="1346532" cy="2709333"/>
              </a:xfrm>
              <a:custGeom>
                <a:avLst/>
                <a:gdLst/>
                <a:ahLst/>
                <a:cxnLst/>
                <a:rect l="l" t="t" r="r" b="b"/>
                <a:pathLst>
                  <a:path w="1346532" h="2709333">
                    <a:moveTo>
                      <a:pt x="0" y="0"/>
                    </a:moveTo>
                    <a:lnTo>
                      <a:pt x="1346532" y="0"/>
                    </a:lnTo>
                    <a:lnTo>
                      <a:pt x="1346532" y="2709333"/>
                    </a:lnTo>
                    <a:lnTo>
                      <a:pt x="0" y="2709333"/>
                    </a:lnTo>
                    <a:close/>
                  </a:path>
                </a:pathLst>
              </a:custGeom>
              <a:solidFill>
                <a:srgbClr val="00A8A7"/>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6" name="TextBox 4">
                <a:extLst>
                  <a:ext uri="{FF2B5EF4-FFF2-40B4-BE49-F238E27FC236}">
                    <a16:creationId xmlns:a16="http://schemas.microsoft.com/office/drawing/2014/main" id="{638BC46C-FA76-0B7C-41DA-27760A5D1F88}"/>
                  </a:ext>
                </a:extLst>
              </p:cNvPr>
              <p:cNvSpPr txBox="1"/>
              <p:nvPr/>
            </p:nvSpPr>
            <p:spPr>
              <a:xfrm>
                <a:off x="0" y="-28575"/>
                <a:ext cx="1346532" cy="2737908"/>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960"/>
                  </a:lnSpc>
                  <a:spcBef>
                    <a:spcPct val="0"/>
                  </a:spcBef>
                </a:pPr>
                <a:endParaRPr/>
              </a:p>
            </p:txBody>
          </p:sp>
        </p:grpSp>
        <p:pic>
          <p:nvPicPr>
            <p:cNvPr id="1026" name="Picture 2">
              <a:extLst>
                <a:ext uri="{FF2B5EF4-FFF2-40B4-BE49-F238E27FC236}">
                  <a16:creationId xmlns:a16="http://schemas.microsoft.com/office/drawing/2014/main" id="{3D1DC940-07E7-5D54-EE9F-FB81BA0FB2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17" y="376238"/>
              <a:ext cx="2762250" cy="359092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9D4E4CCB-F755-C87C-9735-840ED1D27E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602" y="4364983"/>
              <a:ext cx="1947279" cy="193412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group of logos with text&#10;&#10;AI-generated content may be incorrect.">
              <a:extLst>
                <a:ext uri="{FF2B5EF4-FFF2-40B4-BE49-F238E27FC236}">
                  <a16:creationId xmlns:a16="http://schemas.microsoft.com/office/drawing/2014/main" id="{B98DFA73-9D62-296A-8EB6-B5B1FC6C73D5}"/>
                </a:ext>
              </a:extLst>
            </p:cNvPr>
            <p:cNvPicPr>
              <a:picLocks noChangeAspect="1"/>
            </p:cNvPicPr>
            <p:nvPr/>
          </p:nvPicPr>
          <p:blipFill>
            <a:blip r:embed="rId5">
              <a:extLst>
                <a:ext uri="{28A0092B-C50C-407E-A947-70E740481C1C}">
                  <a14:useLocalDpi xmlns:a14="http://schemas.microsoft.com/office/drawing/2010/main" val="0"/>
                </a:ext>
              </a:extLst>
            </a:blip>
            <a:srcRect l="27561" t="27692" b="43981"/>
            <a:stretch/>
          </p:blipFill>
          <p:spPr>
            <a:xfrm>
              <a:off x="8323219" y="5589790"/>
              <a:ext cx="3868781" cy="1268210"/>
            </a:xfrm>
            <a:prstGeom prst="rect">
              <a:avLst/>
            </a:prstGeom>
          </p:spPr>
        </p:pic>
      </p:grpSp>
      <p:sp>
        <p:nvSpPr>
          <p:cNvPr id="12" name="Subtitle 11">
            <a:extLst>
              <a:ext uri="{FF2B5EF4-FFF2-40B4-BE49-F238E27FC236}">
                <a16:creationId xmlns:a16="http://schemas.microsoft.com/office/drawing/2014/main" id="{ECF51F8A-4E61-A265-FD73-7DFE0A543623}"/>
              </a:ext>
            </a:extLst>
          </p:cNvPr>
          <p:cNvSpPr>
            <a:spLocks noGrp="1"/>
          </p:cNvSpPr>
          <p:nvPr>
            <p:ph type="subTitle" idx="1"/>
          </p:nvPr>
        </p:nvSpPr>
        <p:spPr>
          <a:xfrm>
            <a:off x="4020754" y="806244"/>
            <a:ext cx="7374834" cy="779611"/>
          </a:xfrm>
        </p:spPr>
        <p:txBody>
          <a:bodyPr>
            <a:normAutofit/>
          </a:bodyPr>
          <a:lstStyle/>
          <a:p>
            <a:pPr algn="l"/>
            <a:r>
              <a:rPr lang="en-GB" sz="3000" b="1" dirty="0"/>
              <a:t>Agenda</a:t>
            </a:r>
          </a:p>
        </p:txBody>
      </p:sp>
      <p:graphicFrame>
        <p:nvGraphicFramePr>
          <p:cNvPr id="13" name="Table 12">
            <a:extLst>
              <a:ext uri="{FF2B5EF4-FFF2-40B4-BE49-F238E27FC236}">
                <a16:creationId xmlns:a16="http://schemas.microsoft.com/office/drawing/2014/main" id="{4A3853FC-1A77-A3F6-7D96-BD0D444FEA67}"/>
              </a:ext>
            </a:extLst>
          </p:cNvPr>
          <p:cNvGraphicFramePr>
            <a:graphicFrameLocks noGrp="1"/>
          </p:cNvGraphicFramePr>
          <p:nvPr>
            <p:extLst>
              <p:ext uri="{D42A27DB-BD31-4B8C-83A1-F6EECF244321}">
                <p14:modId xmlns:p14="http://schemas.microsoft.com/office/powerpoint/2010/main" val="1209806885"/>
              </p:ext>
            </p:extLst>
          </p:nvPr>
        </p:nvGraphicFramePr>
        <p:xfrm>
          <a:off x="4020754" y="1585855"/>
          <a:ext cx="7374834" cy="3251200"/>
        </p:xfrm>
        <a:graphic>
          <a:graphicData uri="http://schemas.openxmlformats.org/drawingml/2006/table">
            <a:tbl>
              <a:tblPr firstRow="1" bandRow="1">
                <a:tableStyleId>{8799B23B-EC83-4686-B30A-512413B5E67A}</a:tableStyleId>
              </a:tblPr>
              <a:tblGrid>
                <a:gridCol w="1524640">
                  <a:extLst>
                    <a:ext uri="{9D8B030D-6E8A-4147-A177-3AD203B41FA5}">
                      <a16:colId xmlns:a16="http://schemas.microsoft.com/office/drawing/2014/main" val="181243328"/>
                    </a:ext>
                  </a:extLst>
                </a:gridCol>
                <a:gridCol w="5850194">
                  <a:extLst>
                    <a:ext uri="{9D8B030D-6E8A-4147-A177-3AD203B41FA5}">
                      <a16:colId xmlns:a16="http://schemas.microsoft.com/office/drawing/2014/main" val="3724904132"/>
                    </a:ext>
                  </a:extLst>
                </a:gridCol>
              </a:tblGrid>
              <a:tr h="370840">
                <a:tc>
                  <a:txBody>
                    <a:bodyPr/>
                    <a:lstStyle/>
                    <a:p>
                      <a:r>
                        <a:rPr lang="en-GB" dirty="0"/>
                        <a:t>Time</a:t>
                      </a:r>
                    </a:p>
                  </a:txBody>
                  <a:tcPr/>
                </a:tc>
                <a:tc>
                  <a:txBody>
                    <a:bodyPr/>
                    <a:lstStyle/>
                    <a:p>
                      <a:r>
                        <a:rPr lang="en-GB" dirty="0"/>
                        <a:t>Activity </a:t>
                      </a:r>
                    </a:p>
                  </a:txBody>
                  <a:tcPr/>
                </a:tc>
                <a:extLst>
                  <a:ext uri="{0D108BD9-81ED-4DB2-BD59-A6C34878D82A}">
                    <a16:rowId xmlns:a16="http://schemas.microsoft.com/office/drawing/2014/main" val="172268993"/>
                  </a:ext>
                </a:extLst>
              </a:tr>
              <a:tr h="370840">
                <a:tc>
                  <a:txBody>
                    <a:bodyPr/>
                    <a:lstStyle/>
                    <a:p>
                      <a:r>
                        <a:rPr lang="en-GB" dirty="0"/>
                        <a:t>15:30-15:35</a:t>
                      </a:r>
                    </a:p>
                  </a:txBody>
                  <a:tcPr>
                    <a:solidFill>
                      <a:srgbClr val="00A8A7">
                        <a:alpha val="20000"/>
                      </a:srgbClr>
                    </a:solidFill>
                  </a:tcPr>
                </a:tc>
                <a:tc>
                  <a:txBody>
                    <a:bodyPr/>
                    <a:lstStyle/>
                    <a:p>
                      <a:r>
                        <a:rPr lang="en-GB" dirty="0"/>
                        <a:t>Welcome</a:t>
                      </a:r>
                    </a:p>
                  </a:txBody>
                  <a:tcPr>
                    <a:solidFill>
                      <a:srgbClr val="00A8A7">
                        <a:alpha val="20000"/>
                      </a:srgbClr>
                    </a:solidFill>
                  </a:tcPr>
                </a:tc>
                <a:extLst>
                  <a:ext uri="{0D108BD9-81ED-4DB2-BD59-A6C34878D82A}">
                    <a16:rowId xmlns:a16="http://schemas.microsoft.com/office/drawing/2014/main" val="415200776"/>
                  </a:ext>
                </a:extLst>
              </a:tr>
              <a:tr h="370840">
                <a:tc>
                  <a:txBody>
                    <a:bodyPr/>
                    <a:lstStyle/>
                    <a:p>
                      <a:r>
                        <a:rPr lang="en-GB" dirty="0"/>
                        <a:t>15:35-15:50</a:t>
                      </a:r>
                    </a:p>
                  </a:txBody>
                  <a:tcPr/>
                </a:tc>
                <a:tc>
                  <a:txBody>
                    <a:bodyPr/>
                    <a:lstStyle/>
                    <a:p>
                      <a:r>
                        <a:rPr lang="en-GB" dirty="0"/>
                        <a:t>Gatsby Benchmark CPD – emerging theme 3</a:t>
                      </a:r>
                    </a:p>
                    <a:p>
                      <a:r>
                        <a:rPr lang="en-GB" dirty="0"/>
                        <a:t>Meaningful and varied encounters and experiences</a:t>
                      </a:r>
                    </a:p>
                    <a:p>
                      <a:r>
                        <a:rPr lang="en-GB" sz="1600" i="1" dirty="0"/>
                        <a:t>Kimberley Helm, Trudi Wilkinson and Michelle Billington</a:t>
                      </a:r>
                    </a:p>
                  </a:txBody>
                  <a:tcPr/>
                </a:tc>
                <a:extLst>
                  <a:ext uri="{0D108BD9-81ED-4DB2-BD59-A6C34878D82A}">
                    <a16:rowId xmlns:a16="http://schemas.microsoft.com/office/drawing/2014/main" val="3789072513"/>
                  </a:ext>
                </a:extLst>
              </a:tr>
              <a:tr h="370840">
                <a:tc>
                  <a:txBody>
                    <a:bodyPr/>
                    <a:lstStyle/>
                    <a:p>
                      <a:r>
                        <a:rPr lang="en-GB" dirty="0"/>
                        <a:t>15:50-16:10</a:t>
                      </a:r>
                    </a:p>
                  </a:txBody>
                  <a:tcPr>
                    <a:solidFill>
                      <a:srgbClr val="00A8A7">
                        <a:alpha val="20000"/>
                      </a:srgbClr>
                    </a:solidFill>
                  </a:tcPr>
                </a:tc>
                <a:tc>
                  <a:txBody>
                    <a:bodyPr/>
                    <a:lstStyle/>
                    <a:p>
                      <a:r>
                        <a:rPr lang="en-GB" dirty="0"/>
                        <a:t>Working alongside an employer to develop a meaningful workplace encounter</a:t>
                      </a:r>
                    </a:p>
                    <a:p>
                      <a:r>
                        <a:rPr lang="en-GB" sz="1600" i="1" dirty="0"/>
                        <a:t>Vicky Clegg, Blackpool Transport</a:t>
                      </a:r>
                    </a:p>
                  </a:txBody>
                  <a:tcPr>
                    <a:solidFill>
                      <a:srgbClr val="00A8A7">
                        <a:alpha val="20000"/>
                      </a:srgbClr>
                    </a:solidFill>
                  </a:tcPr>
                </a:tc>
                <a:extLst>
                  <a:ext uri="{0D108BD9-81ED-4DB2-BD59-A6C34878D82A}">
                    <a16:rowId xmlns:a16="http://schemas.microsoft.com/office/drawing/2014/main" val="3748997912"/>
                  </a:ext>
                </a:extLst>
              </a:tr>
              <a:tr h="370840">
                <a:tc>
                  <a:txBody>
                    <a:bodyPr/>
                    <a:lstStyle/>
                    <a:p>
                      <a:r>
                        <a:rPr lang="en-GB" dirty="0"/>
                        <a:t>16:10-16:20</a:t>
                      </a:r>
                    </a:p>
                  </a:txBody>
                  <a:tcPr/>
                </a:tc>
                <a:tc>
                  <a:txBody>
                    <a:bodyPr/>
                    <a:lstStyle/>
                    <a:p>
                      <a:r>
                        <a:rPr lang="en-GB" dirty="0"/>
                        <a:t>Breakout rooms</a:t>
                      </a:r>
                    </a:p>
                  </a:txBody>
                  <a:tcPr/>
                </a:tc>
                <a:extLst>
                  <a:ext uri="{0D108BD9-81ED-4DB2-BD59-A6C34878D82A}">
                    <a16:rowId xmlns:a16="http://schemas.microsoft.com/office/drawing/2014/main" val="2033122206"/>
                  </a:ext>
                </a:extLst>
              </a:tr>
              <a:tr h="370840">
                <a:tc>
                  <a:txBody>
                    <a:bodyPr/>
                    <a:lstStyle/>
                    <a:p>
                      <a:r>
                        <a:rPr lang="en-GB" dirty="0"/>
                        <a:t>16:20-16:30</a:t>
                      </a:r>
                    </a:p>
                  </a:txBody>
                  <a:tcPr>
                    <a:solidFill>
                      <a:srgbClr val="00A8A7">
                        <a:alpha val="20000"/>
                      </a:srgbClr>
                    </a:solidFill>
                  </a:tcPr>
                </a:tc>
                <a:tc>
                  <a:txBody>
                    <a:bodyPr/>
                    <a:lstStyle/>
                    <a:p>
                      <a:r>
                        <a:rPr lang="en-GB" dirty="0"/>
                        <a:t>Feedback, AOB and Key Dates</a:t>
                      </a:r>
                    </a:p>
                  </a:txBody>
                  <a:tcPr>
                    <a:solidFill>
                      <a:srgbClr val="00A8A7">
                        <a:alpha val="20000"/>
                      </a:srgbClr>
                    </a:solidFill>
                  </a:tcPr>
                </a:tc>
                <a:extLst>
                  <a:ext uri="{0D108BD9-81ED-4DB2-BD59-A6C34878D82A}">
                    <a16:rowId xmlns:a16="http://schemas.microsoft.com/office/drawing/2014/main" val="298215968"/>
                  </a:ext>
                </a:extLst>
              </a:tr>
            </a:tbl>
          </a:graphicData>
        </a:graphic>
      </p:graphicFrame>
    </p:spTree>
    <p:extLst>
      <p:ext uri="{BB962C8B-B14F-4D97-AF65-F5344CB8AC3E}">
        <p14:creationId xmlns:p14="http://schemas.microsoft.com/office/powerpoint/2010/main" val="3148903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0C795-0138-3BCF-B7CE-19FE7BEF1CD0}"/>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47CA2CDC-68D2-FB84-111B-93C7297EF2E1}"/>
              </a:ext>
            </a:extLst>
          </p:cNvPr>
          <p:cNvGrpSpPr/>
          <p:nvPr/>
        </p:nvGrpSpPr>
        <p:grpSpPr>
          <a:xfrm>
            <a:off x="-51577" y="-94139"/>
            <a:ext cx="12243577" cy="6952139"/>
            <a:chOff x="-51577" y="-94139"/>
            <a:chExt cx="12243577" cy="6952139"/>
          </a:xfrm>
        </p:grpSpPr>
        <p:grpSp>
          <p:nvGrpSpPr>
            <p:cNvPr id="4" name="Group 3">
              <a:extLst>
                <a:ext uri="{FF2B5EF4-FFF2-40B4-BE49-F238E27FC236}">
                  <a16:creationId xmlns:a16="http://schemas.microsoft.com/office/drawing/2014/main" id="{02F7216A-E58D-8A5E-E4FC-099FEC656088}"/>
                </a:ext>
              </a:extLst>
            </p:cNvPr>
            <p:cNvGrpSpPr/>
            <p:nvPr/>
          </p:nvGrpSpPr>
          <p:grpSpPr>
            <a:xfrm>
              <a:off x="-51577" y="-94139"/>
              <a:ext cx="3635637" cy="6952139"/>
              <a:chOff x="0" y="-28575"/>
              <a:chExt cx="1346532" cy="2737908"/>
            </a:xfrm>
          </p:grpSpPr>
          <p:sp>
            <p:nvSpPr>
              <p:cNvPr id="5" name="Freeform 3">
                <a:extLst>
                  <a:ext uri="{FF2B5EF4-FFF2-40B4-BE49-F238E27FC236}">
                    <a16:creationId xmlns:a16="http://schemas.microsoft.com/office/drawing/2014/main" id="{184BEDD6-5989-4A5B-7B65-32BE42895802}"/>
                  </a:ext>
                </a:extLst>
              </p:cNvPr>
              <p:cNvSpPr/>
              <p:nvPr/>
            </p:nvSpPr>
            <p:spPr>
              <a:xfrm>
                <a:off x="0" y="0"/>
                <a:ext cx="1346532" cy="2709333"/>
              </a:xfrm>
              <a:custGeom>
                <a:avLst/>
                <a:gdLst/>
                <a:ahLst/>
                <a:cxnLst/>
                <a:rect l="l" t="t" r="r" b="b"/>
                <a:pathLst>
                  <a:path w="1346532" h="2709333">
                    <a:moveTo>
                      <a:pt x="0" y="0"/>
                    </a:moveTo>
                    <a:lnTo>
                      <a:pt x="1346532" y="0"/>
                    </a:lnTo>
                    <a:lnTo>
                      <a:pt x="1346532" y="2709333"/>
                    </a:lnTo>
                    <a:lnTo>
                      <a:pt x="0" y="2709333"/>
                    </a:lnTo>
                    <a:close/>
                  </a:path>
                </a:pathLst>
              </a:custGeom>
              <a:solidFill>
                <a:srgbClr val="00A8A7"/>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6" name="TextBox 4">
                <a:extLst>
                  <a:ext uri="{FF2B5EF4-FFF2-40B4-BE49-F238E27FC236}">
                    <a16:creationId xmlns:a16="http://schemas.microsoft.com/office/drawing/2014/main" id="{FDBB5B4C-EA0D-600F-2BAC-017BBDDAD886}"/>
                  </a:ext>
                </a:extLst>
              </p:cNvPr>
              <p:cNvSpPr txBox="1"/>
              <p:nvPr/>
            </p:nvSpPr>
            <p:spPr>
              <a:xfrm>
                <a:off x="0" y="-28575"/>
                <a:ext cx="1346532" cy="2737908"/>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960"/>
                  </a:lnSpc>
                  <a:spcBef>
                    <a:spcPct val="0"/>
                  </a:spcBef>
                </a:pPr>
                <a:endParaRPr/>
              </a:p>
            </p:txBody>
          </p:sp>
        </p:grpSp>
        <p:pic>
          <p:nvPicPr>
            <p:cNvPr id="1026" name="Picture 2">
              <a:extLst>
                <a:ext uri="{FF2B5EF4-FFF2-40B4-BE49-F238E27FC236}">
                  <a16:creationId xmlns:a16="http://schemas.microsoft.com/office/drawing/2014/main" id="{D84C1F7A-2457-D6B5-C956-ACE590D069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17" y="376238"/>
              <a:ext cx="2762250" cy="359092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52F87599-FCBD-E3E5-B737-9E76306D22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602" y="4364983"/>
              <a:ext cx="1947279" cy="193412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group of logos with text&#10;&#10;AI-generated content may be incorrect.">
              <a:extLst>
                <a:ext uri="{FF2B5EF4-FFF2-40B4-BE49-F238E27FC236}">
                  <a16:creationId xmlns:a16="http://schemas.microsoft.com/office/drawing/2014/main" id="{5401C6D3-AB5C-917D-0EE0-D4BA792FE5C3}"/>
                </a:ext>
              </a:extLst>
            </p:cNvPr>
            <p:cNvPicPr>
              <a:picLocks noChangeAspect="1"/>
            </p:cNvPicPr>
            <p:nvPr/>
          </p:nvPicPr>
          <p:blipFill>
            <a:blip r:embed="rId5">
              <a:extLst>
                <a:ext uri="{28A0092B-C50C-407E-A947-70E740481C1C}">
                  <a14:useLocalDpi xmlns:a14="http://schemas.microsoft.com/office/drawing/2010/main" val="0"/>
                </a:ext>
              </a:extLst>
            </a:blip>
            <a:srcRect l="27561" t="27692" b="43981"/>
            <a:stretch/>
          </p:blipFill>
          <p:spPr>
            <a:xfrm>
              <a:off x="8323219" y="5589790"/>
              <a:ext cx="3868781" cy="1268210"/>
            </a:xfrm>
            <a:prstGeom prst="rect">
              <a:avLst/>
            </a:prstGeom>
          </p:spPr>
        </p:pic>
      </p:grpSp>
      <p:sp>
        <p:nvSpPr>
          <p:cNvPr id="12" name="Subtitle 11">
            <a:extLst>
              <a:ext uri="{FF2B5EF4-FFF2-40B4-BE49-F238E27FC236}">
                <a16:creationId xmlns:a16="http://schemas.microsoft.com/office/drawing/2014/main" id="{690DEFEC-5AC2-CF3C-748F-FBC5636C29D2}"/>
              </a:ext>
            </a:extLst>
          </p:cNvPr>
          <p:cNvSpPr>
            <a:spLocks noGrp="1"/>
          </p:cNvSpPr>
          <p:nvPr>
            <p:ph type="subTitle" idx="1"/>
          </p:nvPr>
        </p:nvSpPr>
        <p:spPr>
          <a:xfrm>
            <a:off x="4020754" y="806244"/>
            <a:ext cx="7374834" cy="660704"/>
          </a:xfrm>
        </p:spPr>
        <p:txBody>
          <a:bodyPr vert="horz" lIns="91440" tIns="45720" rIns="91440" bIns="45720" rtlCol="0" anchor="t">
            <a:normAutofit/>
          </a:bodyPr>
          <a:lstStyle/>
          <a:p>
            <a:pPr algn="l"/>
            <a:r>
              <a:rPr lang="en-GB" sz="3000" b="1" dirty="0"/>
              <a:t>5 Emerging Themes</a:t>
            </a:r>
            <a:endParaRPr lang="en-US" dirty="0"/>
          </a:p>
        </p:txBody>
      </p:sp>
      <p:sp>
        <p:nvSpPr>
          <p:cNvPr id="3" name="TextBox 2">
            <a:extLst>
              <a:ext uri="{FF2B5EF4-FFF2-40B4-BE49-F238E27FC236}">
                <a16:creationId xmlns:a16="http://schemas.microsoft.com/office/drawing/2014/main" id="{812DE11B-EDBB-EB6F-3499-BEEECF728674}"/>
              </a:ext>
            </a:extLst>
          </p:cNvPr>
          <p:cNvSpPr txBox="1"/>
          <p:nvPr/>
        </p:nvSpPr>
        <p:spPr>
          <a:xfrm>
            <a:off x="4024923" y="1804147"/>
            <a:ext cx="7367723"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mn-lt"/>
                <a:cs typeface="+mn-lt"/>
              </a:rPr>
              <a:t>The Gatsby Foundation’s decision to assess and review the impact of the Gatsby Benchmarks has ensured that both this government and the wider sector can trust the ongoing relevance of the benchmarks. The extensive research carried out suggests overwhelmingly that the framework, with careers leaders at the helm, has a positive impact on young people. </a:t>
            </a:r>
          </a:p>
          <a:p>
            <a:endParaRPr lang="en-GB" dirty="0"/>
          </a:p>
          <a:p>
            <a:pPr marL="342900" indent="-342900">
              <a:buAutoNum type="arabicPeriod"/>
            </a:pPr>
            <a:r>
              <a:rPr lang="en-GB" dirty="0"/>
              <a:t>Careers at the heart of education and leadership</a:t>
            </a:r>
          </a:p>
          <a:p>
            <a:pPr marL="342900" indent="-342900">
              <a:buAutoNum type="arabicPeriod"/>
            </a:pPr>
            <a:r>
              <a:rPr lang="en-GB" dirty="0"/>
              <a:t>Inclusion and impact for each and every young person</a:t>
            </a:r>
          </a:p>
          <a:p>
            <a:pPr marL="342900" indent="-342900">
              <a:buAutoNum type="arabicPeriod"/>
            </a:pPr>
            <a:r>
              <a:rPr lang="en-GB" dirty="0">
                <a:highlight>
                  <a:srgbClr val="FFFF00"/>
                </a:highlight>
              </a:rPr>
              <a:t>Meaningful and varied encounters and experiences</a:t>
            </a:r>
          </a:p>
          <a:p>
            <a:pPr marL="342900" indent="-342900">
              <a:buAutoNum type="arabicPeriod"/>
            </a:pPr>
            <a:r>
              <a:rPr lang="en-GB" dirty="0"/>
              <a:t>Focusing on the use of information and data</a:t>
            </a:r>
          </a:p>
          <a:p>
            <a:pPr marL="342900" indent="-342900">
              <a:buAutoNum type="arabicPeriod"/>
            </a:pPr>
            <a:r>
              <a:rPr lang="en-GB" dirty="0"/>
              <a:t>Engagement of parents and carers</a:t>
            </a:r>
          </a:p>
          <a:p>
            <a:endParaRPr lang="en-GB" dirty="0"/>
          </a:p>
        </p:txBody>
      </p:sp>
    </p:spTree>
    <p:extLst>
      <p:ext uri="{BB962C8B-B14F-4D97-AF65-F5344CB8AC3E}">
        <p14:creationId xmlns:p14="http://schemas.microsoft.com/office/powerpoint/2010/main" val="1796677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8D6C6-2B73-4F6A-9503-D96E3E75F748}"/>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0CF498FB-ADE6-830D-7077-D7C2E883A8A0}"/>
              </a:ext>
            </a:extLst>
          </p:cNvPr>
          <p:cNvGrpSpPr/>
          <p:nvPr/>
        </p:nvGrpSpPr>
        <p:grpSpPr>
          <a:xfrm>
            <a:off x="-51577" y="-94139"/>
            <a:ext cx="12243577" cy="6952139"/>
            <a:chOff x="-51577" y="-94139"/>
            <a:chExt cx="12243577" cy="6952139"/>
          </a:xfrm>
        </p:grpSpPr>
        <p:grpSp>
          <p:nvGrpSpPr>
            <p:cNvPr id="4" name="Group 3">
              <a:extLst>
                <a:ext uri="{FF2B5EF4-FFF2-40B4-BE49-F238E27FC236}">
                  <a16:creationId xmlns:a16="http://schemas.microsoft.com/office/drawing/2014/main" id="{3372739B-33FF-112D-C87A-266EF615E11C}"/>
                </a:ext>
              </a:extLst>
            </p:cNvPr>
            <p:cNvGrpSpPr/>
            <p:nvPr/>
          </p:nvGrpSpPr>
          <p:grpSpPr>
            <a:xfrm>
              <a:off x="-51577" y="-94139"/>
              <a:ext cx="3635637" cy="6952139"/>
              <a:chOff x="0" y="-28575"/>
              <a:chExt cx="1346532" cy="2737908"/>
            </a:xfrm>
          </p:grpSpPr>
          <p:sp>
            <p:nvSpPr>
              <p:cNvPr id="5" name="Freeform 3">
                <a:extLst>
                  <a:ext uri="{FF2B5EF4-FFF2-40B4-BE49-F238E27FC236}">
                    <a16:creationId xmlns:a16="http://schemas.microsoft.com/office/drawing/2014/main" id="{4C33D3ED-2EC1-F90E-64C4-DA9605A5F246}"/>
                  </a:ext>
                </a:extLst>
              </p:cNvPr>
              <p:cNvSpPr/>
              <p:nvPr/>
            </p:nvSpPr>
            <p:spPr>
              <a:xfrm>
                <a:off x="0" y="0"/>
                <a:ext cx="1346532" cy="2709333"/>
              </a:xfrm>
              <a:custGeom>
                <a:avLst/>
                <a:gdLst/>
                <a:ahLst/>
                <a:cxnLst/>
                <a:rect l="l" t="t" r="r" b="b"/>
                <a:pathLst>
                  <a:path w="1346532" h="2709333">
                    <a:moveTo>
                      <a:pt x="0" y="0"/>
                    </a:moveTo>
                    <a:lnTo>
                      <a:pt x="1346532" y="0"/>
                    </a:lnTo>
                    <a:lnTo>
                      <a:pt x="1346532" y="2709333"/>
                    </a:lnTo>
                    <a:lnTo>
                      <a:pt x="0" y="2709333"/>
                    </a:lnTo>
                    <a:close/>
                  </a:path>
                </a:pathLst>
              </a:custGeom>
              <a:solidFill>
                <a:srgbClr val="00A8A7"/>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6" name="TextBox 4">
                <a:extLst>
                  <a:ext uri="{FF2B5EF4-FFF2-40B4-BE49-F238E27FC236}">
                    <a16:creationId xmlns:a16="http://schemas.microsoft.com/office/drawing/2014/main" id="{E04423E7-C589-E94E-6A7C-00259F7F5C52}"/>
                  </a:ext>
                </a:extLst>
              </p:cNvPr>
              <p:cNvSpPr txBox="1"/>
              <p:nvPr/>
            </p:nvSpPr>
            <p:spPr>
              <a:xfrm>
                <a:off x="0" y="-28575"/>
                <a:ext cx="1346532" cy="2737908"/>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960"/>
                  </a:lnSpc>
                  <a:spcBef>
                    <a:spcPct val="0"/>
                  </a:spcBef>
                </a:pPr>
                <a:endParaRPr/>
              </a:p>
            </p:txBody>
          </p:sp>
        </p:grpSp>
        <p:pic>
          <p:nvPicPr>
            <p:cNvPr id="1026" name="Picture 2">
              <a:extLst>
                <a:ext uri="{FF2B5EF4-FFF2-40B4-BE49-F238E27FC236}">
                  <a16:creationId xmlns:a16="http://schemas.microsoft.com/office/drawing/2014/main" id="{EB5C5C23-E571-E8FC-117F-61E3CFECE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17" y="376238"/>
              <a:ext cx="2762250" cy="359092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49C4B4F1-17FD-F95E-8551-6659DD9EF5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602" y="4364983"/>
              <a:ext cx="1947279" cy="193412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group of logos with text&#10;&#10;AI-generated content may be incorrect.">
              <a:extLst>
                <a:ext uri="{FF2B5EF4-FFF2-40B4-BE49-F238E27FC236}">
                  <a16:creationId xmlns:a16="http://schemas.microsoft.com/office/drawing/2014/main" id="{142F86BF-A41E-13FD-A603-B4543C31C444}"/>
                </a:ext>
              </a:extLst>
            </p:cNvPr>
            <p:cNvPicPr>
              <a:picLocks noChangeAspect="1"/>
            </p:cNvPicPr>
            <p:nvPr/>
          </p:nvPicPr>
          <p:blipFill>
            <a:blip r:embed="rId5">
              <a:extLst>
                <a:ext uri="{28A0092B-C50C-407E-A947-70E740481C1C}">
                  <a14:useLocalDpi xmlns:a14="http://schemas.microsoft.com/office/drawing/2010/main" val="0"/>
                </a:ext>
              </a:extLst>
            </a:blip>
            <a:srcRect l="27561" t="27692" b="43981"/>
            <a:stretch/>
          </p:blipFill>
          <p:spPr>
            <a:xfrm>
              <a:off x="8323219" y="5589790"/>
              <a:ext cx="3868781" cy="1268210"/>
            </a:xfrm>
            <a:prstGeom prst="rect">
              <a:avLst/>
            </a:prstGeom>
          </p:spPr>
        </p:pic>
      </p:grpSp>
      <p:sp>
        <p:nvSpPr>
          <p:cNvPr id="12" name="Subtitle 11">
            <a:extLst>
              <a:ext uri="{FF2B5EF4-FFF2-40B4-BE49-F238E27FC236}">
                <a16:creationId xmlns:a16="http://schemas.microsoft.com/office/drawing/2014/main" id="{A384A0FD-4798-766A-A55D-631E52AA26B4}"/>
              </a:ext>
            </a:extLst>
          </p:cNvPr>
          <p:cNvSpPr>
            <a:spLocks noGrp="1"/>
          </p:cNvSpPr>
          <p:nvPr>
            <p:ph type="subTitle" idx="1"/>
          </p:nvPr>
        </p:nvSpPr>
        <p:spPr>
          <a:xfrm>
            <a:off x="4020754" y="806244"/>
            <a:ext cx="7374834" cy="885396"/>
          </a:xfrm>
        </p:spPr>
        <p:txBody>
          <a:bodyPr>
            <a:normAutofit fontScale="77500" lnSpcReduction="20000"/>
          </a:bodyPr>
          <a:lstStyle/>
          <a:p>
            <a:pPr algn="l"/>
            <a:r>
              <a:rPr lang="en-GB" sz="3000" b="1" dirty="0"/>
              <a:t>Gatsby Good Career Guidance: The Next 10 Years</a:t>
            </a:r>
          </a:p>
          <a:p>
            <a:pPr algn="l"/>
            <a:r>
              <a:rPr lang="en-GB" sz="3000" b="1" dirty="0"/>
              <a:t>What are the changes? </a:t>
            </a:r>
          </a:p>
        </p:txBody>
      </p:sp>
      <p:sp>
        <p:nvSpPr>
          <p:cNvPr id="3" name="TextBox 2">
            <a:extLst>
              <a:ext uri="{FF2B5EF4-FFF2-40B4-BE49-F238E27FC236}">
                <a16:creationId xmlns:a16="http://schemas.microsoft.com/office/drawing/2014/main" id="{FFFC44BF-6797-0408-433D-BC09DF947860}"/>
              </a:ext>
            </a:extLst>
          </p:cNvPr>
          <p:cNvSpPr txBox="1"/>
          <p:nvPr/>
        </p:nvSpPr>
        <p:spPr>
          <a:xfrm>
            <a:off x="4025861" y="1804146"/>
            <a:ext cx="7527403"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solidFill>
                  <a:srgbClr val="00A8A7"/>
                </a:solidFill>
              </a:rPr>
              <a:t>Meaningful and varied encounters and experiences</a:t>
            </a:r>
          </a:p>
          <a:p>
            <a:endParaRPr lang="en-GB" dirty="0"/>
          </a:p>
          <a:p>
            <a:r>
              <a:rPr lang="en-GB" dirty="0"/>
              <a:t>We have emphasised the focus on </a:t>
            </a:r>
            <a:r>
              <a:rPr lang="en-GB" b="1" dirty="0"/>
              <a:t>flexible delivery </a:t>
            </a:r>
            <a:r>
              <a:rPr lang="en-GB" dirty="0"/>
              <a:t>and the impact of encounters and experiences of education and work. We have expanded the definitions of 'meaningful' in Benchmarks 5 and 7 and added one to Benchmark 6. They specify the importance of offering a variety of encounters and experiences, of giving young people time to prepare and reflect and of using *technology alongside, </a:t>
            </a:r>
            <a:r>
              <a:rPr lang="en-GB" b="1" dirty="0"/>
              <a:t>but not instead of</a:t>
            </a:r>
            <a:r>
              <a:rPr lang="en-GB" dirty="0"/>
              <a:t>, in-person activity. </a:t>
            </a:r>
          </a:p>
          <a:p>
            <a:endParaRPr lang="en-GB" dirty="0"/>
          </a:p>
          <a:p>
            <a:r>
              <a:rPr lang="en-GB" dirty="0"/>
              <a:t>*technology (i.e. virtual)</a:t>
            </a:r>
          </a:p>
        </p:txBody>
      </p:sp>
    </p:spTree>
    <p:extLst>
      <p:ext uri="{BB962C8B-B14F-4D97-AF65-F5344CB8AC3E}">
        <p14:creationId xmlns:p14="http://schemas.microsoft.com/office/powerpoint/2010/main" val="486730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31DE5-DA19-FE41-57AF-6273EE28E73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41CAFCC-1C2F-12BF-4CA2-9D5315D67B41}"/>
              </a:ext>
            </a:extLst>
          </p:cNvPr>
          <p:cNvPicPr>
            <a:picLocks noChangeAspect="1"/>
          </p:cNvPicPr>
          <p:nvPr/>
        </p:nvPicPr>
        <p:blipFill>
          <a:blip r:embed="rId3"/>
          <a:srcRect l="929" t="1619"/>
          <a:stretch/>
        </p:blipFill>
        <p:spPr>
          <a:xfrm>
            <a:off x="1049931" y="336885"/>
            <a:ext cx="10092137" cy="5606346"/>
          </a:xfrm>
          <a:prstGeom prst="rect">
            <a:avLst/>
          </a:prstGeom>
        </p:spPr>
      </p:pic>
      <p:pic>
        <p:nvPicPr>
          <p:cNvPr id="11" name="Picture 10" descr="A group of logos with text&#10;&#10;AI-generated content may be incorrect.">
            <a:extLst>
              <a:ext uri="{FF2B5EF4-FFF2-40B4-BE49-F238E27FC236}">
                <a16:creationId xmlns:a16="http://schemas.microsoft.com/office/drawing/2014/main" id="{2A0546EB-D48E-697B-4E92-05EA14580BE0}"/>
              </a:ext>
            </a:extLst>
          </p:cNvPr>
          <p:cNvPicPr>
            <a:picLocks noChangeAspect="1"/>
          </p:cNvPicPr>
          <p:nvPr/>
        </p:nvPicPr>
        <p:blipFill>
          <a:blip r:embed="rId4">
            <a:extLst>
              <a:ext uri="{28A0092B-C50C-407E-A947-70E740481C1C}">
                <a14:useLocalDpi xmlns:a14="http://schemas.microsoft.com/office/drawing/2010/main" val="0"/>
              </a:ext>
            </a:extLst>
          </a:blip>
          <a:srcRect l="2479" t="27692" b="43981"/>
          <a:stretch/>
        </p:blipFill>
        <p:spPr>
          <a:xfrm>
            <a:off x="8954054" y="6049108"/>
            <a:ext cx="3322029" cy="808892"/>
          </a:xfrm>
          <a:prstGeom prst="rect">
            <a:avLst/>
          </a:prstGeom>
        </p:spPr>
      </p:pic>
    </p:spTree>
    <p:extLst>
      <p:ext uri="{BB962C8B-B14F-4D97-AF65-F5344CB8AC3E}">
        <p14:creationId xmlns:p14="http://schemas.microsoft.com/office/powerpoint/2010/main" val="39376452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6D7E2-6AD7-52B4-58FD-DA21451D0F2B}"/>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49C864EE-E922-CD43-797F-8D9F6642D2D0}"/>
              </a:ext>
            </a:extLst>
          </p:cNvPr>
          <p:cNvGrpSpPr/>
          <p:nvPr/>
        </p:nvGrpSpPr>
        <p:grpSpPr>
          <a:xfrm>
            <a:off x="-51577" y="-94139"/>
            <a:ext cx="12243577" cy="6952139"/>
            <a:chOff x="-51577" y="-94139"/>
            <a:chExt cx="12243577" cy="6952139"/>
          </a:xfrm>
        </p:grpSpPr>
        <p:grpSp>
          <p:nvGrpSpPr>
            <p:cNvPr id="4" name="Group 3">
              <a:extLst>
                <a:ext uri="{FF2B5EF4-FFF2-40B4-BE49-F238E27FC236}">
                  <a16:creationId xmlns:a16="http://schemas.microsoft.com/office/drawing/2014/main" id="{BA5A674B-E0BB-C0EA-889F-A77FCE82B092}"/>
                </a:ext>
              </a:extLst>
            </p:cNvPr>
            <p:cNvGrpSpPr/>
            <p:nvPr/>
          </p:nvGrpSpPr>
          <p:grpSpPr>
            <a:xfrm>
              <a:off x="-51577" y="-94139"/>
              <a:ext cx="3635637" cy="6952139"/>
              <a:chOff x="0" y="-28575"/>
              <a:chExt cx="1346532" cy="2737908"/>
            </a:xfrm>
          </p:grpSpPr>
          <p:sp>
            <p:nvSpPr>
              <p:cNvPr id="5" name="Freeform 3">
                <a:extLst>
                  <a:ext uri="{FF2B5EF4-FFF2-40B4-BE49-F238E27FC236}">
                    <a16:creationId xmlns:a16="http://schemas.microsoft.com/office/drawing/2014/main" id="{CAA95541-E879-3BA3-C342-A301C8AEE8F5}"/>
                  </a:ext>
                </a:extLst>
              </p:cNvPr>
              <p:cNvSpPr/>
              <p:nvPr/>
            </p:nvSpPr>
            <p:spPr>
              <a:xfrm>
                <a:off x="0" y="0"/>
                <a:ext cx="1346532" cy="2709333"/>
              </a:xfrm>
              <a:custGeom>
                <a:avLst/>
                <a:gdLst/>
                <a:ahLst/>
                <a:cxnLst/>
                <a:rect l="l" t="t" r="r" b="b"/>
                <a:pathLst>
                  <a:path w="1346532" h="2709333">
                    <a:moveTo>
                      <a:pt x="0" y="0"/>
                    </a:moveTo>
                    <a:lnTo>
                      <a:pt x="1346532" y="0"/>
                    </a:lnTo>
                    <a:lnTo>
                      <a:pt x="1346532" y="2709333"/>
                    </a:lnTo>
                    <a:lnTo>
                      <a:pt x="0" y="2709333"/>
                    </a:lnTo>
                    <a:close/>
                  </a:path>
                </a:pathLst>
              </a:custGeom>
              <a:solidFill>
                <a:srgbClr val="00A8A7"/>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6" name="TextBox 4">
                <a:extLst>
                  <a:ext uri="{FF2B5EF4-FFF2-40B4-BE49-F238E27FC236}">
                    <a16:creationId xmlns:a16="http://schemas.microsoft.com/office/drawing/2014/main" id="{2D917A73-F11F-A922-6AED-5149B48898D5}"/>
                  </a:ext>
                </a:extLst>
              </p:cNvPr>
              <p:cNvSpPr txBox="1"/>
              <p:nvPr/>
            </p:nvSpPr>
            <p:spPr>
              <a:xfrm>
                <a:off x="0" y="-28575"/>
                <a:ext cx="1346532" cy="2737908"/>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960"/>
                  </a:lnSpc>
                  <a:spcBef>
                    <a:spcPct val="0"/>
                  </a:spcBef>
                </a:pPr>
                <a:endParaRPr/>
              </a:p>
            </p:txBody>
          </p:sp>
        </p:grpSp>
        <p:pic>
          <p:nvPicPr>
            <p:cNvPr id="1026" name="Picture 2">
              <a:extLst>
                <a:ext uri="{FF2B5EF4-FFF2-40B4-BE49-F238E27FC236}">
                  <a16:creationId xmlns:a16="http://schemas.microsoft.com/office/drawing/2014/main" id="{CFE0B978-8900-EACA-EA95-5349355BC2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17" y="376238"/>
              <a:ext cx="2762250" cy="359092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4257660A-5BEA-1F91-648B-F866D78E8D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602" y="4364983"/>
              <a:ext cx="1947279" cy="193412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group of logos with text&#10;&#10;AI-generated content may be incorrect.">
              <a:extLst>
                <a:ext uri="{FF2B5EF4-FFF2-40B4-BE49-F238E27FC236}">
                  <a16:creationId xmlns:a16="http://schemas.microsoft.com/office/drawing/2014/main" id="{ACB65B92-10F6-9EB1-A360-E45BB4C3EB89}"/>
                </a:ext>
              </a:extLst>
            </p:cNvPr>
            <p:cNvPicPr>
              <a:picLocks noChangeAspect="1"/>
            </p:cNvPicPr>
            <p:nvPr/>
          </p:nvPicPr>
          <p:blipFill>
            <a:blip r:embed="rId5">
              <a:extLst>
                <a:ext uri="{28A0092B-C50C-407E-A947-70E740481C1C}">
                  <a14:useLocalDpi xmlns:a14="http://schemas.microsoft.com/office/drawing/2010/main" val="0"/>
                </a:ext>
              </a:extLst>
            </a:blip>
            <a:srcRect l="27561" t="27692" b="43981"/>
            <a:stretch/>
          </p:blipFill>
          <p:spPr>
            <a:xfrm>
              <a:off x="8323219" y="5589790"/>
              <a:ext cx="3868781" cy="1268210"/>
            </a:xfrm>
            <a:prstGeom prst="rect">
              <a:avLst/>
            </a:prstGeom>
          </p:spPr>
        </p:pic>
      </p:grpSp>
      <p:sp>
        <p:nvSpPr>
          <p:cNvPr id="12" name="Subtitle 11">
            <a:extLst>
              <a:ext uri="{FF2B5EF4-FFF2-40B4-BE49-F238E27FC236}">
                <a16:creationId xmlns:a16="http://schemas.microsoft.com/office/drawing/2014/main" id="{038C188B-E082-8B6D-7D5C-B3C9D7BFA60F}"/>
              </a:ext>
            </a:extLst>
          </p:cNvPr>
          <p:cNvSpPr>
            <a:spLocks noGrp="1"/>
          </p:cNvSpPr>
          <p:nvPr>
            <p:ph type="subTitle" idx="1"/>
          </p:nvPr>
        </p:nvSpPr>
        <p:spPr>
          <a:xfrm>
            <a:off x="4020754" y="378455"/>
            <a:ext cx="7374834" cy="644765"/>
          </a:xfrm>
        </p:spPr>
        <p:txBody>
          <a:bodyPr vert="horz" lIns="91440" tIns="45720" rIns="91440" bIns="45720" rtlCol="0" anchor="t">
            <a:normAutofit/>
          </a:bodyPr>
          <a:lstStyle/>
          <a:p>
            <a:pPr algn="l"/>
            <a:r>
              <a:rPr lang="en-GB" sz="2600" b="1" dirty="0"/>
              <a:t>A meaningful experience will:</a:t>
            </a:r>
            <a:endParaRPr lang="en-US" sz="2600" dirty="0"/>
          </a:p>
        </p:txBody>
      </p:sp>
      <p:sp>
        <p:nvSpPr>
          <p:cNvPr id="3" name="TextBox 2">
            <a:extLst>
              <a:ext uri="{FF2B5EF4-FFF2-40B4-BE49-F238E27FC236}">
                <a16:creationId xmlns:a16="http://schemas.microsoft.com/office/drawing/2014/main" id="{9C7AA5DD-EF4E-FCA4-EF4E-68BDE1707007}"/>
              </a:ext>
            </a:extLst>
          </p:cNvPr>
          <p:cNvSpPr txBox="1"/>
          <p:nvPr/>
        </p:nvSpPr>
        <p:spPr>
          <a:xfrm>
            <a:off x="4025861" y="1028778"/>
            <a:ext cx="7527403"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GB" sz="2000" dirty="0"/>
              <a:t>have a clear purpose, which is shared with the employer and the young person</a:t>
            </a:r>
            <a:endParaRPr lang="en-US" dirty="0"/>
          </a:p>
          <a:p>
            <a:pPr marL="342900" indent="-342900">
              <a:buFont typeface="Arial"/>
              <a:buChar char="•"/>
            </a:pPr>
            <a:r>
              <a:rPr lang="en-GB" sz="2000" dirty="0"/>
              <a:t>be underpinned by learning outcomes that are appropriate to the needs of the young person</a:t>
            </a:r>
            <a:endParaRPr lang="en-GB"/>
          </a:p>
          <a:p>
            <a:pPr marL="342900" indent="-342900">
              <a:buFont typeface="Arial"/>
              <a:buChar char="•"/>
            </a:pPr>
            <a:r>
              <a:rPr lang="en-GB" sz="2000" dirty="0"/>
              <a:t>involve extensive two-way interactions between the young person and employees</a:t>
            </a:r>
            <a:endParaRPr lang="en-GB" dirty="0"/>
          </a:p>
          <a:p>
            <a:pPr marL="342900" indent="-342900">
              <a:buFont typeface="Arial"/>
              <a:buChar char="•"/>
            </a:pPr>
            <a:r>
              <a:rPr lang="en-GB" sz="2000" dirty="0"/>
              <a:t>include opportunities for young people to meet a range of different people from the workplace</a:t>
            </a:r>
            <a:endParaRPr lang="en-GB" dirty="0"/>
          </a:p>
          <a:p>
            <a:pPr marL="342900" indent="-342900">
              <a:buFont typeface="Arial"/>
              <a:buChar char="•"/>
            </a:pPr>
            <a:r>
              <a:rPr lang="en-GB" sz="2000" dirty="0"/>
              <a:t>include opportunities for young people to perform a task set by the employer or to produce a piece of work relevant to that workplace</a:t>
            </a:r>
            <a:endParaRPr lang="en-GB" dirty="0"/>
          </a:p>
          <a:p>
            <a:pPr marL="342900" indent="-342900">
              <a:buFont typeface="Arial"/>
              <a:buChar char="•"/>
            </a:pPr>
            <a:r>
              <a:rPr lang="en-GB" sz="2000" dirty="0"/>
              <a:t>include the employer providing feedback to the young person about their work</a:t>
            </a:r>
            <a:endParaRPr lang="en-GB" dirty="0"/>
          </a:p>
          <a:p>
            <a:pPr marL="342900" indent="-342900">
              <a:buFont typeface="Arial"/>
              <a:buChar char="•"/>
            </a:pPr>
            <a:r>
              <a:rPr lang="en-GB" sz="2000" dirty="0"/>
              <a:t>be followed by opportunities for the young person to reflect on the insights, knowledge, or skills gained through their experience</a:t>
            </a:r>
            <a:endParaRPr lang="en-GB" dirty="0"/>
          </a:p>
        </p:txBody>
      </p:sp>
    </p:spTree>
    <p:extLst>
      <p:ext uri="{BB962C8B-B14F-4D97-AF65-F5344CB8AC3E}">
        <p14:creationId xmlns:p14="http://schemas.microsoft.com/office/powerpoint/2010/main" val="640106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81EF1-0D24-F4F8-A7DC-DAF52D381C7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BF25CD5-6ADF-310C-2631-80D3F4B55D2D}"/>
              </a:ext>
            </a:extLst>
          </p:cNvPr>
          <p:cNvSpPr txBox="1"/>
          <p:nvPr/>
        </p:nvSpPr>
        <p:spPr>
          <a:xfrm>
            <a:off x="588210" y="762000"/>
            <a:ext cx="11015578"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dirty="0">
                <a:solidFill>
                  <a:srgbClr val="00A8A7"/>
                </a:solidFill>
              </a:rPr>
              <a:t>A meaningful experience...</a:t>
            </a:r>
            <a:r>
              <a:rPr lang="en-GB" sz="2400" dirty="0">
                <a:solidFill>
                  <a:srgbClr val="424242"/>
                </a:solidFill>
              </a:rPr>
              <a:t>gives the young person the opportunity to explore what it is like to work in that environment, what skills are valued in the workplace, their recruitment processes and what it takes to be successful.</a:t>
            </a:r>
            <a:endParaRPr lang="en-US"/>
          </a:p>
          <a:p>
            <a:endParaRPr lang="en-GB" sz="2400" dirty="0">
              <a:solidFill>
                <a:srgbClr val="424242"/>
              </a:solidFill>
            </a:endParaRPr>
          </a:p>
          <a:p>
            <a:r>
              <a:rPr lang="en-GB" sz="2400" dirty="0">
                <a:solidFill>
                  <a:srgbClr val="424242"/>
                </a:solidFill>
              </a:rPr>
              <a:t>This could be achieved through visits to workplaces, work shadowing and/or work experience.</a:t>
            </a:r>
            <a:endParaRPr lang="en-GB" dirty="0"/>
          </a:p>
          <a:p>
            <a:endParaRPr lang="en-GB" sz="2400" dirty="0">
              <a:solidFill>
                <a:srgbClr val="424242"/>
              </a:solidFill>
            </a:endParaRPr>
          </a:p>
          <a:p>
            <a:r>
              <a:rPr lang="en-GB" sz="2400" dirty="0">
                <a:solidFill>
                  <a:srgbClr val="424242"/>
                </a:solidFill>
              </a:rPr>
              <a:t>Throughout the careers programme these experiences could be in person or a combination of in person and virtual, where appropriate. Both the young person and employers should be supported to prepare for the experience.</a:t>
            </a:r>
            <a:endParaRPr lang="en-GB" dirty="0"/>
          </a:p>
          <a:p>
            <a:r>
              <a:rPr lang="en-GB" sz="2400" dirty="0">
                <a:solidFill>
                  <a:srgbClr val="424242"/>
                </a:solidFill>
              </a:rPr>
              <a:t>Additional or different support may be needed for vulnerable and disadvantaged young people and for young people with SEND.</a:t>
            </a:r>
            <a:endParaRPr lang="en-GB" dirty="0"/>
          </a:p>
          <a:p>
            <a:pPr algn="l"/>
            <a:endParaRPr lang="en-GB" dirty="0"/>
          </a:p>
        </p:txBody>
      </p:sp>
      <p:pic>
        <p:nvPicPr>
          <p:cNvPr id="7" name="Picture 6" descr="A group of logos with text&#10;&#10;AI-generated content may be incorrect.">
            <a:extLst>
              <a:ext uri="{FF2B5EF4-FFF2-40B4-BE49-F238E27FC236}">
                <a16:creationId xmlns:a16="http://schemas.microsoft.com/office/drawing/2014/main" id="{AEDDDA85-40E4-B0BF-5AE0-6E16921BD581}"/>
              </a:ext>
            </a:extLst>
          </p:cNvPr>
          <p:cNvPicPr>
            <a:picLocks noChangeAspect="1"/>
          </p:cNvPicPr>
          <p:nvPr/>
        </p:nvPicPr>
        <p:blipFill>
          <a:blip r:embed="rId3">
            <a:extLst>
              <a:ext uri="{28A0092B-C50C-407E-A947-70E740481C1C}">
                <a14:useLocalDpi xmlns:a14="http://schemas.microsoft.com/office/drawing/2010/main" val="0"/>
              </a:ext>
            </a:extLst>
          </a:blip>
          <a:srcRect l="2479" t="27692" b="43981"/>
          <a:stretch/>
        </p:blipFill>
        <p:spPr>
          <a:xfrm>
            <a:off x="8869971" y="6049108"/>
            <a:ext cx="3322029" cy="808892"/>
          </a:xfrm>
          <a:prstGeom prst="rect">
            <a:avLst/>
          </a:prstGeom>
        </p:spPr>
      </p:pic>
      <p:sp>
        <p:nvSpPr>
          <p:cNvPr id="4" name="TextBox 3">
            <a:extLst>
              <a:ext uri="{FF2B5EF4-FFF2-40B4-BE49-F238E27FC236}">
                <a16:creationId xmlns:a16="http://schemas.microsoft.com/office/drawing/2014/main" id="{7FF2B5EA-6D71-F0DE-827D-4C58380D785E}"/>
              </a:ext>
            </a:extLst>
          </p:cNvPr>
          <p:cNvSpPr txBox="1"/>
          <p:nvPr/>
        </p:nvSpPr>
        <p:spPr>
          <a:xfrm>
            <a:off x="594359" y="5324890"/>
            <a:ext cx="11007289" cy="477054"/>
          </a:xfrm>
          <a:prstGeom prst="rect">
            <a:avLst/>
          </a:prstGeom>
          <a:noFill/>
        </p:spPr>
        <p:txBody>
          <a:bodyPr wrap="square">
            <a:spAutoFit/>
          </a:bodyPr>
          <a:lstStyle/>
          <a:p>
            <a:r>
              <a:rPr lang="en-GB" sz="2500" b="1" dirty="0" err="1">
                <a:solidFill>
                  <a:srgbClr val="00A8A7"/>
                </a:solidFill>
                <a:hlinkClick r:id="rId4">
                  <a:extLst>
                    <a:ext uri="{A12FA001-AC4F-418D-AE19-62706E023703}">
                      <ahyp:hlinkClr xmlns:ahyp="http://schemas.microsoft.com/office/drawing/2018/hyperlinkcolor" val="tx"/>
                    </a:ext>
                  </a:extLst>
                </a:hlinkClick>
              </a:rPr>
              <a:t>equalex</a:t>
            </a:r>
            <a:r>
              <a:rPr lang="en-GB" sz="2500" b="1" dirty="0">
                <a:solidFill>
                  <a:srgbClr val="00A8A7"/>
                </a:solidFill>
                <a:hlinkClick r:id="rId4">
                  <a:extLst>
                    <a:ext uri="{A12FA001-AC4F-418D-AE19-62706E023703}">
                      <ahyp:hlinkClr xmlns:ahyp="http://schemas.microsoft.com/office/drawing/2018/hyperlinkcolor" val="tx"/>
                    </a:ext>
                  </a:extLst>
                </a:hlinkClick>
              </a:rPr>
              <a:t> - A work experience guarantee for every young person</a:t>
            </a:r>
            <a:r>
              <a:rPr lang="en-GB" sz="2500" b="1" dirty="0">
                <a:solidFill>
                  <a:srgbClr val="00A8A7"/>
                </a:solidFill>
              </a:rPr>
              <a:t> </a:t>
            </a:r>
          </a:p>
        </p:txBody>
      </p:sp>
    </p:spTree>
    <p:extLst>
      <p:ext uri="{BB962C8B-B14F-4D97-AF65-F5344CB8AC3E}">
        <p14:creationId xmlns:p14="http://schemas.microsoft.com/office/powerpoint/2010/main" val="1722587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B30A8-680D-7503-4938-F0133E2318C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2ED42EA-4FFF-E4C7-AFC8-4B8C411DD4BA}"/>
              </a:ext>
            </a:extLst>
          </p:cNvPr>
          <p:cNvPicPr>
            <a:picLocks noChangeAspect="1"/>
          </p:cNvPicPr>
          <p:nvPr/>
        </p:nvPicPr>
        <p:blipFill>
          <a:blip r:embed="rId3"/>
          <a:srcRect b="5712"/>
          <a:stretch/>
        </p:blipFill>
        <p:spPr>
          <a:xfrm>
            <a:off x="646983" y="358336"/>
            <a:ext cx="10898033" cy="5749010"/>
          </a:xfrm>
          <a:prstGeom prst="rect">
            <a:avLst/>
          </a:prstGeom>
        </p:spPr>
      </p:pic>
      <p:pic>
        <p:nvPicPr>
          <p:cNvPr id="7" name="Picture 6" descr="A group of logos with text&#10;&#10;AI-generated content may be incorrect.">
            <a:extLst>
              <a:ext uri="{FF2B5EF4-FFF2-40B4-BE49-F238E27FC236}">
                <a16:creationId xmlns:a16="http://schemas.microsoft.com/office/drawing/2014/main" id="{4383D33B-355A-4CA5-60FD-1B0109459859}"/>
              </a:ext>
            </a:extLst>
          </p:cNvPr>
          <p:cNvPicPr>
            <a:picLocks noChangeAspect="1"/>
          </p:cNvPicPr>
          <p:nvPr/>
        </p:nvPicPr>
        <p:blipFill>
          <a:blip r:embed="rId4">
            <a:extLst>
              <a:ext uri="{28A0092B-C50C-407E-A947-70E740481C1C}">
                <a14:useLocalDpi xmlns:a14="http://schemas.microsoft.com/office/drawing/2010/main" val="0"/>
              </a:ext>
            </a:extLst>
          </a:blip>
          <a:srcRect l="2479" t="27692" b="43981"/>
          <a:stretch/>
        </p:blipFill>
        <p:spPr>
          <a:xfrm>
            <a:off x="8869971" y="6049108"/>
            <a:ext cx="3322029" cy="808892"/>
          </a:xfrm>
          <a:prstGeom prst="rect">
            <a:avLst/>
          </a:prstGeom>
        </p:spPr>
      </p:pic>
    </p:spTree>
    <p:extLst>
      <p:ext uri="{BB962C8B-B14F-4D97-AF65-F5344CB8AC3E}">
        <p14:creationId xmlns:p14="http://schemas.microsoft.com/office/powerpoint/2010/main" val="455808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F51E4-753D-FB0F-99DD-FBF50ED19729}"/>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9A9162B7-65F7-76DC-9B0F-43A5CAF2DA44}"/>
              </a:ext>
            </a:extLst>
          </p:cNvPr>
          <p:cNvGrpSpPr/>
          <p:nvPr/>
        </p:nvGrpSpPr>
        <p:grpSpPr>
          <a:xfrm>
            <a:off x="-51577" y="-94139"/>
            <a:ext cx="12243577" cy="6952139"/>
            <a:chOff x="-51577" y="-94139"/>
            <a:chExt cx="12243577" cy="6952139"/>
          </a:xfrm>
        </p:grpSpPr>
        <p:grpSp>
          <p:nvGrpSpPr>
            <p:cNvPr id="4" name="Group 3">
              <a:extLst>
                <a:ext uri="{FF2B5EF4-FFF2-40B4-BE49-F238E27FC236}">
                  <a16:creationId xmlns:a16="http://schemas.microsoft.com/office/drawing/2014/main" id="{DCD82994-320B-8AAE-B2CC-67ABAE3C6F46}"/>
                </a:ext>
              </a:extLst>
            </p:cNvPr>
            <p:cNvGrpSpPr/>
            <p:nvPr/>
          </p:nvGrpSpPr>
          <p:grpSpPr>
            <a:xfrm>
              <a:off x="-51577" y="-94139"/>
              <a:ext cx="3635637" cy="6952139"/>
              <a:chOff x="0" y="-28575"/>
              <a:chExt cx="1346532" cy="2737908"/>
            </a:xfrm>
          </p:grpSpPr>
          <p:sp>
            <p:nvSpPr>
              <p:cNvPr id="9" name="Freeform 3">
                <a:extLst>
                  <a:ext uri="{FF2B5EF4-FFF2-40B4-BE49-F238E27FC236}">
                    <a16:creationId xmlns:a16="http://schemas.microsoft.com/office/drawing/2014/main" id="{76653D07-B0AF-2F9D-ED8E-6A0FC376FD95}"/>
                  </a:ext>
                </a:extLst>
              </p:cNvPr>
              <p:cNvSpPr/>
              <p:nvPr/>
            </p:nvSpPr>
            <p:spPr>
              <a:xfrm>
                <a:off x="0" y="0"/>
                <a:ext cx="1346532" cy="2709333"/>
              </a:xfrm>
              <a:custGeom>
                <a:avLst/>
                <a:gdLst/>
                <a:ahLst/>
                <a:cxnLst/>
                <a:rect l="l" t="t" r="r" b="b"/>
                <a:pathLst>
                  <a:path w="1346532" h="2709333">
                    <a:moveTo>
                      <a:pt x="0" y="0"/>
                    </a:moveTo>
                    <a:lnTo>
                      <a:pt x="1346532" y="0"/>
                    </a:lnTo>
                    <a:lnTo>
                      <a:pt x="1346532" y="2709333"/>
                    </a:lnTo>
                    <a:lnTo>
                      <a:pt x="0" y="2709333"/>
                    </a:lnTo>
                    <a:close/>
                  </a:path>
                </a:pathLst>
              </a:custGeom>
              <a:solidFill>
                <a:srgbClr val="00A8A7"/>
              </a:solid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sp>
            <p:nvSpPr>
              <p:cNvPr id="10" name="TextBox 4">
                <a:extLst>
                  <a:ext uri="{FF2B5EF4-FFF2-40B4-BE49-F238E27FC236}">
                    <a16:creationId xmlns:a16="http://schemas.microsoft.com/office/drawing/2014/main" id="{F9833573-6D90-ACF2-CCEC-9C29102EA531}"/>
                  </a:ext>
                </a:extLst>
              </p:cNvPr>
              <p:cNvSpPr txBox="1"/>
              <p:nvPr/>
            </p:nvSpPr>
            <p:spPr>
              <a:xfrm>
                <a:off x="0" y="-28575"/>
                <a:ext cx="1346532" cy="2737908"/>
              </a:xfrm>
              <a:prstGeom prst="rect">
                <a:avLst/>
              </a:prstGeom>
            </p:spPr>
            <p:txBody>
              <a:bodyPr lIns="50800" tIns="50800" rIns="50800" bIns="508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960"/>
                  </a:lnSpc>
                  <a:spcBef>
                    <a:spcPct val="0"/>
                  </a:spcBef>
                </a:pPr>
                <a:endParaRPr/>
              </a:p>
            </p:txBody>
          </p:sp>
        </p:grpSp>
        <p:pic>
          <p:nvPicPr>
            <p:cNvPr id="5" name="Picture 2">
              <a:extLst>
                <a:ext uri="{FF2B5EF4-FFF2-40B4-BE49-F238E27FC236}">
                  <a16:creationId xmlns:a16="http://schemas.microsoft.com/office/drawing/2014/main" id="{C6E91AA1-9E27-65DD-5C1B-B9F94B6C86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17" y="376238"/>
              <a:ext cx="2762250" cy="359092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a:extLst>
                <a:ext uri="{FF2B5EF4-FFF2-40B4-BE49-F238E27FC236}">
                  <a16:creationId xmlns:a16="http://schemas.microsoft.com/office/drawing/2014/main" id="{90523E88-8F6F-AF62-98E1-79656F2800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602" y="4364983"/>
              <a:ext cx="1947279" cy="193412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group of logos with text&#10;&#10;AI-generated content may be incorrect.">
              <a:extLst>
                <a:ext uri="{FF2B5EF4-FFF2-40B4-BE49-F238E27FC236}">
                  <a16:creationId xmlns:a16="http://schemas.microsoft.com/office/drawing/2014/main" id="{ED902646-5484-DCBD-F87D-E928AC9E2A8B}"/>
                </a:ext>
              </a:extLst>
            </p:cNvPr>
            <p:cNvPicPr>
              <a:picLocks noChangeAspect="1"/>
            </p:cNvPicPr>
            <p:nvPr/>
          </p:nvPicPr>
          <p:blipFill>
            <a:blip r:embed="rId5">
              <a:extLst>
                <a:ext uri="{28A0092B-C50C-407E-A947-70E740481C1C}">
                  <a14:useLocalDpi xmlns:a14="http://schemas.microsoft.com/office/drawing/2010/main" val="0"/>
                </a:ext>
              </a:extLst>
            </a:blip>
            <a:srcRect l="27561" t="27692" b="43981"/>
            <a:stretch/>
          </p:blipFill>
          <p:spPr>
            <a:xfrm>
              <a:off x="8323219" y="5589790"/>
              <a:ext cx="3868781" cy="1268210"/>
            </a:xfrm>
            <a:prstGeom prst="rect">
              <a:avLst/>
            </a:prstGeom>
          </p:spPr>
        </p:pic>
      </p:grpSp>
      <p:sp>
        <p:nvSpPr>
          <p:cNvPr id="11" name="Subtitle 11">
            <a:extLst>
              <a:ext uri="{FF2B5EF4-FFF2-40B4-BE49-F238E27FC236}">
                <a16:creationId xmlns:a16="http://schemas.microsoft.com/office/drawing/2014/main" id="{C265832B-63F1-4DE7-32D4-9B915F2AB5A8}"/>
              </a:ext>
            </a:extLst>
          </p:cNvPr>
          <p:cNvSpPr>
            <a:spLocks noGrp="1"/>
          </p:cNvSpPr>
          <p:nvPr>
            <p:ph type="subTitle" idx="1"/>
          </p:nvPr>
        </p:nvSpPr>
        <p:spPr>
          <a:xfrm>
            <a:off x="4020754" y="660271"/>
            <a:ext cx="7786129" cy="4531161"/>
          </a:xfrm>
        </p:spPr>
        <p:txBody>
          <a:bodyPr vert="horz" lIns="91440" tIns="45720" rIns="91440" bIns="45720" rtlCol="0" anchor="t">
            <a:noAutofit/>
          </a:bodyPr>
          <a:lstStyle/>
          <a:p>
            <a:pPr algn="l"/>
            <a:r>
              <a:rPr lang="en-GB" sz="2500" b="1" dirty="0"/>
              <a:t>Vicky Clegg</a:t>
            </a:r>
          </a:p>
          <a:p>
            <a:pPr algn="l"/>
            <a:r>
              <a:rPr lang="en-GB" sz="2000" dirty="0"/>
              <a:t>People Development Manager </a:t>
            </a:r>
          </a:p>
          <a:p>
            <a:pPr algn="l"/>
            <a:r>
              <a:rPr lang="en-GB" sz="2000" dirty="0"/>
              <a:t>Blackpool Transport</a:t>
            </a:r>
          </a:p>
          <a:p>
            <a:pPr algn="l"/>
            <a:endParaRPr lang="en-GB" sz="2500" b="1" dirty="0"/>
          </a:p>
          <a:p>
            <a:pPr algn="l"/>
            <a:endParaRPr lang="en-GB" sz="2500" b="1" dirty="0"/>
          </a:p>
          <a:p>
            <a:pPr algn="l"/>
            <a:r>
              <a:rPr lang="en-GB" sz="2500" dirty="0"/>
              <a:t>Working alongside an employer to develop a meaningful workplace encounter</a:t>
            </a:r>
          </a:p>
          <a:p>
            <a:pPr algn="l"/>
            <a:endParaRPr lang="en-GB" sz="2500" b="1" dirty="0"/>
          </a:p>
          <a:p>
            <a:pPr algn="l"/>
            <a:endParaRPr lang="en-GB" sz="2500" b="1" dirty="0">
              <a:solidFill>
                <a:srgbClr val="FF0000"/>
              </a:solidFill>
            </a:endParaRPr>
          </a:p>
          <a:p>
            <a:pPr algn="l"/>
            <a:endParaRPr lang="en-GB" sz="2500" b="1" dirty="0"/>
          </a:p>
        </p:txBody>
      </p:sp>
    </p:spTree>
    <p:extLst>
      <p:ext uri="{BB962C8B-B14F-4D97-AF65-F5344CB8AC3E}">
        <p14:creationId xmlns:p14="http://schemas.microsoft.com/office/powerpoint/2010/main" val="12243355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1745E2EBA6BB943BFCCB87A194835A4" ma:contentTypeVersion="18" ma:contentTypeDescription="Create a new document." ma:contentTypeScope="" ma:versionID="23bf7e8dcbe7bc46f0a3ec56a4a74433">
  <xsd:schema xmlns:xsd="http://www.w3.org/2001/XMLSchema" xmlns:xs="http://www.w3.org/2001/XMLSchema" xmlns:p="http://schemas.microsoft.com/office/2006/metadata/properties" xmlns:ns2="be0fbfc8-d2d2-43ac-9b24-764d703acc22" xmlns:ns3="97258b34-66f0-4568-a392-d7d79f36b64a" targetNamespace="http://schemas.microsoft.com/office/2006/metadata/properties" ma:root="true" ma:fieldsID="32b538e498bf65d0673f032fbebaabb8" ns2:_="" ns3:_="">
    <xsd:import namespace="be0fbfc8-d2d2-43ac-9b24-764d703acc22"/>
    <xsd:import namespace="97258b34-66f0-4568-a392-d7d79f36b64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0fbfc8-d2d2-43ac-9b24-764d703acc2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9b579cd1-0a00-4cdf-82b6-c3cb8d04f64c}" ma:internalName="TaxCatchAll" ma:showField="CatchAllData" ma:web="be0fbfc8-d2d2-43ac-9b24-764d703acc2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258b34-66f0-4568-a392-d7d79f36b64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d54cc55-e05a-4e3e-b277-49ba058ce57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e0fbfc8-d2d2-43ac-9b24-764d703acc22" xsi:nil="true"/>
    <lcf76f155ced4ddcb4097134ff3c332f xmlns="97258b34-66f0-4568-a392-d7d79f36b64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2098ACC-E440-439B-874B-803D27A284DA}">
  <ds:schemaRefs>
    <ds:schemaRef ds:uri="http://schemas.microsoft.com/sharepoint/v3/contenttype/forms"/>
  </ds:schemaRefs>
</ds:datastoreItem>
</file>

<file path=customXml/itemProps2.xml><?xml version="1.0" encoding="utf-8"?>
<ds:datastoreItem xmlns:ds="http://schemas.openxmlformats.org/officeDocument/2006/customXml" ds:itemID="{B459ED7A-5D33-43C7-8FD5-79F85062CF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e0fbfc8-d2d2-43ac-9b24-764d703acc22"/>
    <ds:schemaRef ds:uri="97258b34-66f0-4568-a392-d7d79f36b6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16F688D-5C89-4793-BF90-C1F64A775643}">
  <ds:schemaRefs>
    <ds:schemaRef ds:uri="97258b34-66f0-4568-a392-d7d79f36b64a"/>
    <ds:schemaRef ds:uri="be0fbfc8-d2d2-43ac-9b24-764d703acc2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81</TotalTime>
  <Words>2296</Words>
  <Application>Microsoft Office PowerPoint</Application>
  <PresentationFormat>Widescreen</PresentationFormat>
  <Paragraphs>274</Paragraphs>
  <Slides>19</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Aptos</vt:lpstr>
      <vt:lpstr>Aptos Display</vt:lpstr>
      <vt:lpstr>Arial</vt:lpstr>
      <vt:lpstr>Calibri</vt:lpstr>
      <vt:lpstr>Lato</vt:lpstr>
      <vt:lpstr>Roboto</vt:lpstr>
      <vt:lpstr>Roboto Light</vt:lpstr>
      <vt:lpstr>Symbol</vt:lpstr>
      <vt:lpstr>Office Theme</vt:lpstr>
      <vt:lpstr>Inclusion Community of Practice  Theme: Meaningful and varied encounters and experiences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Workplace Encounters </vt:lpstr>
      <vt:lpstr>How it all began..</vt:lpstr>
      <vt:lpstr>Planning</vt:lpstr>
      <vt:lpstr>Encounter Plan</vt:lpstr>
      <vt:lpstr>Benefits</vt:lpstr>
      <vt:lpstr>Further information</vt:lpstr>
      <vt:lpstr>Contact details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Kimberley Helm</dc:creator>
  <cp:lastModifiedBy>Kimberley Helm</cp:lastModifiedBy>
  <cp:revision>207</cp:revision>
  <dcterms:created xsi:type="dcterms:W3CDTF">2025-02-17T15:49:17Z</dcterms:created>
  <dcterms:modified xsi:type="dcterms:W3CDTF">2025-03-17T09:01:57Z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0x010100B1745E2EBA6BB943BFCCB87A194835A4</vt:lpwstr>
  </property>
  <property fmtid="{D5CDD505-2E9C-101B-9397-08002B2CF9AE}" pid="3" name="MediaServiceImageTags">
    <vt:lpwstr/>
  </property>
</Properties>
</file>