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0"/>
  </p:notesMasterIdLst>
  <p:sldIdLst>
    <p:sldId id="256" r:id="rId6"/>
    <p:sldId id="260" r:id="rId7"/>
    <p:sldId id="259" r:id="rId8"/>
    <p:sldId id="2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C67374-40E2-47CC-87AE-D01D21B46CF4}" v="13" dt="2023-10-25T10:43:49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57" autoAdjust="0"/>
  </p:normalViewPr>
  <p:slideViewPr>
    <p:cSldViewPr snapToGrid="0" showGuides="1">
      <p:cViewPr varScale="1">
        <p:scale>
          <a:sx n="55" d="100"/>
          <a:sy n="55" d="100"/>
        </p:scale>
        <p:origin x="100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327E0-C0E5-4639-BF83-5DB5908784E6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200A7-EC70-4CAA-980A-2380D0A0B2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202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200A7-EC70-4CAA-980A-2380D0A0B22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492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200A7-EC70-4CAA-980A-2380D0A0B22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136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200A7-EC70-4CAA-980A-2380D0A0B22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84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B200A7-EC70-4CAA-980A-2380D0A0B22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81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AE34B-D66C-067A-297F-3AA6D0D89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534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2F7C0-6203-E78A-4911-6A0C5F605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505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084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06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ECDBF-109B-1509-1A74-616E36F7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49052-042D-F769-7A6C-E3C373780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36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7648-7D88-0DD6-6042-1C554A6E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59" y="351992"/>
            <a:ext cx="10515600" cy="20494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CB1D8-5B1D-EA25-3CBD-FE58D64D1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59" y="2549236"/>
            <a:ext cx="10515600" cy="237995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A092-395E-F908-E3B9-E5C95E11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71F0B-BDB9-5629-3DE9-4E5B0E3D0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94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554545-D5A3-505D-7C71-59FE32AB6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2820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5FCE0-A019-CD73-8F2C-E4A0F8CE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7FBB0-933E-0FAC-3E34-65B104AF0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360A7-A85A-116F-C48B-1F3720F6D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750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311992-A152-38D4-0CE0-3C9473ABF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3EAAF8-10E0-660C-D146-43FF7E1366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750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978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AA8EE-BDCC-C85A-605A-F359208C9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972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16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9169D-11BE-72E1-F9EC-D6F55C7B2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6789" y="61288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6393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97048-B9D4-0FDC-BDF9-C7C6E029C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70403-6EA0-2E94-1E89-05E14AF8C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35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B42605-E2B4-E849-96B4-333A86917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251EB-2CCF-702C-6A73-7209AD2F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A732EE-426D-01B1-FE0A-0036FFE5868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458522" y="5377210"/>
            <a:ext cx="229839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0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SemiBold" panose="000007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8F74C7-887C-E815-D907-016A2012E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15D-FA77-6663-58F6-A442B8E1D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70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6843C3-D631-3790-EDD3-8557769CA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426"/>
            <a:ext cx="9144000" cy="2387600"/>
          </a:xfrm>
        </p:spPr>
        <p:txBody>
          <a:bodyPr/>
          <a:lstStyle/>
          <a:p>
            <a:r>
              <a:rPr lang="en-GB" b="1" dirty="0">
                <a:latin typeface="+mn-lt"/>
              </a:rPr>
              <a:t>Empower – Thrive - Achieve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75CF2BC-3D96-1767-8334-4BA092759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3767" y="2918788"/>
            <a:ext cx="9784466" cy="1655762"/>
          </a:xfrm>
        </p:spPr>
        <p:txBody>
          <a:bodyPr>
            <a:normAutofit/>
          </a:bodyPr>
          <a:lstStyle/>
          <a:p>
            <a:pPr algn="ctr">
              <a:lnSpc>
                <a:spcPts val="1875"/>
              </a:lnSpc>
              <a:spcAft>
                <a:spcPts val="1500"/>
              </a:spcAft>
              <a:buNone/>
            </a:pPr>
            <a:r>
              <a:rPr lang="en-GB" b="1" i="0" dirty="0">
                <a:solidFill>
                  <a:srgbClr val="4A4A4A"/>
                </a:solidFill>
                <a:effectLst/>
                <a:latin typeface="+mn-lt"/>
              </a:rPr>
              <a:t>Advocating for every young person's right to progress</a:t>
            </a:r>
            <a:br>
              <a:rPr lang="en-GB" b="0" i="0" dirty="0">
                <a:solidFill>
                  <a:srgbClr val="4A4A4A"/>
                </a:solidFill>
                <a:effectLst/>
                <a:latin typeface="+mn-lt"/>
              </a:rPr>
            </a:br>
            <a:endParaRPr lang="en-GB" b="0" i="0" dirty="0">
              <a:solidFill>
                <a:srgbClr val="4A4A4A"/>
              </a:solidFill>
              <a:effectLst/>
              <a:latin typeface="+mn-lt"/>
            </a:endParaRPr>
          </a:p>
          <a:p>
            <a:pPr>
              <a:buNone/>
            </a:pPr>
            <a:r>
              <a:rPr lang="en-GB" dirty="0">
                <a:latin typeface="+mn-lt"/>
              </a:rPr>
              <a:t>Joanne Spurgeon – Representative for North West BASE members</a:t>
            </a:r>
            <a:br>
              <a:rPr lang="en-GB" dirty="0">
                <a:latin typeface="+mn-lt"/>
              </a:rPr>
            </a:br>
            <a:endParaRPr lang="en-GB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BC0BB-11F2-A836-61C1-2E6C09E35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35" y="4258603"/>
            <a:ext cx="2514729" cy="23559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1CB7B2-D6B9-6C29-D3F4-1ACD1C2D123A}"/>
              </a:ext>
            </a:extLst>
          </p:cNvPr>
          <p:cNvSpPr txBox="1"/>
          <p:nvPr/>
        </p:nvSpPr>
        <p:spPr>
          <a:xfrm>
            <a:off x="3048000" y="42107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alibri (Body)"/>
              </a:rPr>
              <a:t>7</a:t>
            </a:r>
            <a:r>
              <a:rPr lang="en-GB" baseline="30000" dirty="0">
                <a:latin typeface="Calibri (Body)"/>
              </a:rPr>
              <a:t>th</a:t>
            </a:r>
            <a:r>
              <a:rPr lang="en-GB" dirty="0">
                <a:latin typeface="Calibri (Body)"/>
              </a:rPr>
              <a:t> May 2025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FA3BEC-A04C-B574-EB3E-21287F7A1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458" y="4964816"/>
            <a:ext cx="5167084" cy="13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8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4DF95-8BB2-62B7-E5CE-009D2759A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b="1" dirty="0">
                <a:latin typeface="+mn-lt"/>
              </a:rPr>
              <a:t>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B8B9F-CE58-9C78-B7A3-6EDFFBC64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8806"/>
            <a:ext cx="5181600" cy="3038228"/>
          </a:xfrm>
        </p:spPr>
        <p:txBody>
          <a:bodyPr>
            <a:normAutofit fontScale="55000" lnSpcReduction="20000"/>
          </a:bodyPr>
          <a:lstStyle/>
          <a:p>
            <a:r>
              <a:rPr lang="en-GB" sz="5100" dirty="0">
                <a:latin typeface="+mn-lt"/>
              </a:rPr>
              <a:t>Commissioning quality</a:t>
            </a:r>
          </a:p>
          <a:p>
            <a:endParaRPr lang="en-GB" sz="5100" dirty="0">
              <a:latin typeface="+mn-lt"/>
            </a:endParaRPr>
          </a:p>
          <a:p>
            <a:r>
              <a:rPr lang="en-GB" sz="5100" dirty="0">
                <a:latin typeface="+mn-lt"/>
              </a:rPr>
              <a:t>Localised approach</a:t>
            </a:r>
          </a:p>
          <a:p>
            <a:endParaRPr lang="en-GB" sz="5100" dirty="0">
              <a:latin typeface="+mn-lt"/>
            </a:endParaRPr>
          </a:p>
          <a:p>
            <a:r>
              <a:rPr lang="en-GB" sz="5100" dirty="0">
                <a:latin typeface="+mn-lt"/>
              </a:rPr>
              <a:t>Evidence based models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pic>
        <p:nvPicPr>
          <p:cNvPr id="1026" name="Picture 2" descr="Protecting The Golden Thread of Data on Capital Projects">
            <a:extLst>
              <a:ext uri="{FF2B5EF4-FFF2-40B4-BE49-F238E27FC236}">
                <a16:creationId xmlns:a16="http://schemas.microsoft.com/office/drawing/2014/main" id="{0EF8A9DA-A83A-E6EB-5CE9-AB5D4AF2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6" b="-1"/>
          <a:stretch/>
        </p:blipFill>
        <p:spPr bwMode="auto">
          <a:xfrm>
            <a:off x="6172200" y="1825625"/>
            <a:ext cx="5181600" cy="328208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83295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75F479-0E7C-4800-D17C-DF89DA162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833" y="524862"/>
            <a:ext cx="4895351" cy="47208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13D5D5-1FD1-1556-4BFA-A62272704EB0}"/>
              </a:ext>
            </a:extLst>
          </p:cNvPr>
          <p:cNvSpPr txBox="1"/>
          <p:nvPr/>
        </p:nvSpPr>
        <p:spPr>
          <a:xfrm>
            <a:off x="721102" y="1247385"/>
            <a:ext cx="51435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 algn="l">
              <a:buFont typeface="Arial" panose="020B0604020202020204" pitchFamily="34" charset="0"/>
              <a:buChar char="•"/>
            </a:pPr>
            <a:r>
              <a:rPr lang="en-GB" sz="2800" dirty="0">
                <a:cs typeface="Arabic Typesetting" panose="020F0502020204030204" pitchFamily="66" charset="-78"/>
              </a:rPr>
              <a:t>5 stage model – Engagement, Vocational Profiling, Employer Engagement, Job Matching &amp; In Work Support &amp; Career Progression</a:t>
            </a:r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SEQF (Supported Employment Quality Framework)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63525" indent="-263525" algn="l">
              <a:buFont typeface="Arial" panose="020B0604020202020204" pitchFamily="34" charset="0"/>
              <a:buChar char="•"/>
            </a:pPr>
            <a:r>
              <a:rPr lang="en-GB" sz="2800" dirty="0">
                <a:cs typeface="Arabic Typesetting" panose="020F0502020204030204" pitchFamily="66" charset="-78"/>
              </a:rPr>
              <a:t>SIQAF (Supported Internship Quality Assessment Framework)</a:t>
            </a:r>
          </a:p>
          <a:p>
            <a:pPr algn="l"/>
            <a:endParaRPr lang="en-GB" sz="1800" dirty="0">
              <a:latin typeface="+mn-lt"/>
              <a:cs typeface="Arabic Typesetting" panose="020F0502020204030204" pitchFamily="66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D444FE1-9CE0-5151-5906-C5D60C77E55A}"/>
              </a:ext>
            </a:extLst>
          </p:cNvPr>
          <p:cNvSpPr txBox="1">
            <a:spLocks/>
          </p:cNvSpPr>
          <p:nvPr/>
        </p:nvSpPr>
        <p:spPr>
          <a:xfrm>
            <a:off x="609599" y="168602"/>
            <a:ext cx="10972801" cy="1078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ontserrat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+mn-lt"/>
                <a:cs typeface="Calibri Light"/>
              </a:rPr>
              <a:t>Values</a:t>
            </a:r>
          </a:p>
        </p:txBody>
      </p:sp>
    </p:spTree>
    <p:extLst>
      <p:ext uri="{BB962C8B-B14F-4D97-AF65-F5344CB8AC3E}">
        <p14:creationId xmlns:p14="http://schemas.microsoft.com/office/powerpoint/2010/main" val="5352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E6052-2403-AECA-BEC8-149371FC4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736600"/>
            <a:ext cx="10566400" cy="4699000"/>
          </a:xfrm>
        </p:spPr>
        <p:txBody>
          <a:bodyPr>
            <a:noAutofit/>
          </a:bodyPr>
          <a:lstStyle/>
          <a:p>
            <a:pPr algn="l"/>
            <a:r>
              <a:rPr lang="en-GB" b="1" dirty="0">
                <a:latin typeface="+mn-lt"/>
                <a:cs typeface="Calibri Light"/>
              </a:rPr>
              <a:t>How</a:t>
            </a:r>
            <a:r>
              <a:rPr lang="en-GB" dirty="0">
                <a:latin typeface="+mn-lt"/>
                <a:cs typeface="Calibri Light"/>
              </a:rPr>
              <a:t> are you ensuring your provision -</a:t>
            </a:r>
            <a:br>
              <a:rPr lang="en-GB" dirty="0">
                <a:latin typeface="+mn-lt"/>
                <a:cs typeface="Calibri Light"/>
              </a:rPr>
            </a:br>
            <a:r>
              <a:rPr lang="en-GB" dirty="0">
                <a:latin typeface="+mn-lt"/>
                <a:cs typeface="Calibri Light"/>
              </a:rPr>
              <a:t>Empowers EVERY young person to achieve and thrive? </a:t>
            </a:r>
            <a:br>
              <a:rPr lang="en-GB" dirty="0">
                <a:latin typeface="+mn-lt"/>
                <a:cs typeface="Calibri Light"/>
              </a:rPr>
            </a:br>
            <a:r>
              <a:rPr lang="en-GB" dirty="0">
                <a:latin typeface="+mn-lt"/>
                <a:cs typeface="Calibri Light"/>
              </a:rPr>
              <a:t>There is a lasting impact?</a:t>
            </a:r>
          </a:p>
        </p:txBody>
      </p:sp>
    </p:spTree>
    <p:extLst>
      <p:ext uri="{BB962C8B-B14F-4D97-AF65-F5344CB8AC3E}">
        <p14:creationId xmlns:p14="http://schemas.microsoft.com/office/powerpoint/2010/main" val="2301554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0b7d09e-03a4-4514-beea-90451b6fb9a7">
      <Terms xmlns="http://schemas.microsoft.com/office/infopath/2007/PartnerControls"/>
    </lcf76f155ced4ddcb4097134ff3c332f>
    <TaxCatchAll xmlns="7370f722-10a8-471f-b44f-ce69ac9c6a0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6082FF835ECC4A9D8F12D8033E45CD" ma:contentTypeVersion="17" ma:contentTypeDescription="Create a new document." ma:contentTypeScope="" ma:versionID="6c16ed76a935d514618cb5243fa8374f">
  <xsd:schema xmlns:xsd="http://www.w3.org/2001/XMLSchema" xmlns:xs="http://www.w3.org/2001/XMLSchema" xmlns:p="http://schemas.microsoft.com/office/2006/metadata/properties" xmlns:ns2="b0b7d09e-03a4-4514-beea-90451b6fb9a7" xmlns:ns3="7370f722-10a8-471f-b44f-ce69ac9c6a07" targetNamespace="http://schemas.microsoft.com/office/2006/metadata/properties" ma:root="true" ma:fieldsID="378155fb6c17a29bd9c3f974b11e476e" ns2:_="" ns3:_="">
    <xsd:import namespace="b0b7d09e-03a4-4514-beea-90451b6fb9a7"/>
    <xsd:import namespace="7370f722-10a8-471f-b44f-ce69ac9c6a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b7d09e-03a4-4514-beea-90451b6fb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2862fff-9c7d-4325-9a31-52f38cb928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0f722-10a8-471f-b44f-ce69ac9c6a0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6e05474-ac21-4c87-b612-9acbfe2f8c92}" ma:internalName="TaxCatchAll" ma:showField="CatchAllData" ma:web="7370f722-10a8-471f-b44f-ce69ac9c6a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BA9C43-70E9-4BFE-992B-99168AD4BA55}">
  <ds:schemaRefs>
    <ds:schemaRef ds:uri="http://schemas.microsoft.com/office/2006/documentManagement/types"/>
    <ds:schemaRef ds:uri="http://www.w3.org/XML/1998/namespace"/>
    <ds:schemaRef ds:uri="http://purl.org/dc/terms/"/>
    <ds:schemaRef ds:uri="b0b7d09e-03a4-4514-beea-90451b6fb9a7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370f722-10a8-471f-b44f-ce69ac9c6a0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6E68F15-C07A-4511-96A5-E03ED95AF1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0B8113-63A9-49C0-B6DC-12E41716A4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b7d09e-03a4-4514-beea-90451b6fb9a7"/>
    <ds:schemaRef ds:uri="7370f722-10a8-471f-b44f-ce69ac9c6a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101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Aptos</vt:lpstr>
      <vt:lpstr>Arabic Typesetting</vt:lpstr>
      <vt:lpstr>Arial</vt:lpstr>
      <vt:lpstr>Calibri</vt:lpstr>
      <vt:lpstr>Calibri (Body)</vt:lpstr>
      <vt:lpstr>Calibri Light</vt:lpstr>
      <vt:lpstr>Montserrat</vt:lpstr>
      <vt:lpstr>Montserrat SemiBold</vt:lpstr>
      <vt:lpstr>Office Theme</vt:lpstr>
      <vt:lpstr>Custom Design</vt:lpstr>
      <vt:lpstr>Empower – Thrive - Achieve</vt:lpstr>
      <vt:lpstr>Landscape</vt:lpstr>
      <vt:lpstr>PowerPoint Presentation</vt:lpstr>
      <vt:lpstr>How are you ensuring your provision - Empowers EVERY young person to achieve and thrive?  There is a lasting impact?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Parker</dc:creator>
  <cp:lastModifiedBy>Joanne Spurgeon (She/Her)</cp:lastModifiedBy>
  <cp:revision>28</cp:revision>
  <dcterms:created xsi:type="dcterms:W3CDTF">2022-11-07T08:27:18Z</dcterms:created>
  <dcterms:modified xsi:type="dcterms:W3CDTF">2025-04-29T15:56:58Z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0x010100996082FF835ECC4A9D8F12D8033E45CD</vt:lpwstr>
  </property>
  <property fmtid="{D5CDD505-2E9C-101B-9397-08002B2CF9AE}" pid="3" name="MediaServiceImageTags">
    <vt:lpwstr/>
  </property>
</Properties>
</file>