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3.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4.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5.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6.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7.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8.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0" r:id="rId4"/>
    <p:sldMasterId id="2147483676" r:id="rId5"/>
    <p:sldMasterId id="2147483732" r:id="rId6"/>
    <p:sldMasterId id="2147483651" r:id="rId7"/>
    <p:sldMasterId id="2147484166" r:id="rId8"/>
    <p:sldMasterId id="2147484192" r:id="rId9"/>
    <p:sldMasterId id="2147484218" r:id="rId10"/>
    <p:sldMasterId id="2147484244" r:id="rId11"/>
    <p:sldMasterId id="2147484256" r:id="rId12"/>
  </p:sldMasterIdLst>
  <p:notesMasterIdLst>
    <p:notesMasterId r:id="rId47"/>
  </p:notesMasterIdLst>
  <p:handoutMasterIdLst>
    <p:handoutMasterId r:id="rId48"/>
  </p:handoutMasterIdLst>
  <p:sldIdLst>
    <p:sldId id="256" r:id="rId13"/>
    <p:sldId id="3952" r:id="rId14"/>
    <p:sldId id="3953" r:id="rId15"/>
    <p:sldId id="3903" r:id="rId16"/>
    <p:sldId id="3857" r:id="rId17"/>
    <p:sldId id="3902" r:id="rId18"/>
    <p:sldId id="3793" r:id="rId19"/>
    <p:sldId id="3980" r:id="rId20"/>
    <p:sldId id="3978" r:id="rId21"/>
    <p:sldId id="3979" r:id="rId22"/>
    <p:sldId id="3974" r:id="rId23"/>
    <p:sldId id="3973" r:id="rId24"/>
    <p:sldId id="3933" r:id="rId25"/>
    <p:sldId id="3951" r:id="rId26"/>
    <p:sldId id="3935" r:id="rId27"/>
    <p:sldId id="3963" r:id="rId28"/>
    <p:sldId id="3964" r:id="rId29"/>
    <p:sldId id="3949" r:id="rId30"/>
    <p:sldId id="3937" r:id="rId31"/>
    <p:sldId id="3938" r:id="rId32"/>
    <p:sldId id="3898" r:id="rId33"/>
    <p:sldId id="3926" r:id="rId34"/>
    <p:sldId id="356" r:id="rId35"/>
    <p:sldId id="366" r:id="rId36"/>
    <p:sldId id="3970" r:id="rId37"/>
    <p:sldId id="3972" r:id="rId38"/>
    <p:sldId id="3940" r:id="rId39"/>
    <p:sldId id="3941" r:id="rId40"/>
    <p:sldId id="3942" r:id="rId41"/>
    <p:sldId id="3943" r:id="rId42"/>
    <p:sldId id="3969" r:id="rId43"/>
    <p:sldId id="3855" r:id="rId44"/>
    <p:sldId id="3853" r:id="rId45"/>
    <p:sldId id="3971" r:id="rId46"/>
  </p:sldIdLst>
  <p:sldSz cx="12192000" cy="6858000"/>
  <p:notesSz cx="6880225" cy="96615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0EBF15F-D196-4BAB-B791-32BF27226E35}">
          <p14:sldIdLst>
            <p14:sldId id="256"/>
          </p14:sldIdLst>
        </p14:section>
        <p14:section name="Value of Careers" id="{19DDEB33-7261-49D8-A593-89EE62E57309}">
          <p14:sldIdLst>
            <p14:sldId id="3952"/>
            <p14:sldId id="3953"/>
          </p14:sldIdLst>
        </p14:section>
        <p14:section name="Aims and value of Careers Impact System" id="{822E52CC-91E8-46CD-8118-7FCB00232FF9}">
          <p14:sldIdLst>
            <p14:sldId id="3903"/>
            <p14:sldId id="3857"/>
            <p14:sldId id="3902"/>
            <p14:sldId id="3793"/>
          </p14:sldIdLst>
        </p14:section>
        <p14:section name="The Careers Impact Maturity Model" id="{CF6E033E-21DB-4FE6-B822-48D54558B331}">
          <p14:sldIdLst>
            <p14:sldId id="3980"/>
            <p14:sldId id="3978"/>
            <p14:sldId id="3979"/>
            <p14:sldId id="3974"/>
            <p14:sldId id="3973"/>
            <p14:sldId id="3933"/>
            <p14:sldId id="3951"/>
            <p14:sldId id="3935"/>
            <p14:sldId id="3963"/>
            <p14:sldId id="3964"/>
            <p14:sldId id="3949"/>
            <p14:sldId id="3937"/>
            <p14:sldId id="3938"/>
          </p14:sldIdLst>
        </p14:section>
        <p14:section name="The Ask" id="{D8C6EACD-7B54-4F1F-A164-8B29A0BA3A9D}">
          <p14:sldIdLst>
            <p14:sldId id="3898"/>
            <p14:sldId id="3926"/>
          </p14:sldIdLst>
        </p14:section>
        <p14:section name="CLT Promo Slides" id="{410CD55F-679C-4F14-84CD-F9144A3ACB0B}">
          <p14:sldIdLst>
            <p14:sldId id="356"/>
            <p14:sldId id="366"/>
          </p14:sldIdLst>
        </p14:section>
        <p14:section name="Internal leadership reviews and p2p reviews engagement" id="{70816696-D22A-4C1D-B6C9-57222913C0CC}">
          <p14:sldIdLst>
            <p14:sldId id="3970"/>
            <p14:sldId id="3972"/>
            <p14:sldId id="3940"/>
            <p14:sldId id="3941"/>
            <p14:sldId id="3942"/>
            <p14:sldId id="3943"/>
            <p14:sldId id="3969"/>
            <p14:sldId id="3855"/>
            <p14:sldId id="3853"/>
            <p14:sldId id="3971"/>
          </p14:sldIdLst>
        </p14:section>
      </p14:sectionLst>
    </p:ext>
    <p:ext uri="{EFAFB233-063F-42B5-8137-9DF3F51BA10A}">
      <p15:sldGuideLst xmlns:p15="http://schemas.microsoft.com/office/powerpoint/2012/main">
        <p15:guide id="1" orient="horz" pos="187" userDrawn="1">
          <p15:clr>
            <a:srgbClr val="A4A3A4"/>
          </p15:clr>
        </p15:guide>
        <p15:guide id="2" pos="211" userDrawn="1">
          <p15:clr>
            <a:srgbClr val="A4A3A4"/>
          </p15:clr>
        </p15:guide>
        <p15:guide id="3" pos="1391" userDrawn="1">
          <p15:clr>
            <a:srgbClr val="A4A3A4"/>
          </p15:clr>
        </p15:guide>
        <p15:guide id="4" pos="2706" userDrawn="1">
          <p15:clr>
            <a:srgbClr val="A4A3A4"/>
          </p15:clr>
        </p15:guide>
        <p15:guide id="5" pos="3840" userDrawn="1">
          <p15:clr>
            <a:srgbClr val="A4A3A4"/>
          </p15:clr>
        </p15:guide>
        <p15:guide id="6" pos="5042" userDrawn="1">
          <p15:clr>
            <a:srgbClr val="A4A3A4"/>
          </p15:clr>
        </p15:guide>
        <p15:guide id="7" pos="7446" userDrawn="1">
          <p15:clr>
            <a:srgbClr val="A4A3A4"/>
          </p15:clr>
        </p15:guide>
        <p15:guide id="8" orient="horz" pos="4110" userDrawn="1">
          <p15:clr>
            <a:srgbClr val="A4A3A4"/>
          </p15:clr>
        </p15:guide>
        <p15:guide id="9" pos="624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A0360A-689C-F277-5B93-FC29FC3F79B4}" name="Sian Gresswell" initials="SG" userId="S::SGresswell@careersandenterprise.co.uk::c9fec14f-cc73-4e0f-a42c-7edd4b9a73e5" providerId="AD"/>
  <p188:author id="{F4E17A31-157A-C758-980A-194129F081EE}" name="Cameron Nimmo" initials="CN" userId="S::CNimmo@careersandenterprise.co.uk::d69056f9-cfdc-4e21-af4c-745a27447a05" providerId="AD"/>
  <p188:author id="{38099738-600C-F376-B360-A5C96EF7FC08}" name="Victoria Merrick" initials="VM" userId="S::VMerrick@careersandenterprise.co.uk::8b4d0f25-b65e-473e-87a5-e42ad08231d0" providerId="AD"/>
  <p188:author id="{E056923D-C69A-2D42-A4D5-5AA74C21BA64}" name="Josh Clarke" initials="" userId="S::jclarke@careersandenterprise.co.uk::1f1bbf5d-b007-4806-aa6b-91ab8e038bb2" providerId="AD"/>
  <p188:author id="{DE244167-8957-1297-71DF-31E23B79438C}" name="Rachel Green" initials="RG" userId="S::RGreen@careersandenterprise.co.uk::c107ac89-19ad-4d7a-a012-fa1c8edad10a" providerId="AD"/>
  <p188:author id="{2948CD91-287B-3A82-22F6-A215488D9BBC}" name="Marie Jobson" initials="MJ" userId="S::mjobson@careersandenterprise.co.uk::bb001ab6-dd99-4b09-874d-ddf5a90bdfd2" providerId="AD"/>
  <p188:author id="{0B027E92-44D5-22C8-6796-2F60D6F3B128}" name="Elizabeth Phillips-Rennie" initials="EP" userId="S::EPhillips-Rennie@careersandenterprise.co.uk::26205adf-4d21-454d-9134-27955b9cf1bd" providerId="AD"/>
  <p188:author id="{26320CA0-FDFD-FA4E-57CA-4131F81F6B46}" name="Rosa Alexander" initials="RA" userId="S::RAlexander@careersandenterprise.co.uk::e7566c3b-9388-461c-9fd8-89450ca3ff55" providerId="AD"/>
  <p188:author id="{47D024A9-75B5-68CF-976E-72001A47EBD4}" name="Sian Gresswell" initials="SG" userId="S::sgresswell@careersandenterprise.co.uk::c9fec14f-cc73-4e0f-a42c-7edd4b9a73e5" providerId="AD"/>
  <p188:author id="{BD11C3AF-EF58-5486-7155-73F61C614446}" name="Elizabeth Phillips-Rennie" initials="EP" userId="S::ephillips-rennie@careersandenterprise.co.uk::26205adf-4d21-454d-9134-27955b9cf1bd" providerId="AD"/>
  <p188:author id="{8D5540B1-404C-1483-D94F-945682B65244}" name="Nicola Hall" initials="NH" userId="S::nhall@careersandenterprise.co.uk::8cb49044-8c78-44c9-8863-c24a723aed2a" providerId="AD"/>
  <p188:author id="{372762ED-E0D9-0103-1B64-E094FF6CE7D7}" name="Mariah Kalidas" initials="MK" userId="S::MKalidas@careersandenterprise.co.uk::d70f3d57-da1a-43a5-b37d-4a0e5460282c" providerId="AD"/>
  <p188:author id="{EA763BF7-81C2-D08E-1D44-D581A1D7BF03}" name="Victoria Merrick" initials="VM" userId="S::vmerrick@careersandenterprise.co.uk::8b4d0f25-b65e-473e-87a5-e42ad08231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A8A8"/>
    <a:srgbClr val="00A9A9"/>
    <a:srgbClr val="4472C4"/>
    <a:srgbClr val="FFF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50" autoAdjust="0"/>
  </p:normalViewPr>
  <p:slideViewPr>
    <p:cSldViewPr snapToGrid="0">
      <p:cViewPr>
        <p:scale>
          <a:sx n="80" d="100"/>
          <a:sy n="80" d="100"/>
        </p:scale>
        <p:origin x="754" y="-475"/>
      </p:cViewPr>
      <p:guideLst>
        <p:guide orient="horz" pos="187"/>
        <p:guide pos="211"/>
        <p:guide pos="1391"/>
        <p:guide pos="2706"/>
        <p:guide pos="3840"/>
        <p:guide pos="5042"/>
        <p:guide pos="7446"/>
        <p:guide orient="horz" pos="4110"/>
        <p:guide pos="624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20" Type="http://schemas.openxmlformats.org/officeDocument/2006/relationships/slide" Target="slides/slide8.xml"/><Relationship Id="rId41" Type="http://schemas.openxmlformats.org/officeDocument/2006/relationships/slide" Target="slides/slide29.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na Milner" userId="5fa1d03e-fc4f-4a15-a296-8379de97fd0a" providerId="ADAL" clId="{1B256843-CFD3-4029-A525-603F4E76667F}"/>
    <pc:docChg chg="delSld modSld modSection">
      <pc:chgData name="Tina Milner" userId="5fa1d03e-fc4f-4a15-a296-8379de97fd0a" providerId="ADAL" clId="{1B256843-CFD3-4029-A525-603F4E76667F}" dt="2026-04-27T10:32:18.768" v="54" actId="1076"/>
      <pc:docMkLst>
        <pc:docMk/>
      </pc:docMkLst>
      <pc:sldChg chg="addSp modSp mod">
        <pc:chgData name="Tina Milner" userId="5fa1d03e-fc4f-4a15-a296-8379de97fd0a" providerId="ADAL" clId="{1B256843-CFD3-4029-A525-603F4E76667F}" dt="2026-04-27T10:28:53.456" v="17" actId="1076"/>
        <pc:sldMkLst>
          <pc:docMk/>
          <pc:sldMk cId="580396133" sldId="256"/>
        </pc:sldMkLst>
        <pc:picChg chg="add mod">
          <ac:chgData name="Tina Milner" userId="5fa1d03e-fc4f-4a15-a296-8379de97fd0a" providerId="ADAL" clId="{1B256843-CFD3-4029-A525-603F4E76667F}" dt="2026-04-27T10:28:53.456" v="17" actId="1076"/>
          <ac:picMkLst>
            <pc:docMk/>
            <pc:sldMk cId="580396133" sldId="256"/>
            <ac:picMk id="3" creationId="{2DF535C1-94E4-F31B-BD58-C16A1990AECB}"/>
          </ac:picMkLst>
        </pc:picChg>
      </pc:sldChg>
      <pc:sldChg chg="mod modShow">
        <pc:chgData name="Tina Milner" userId="5fa1d03e-fc4f-4a15-a296-8379de97fd0a" providerId="ADAL" clId="{1B256843-CFD3-4029-A525-603F4E76667F}" dt="2026-04-27T10:20:11.026" v="3" actId="729"/>
        <pc:sldMkLst>
          <pc:docMk/>
          <pc:sldMk cId="95024562" sldId="356"/>
        </pc:sldMkLst>
      </pc:sldChg>
      <pc:sldChg chg="mod modShow">
        <pc:chgData name="Tina Milner" userId="5fa1d03e-fc4f-4a15-a296-8379de97fd0a" providerId="ADAL" clId="{1B256843-CFD3-4029-A525-603F4E76667F}" dt="2026-04-27T10:20:06.923" v="2" actId="729"/>
        <pc:sldMkLst>
          <pc:docMk/>
          <pc:sldMk cId="3715177916" sldId="366"/>
        </pc:sldMkLst>
      </pc:sldChg>
      <pc:sldChg chg="addSp modSp mod">
        <pc:chgData name="Tina Milner" userId="5fa1d03e-fc4f-4a15-a296-8379de97fd0a" providerId="ADAL" clId="{1B256843-CFD3-4029-A525-603F4E76667F}" dt="2026-04-27T10:32:18.768" v="54" actId="1076"/>
        <pc:sldMkLst>
          <pc:docMk/>
          <pc:sldMk cId="3916029126" sldId="3853"/>
        </pc:sldMkLst>
        <pc:picChg chg="add mod">
          <ac:chgData name="Tina Milner" userId="5fa1d03e-fc4f-4a15-a296-8379de97fd0a" providerId="ADAL" clId="{1B256843-CFD3-4029-A525-603F4E76667F}" dt="2026-04-27T10:32:18.768" v="54" actId="1076"/>
          <ac:picMkLst>
            <pc:docMk/>
            <pc:sldMk cId="3916029126" sldId="3853"/>
            <ac:picMk id="5" creationId="{6425F61E-8CD6-01DC-5344-ACE19DA98480}"/>
          </ac:picMkLst>
        </pc:picChg>
      </pc:sldChg>
      <pc:sldChg chg="addSp modSp mod">
        <pc:chgData name="Tina Milner" userId="5fa1d03e-fc4f-4a15-a296-8379de97fd0a" providerId="ADAL" clId="{1B256843-CFD3-4029-A525-603F4E76667F}" dt="2026-04-27T10:32:06.908" v="50" actId="1076"/>
        <pc:sldMkLst>
          <pc:docMk/>
          <pc:sldMk cId="1115453644" sldId="3855"/>
        </pc:sldMkLst>
        <pc:picChg chg="add mod">
          <ac:chgData name="Tina Milner" userId="5fa1d03e-fc4f-4a15-a296-8379de97fd0a" providerId="ADAL" clId="{1B256843-CFD3-4029-A525-603F4E76667F}" dt="2026-04-27T10:32:06.908" v="50" actId="1076"/>
          <ac:picMkLst>
            <pc:docMk/>
            <pc:sldMk cId="1115453644" sldId="3855"/>
            <ac:picMk id="5" creationId="{3BFEDCC8-60D9-F2FA-C137-CCCC789B706A}"/>
          </ac:picMkLst>
        </pc:picChg>
      </pc:sldChg>
      <pc:sldChg chg="addSp modSp mod">
        <pc:chgData name="Tina Milner" userId="5fa1d03e-fc4f-4a15-a296-8379de97fd0a" providerId="ADAL" clId="{1B256843-CFD3-4029-A525-603F4E76667F}" dt="2026-04-27T10:29:28.796" v="25" actId="1076"/>
        <pc:sldMkLst>
          <pc:docMk/>
          <pc:sldMk cId="596262242" sldId="3857"/>
        </pc:sldMkLst>
        <pc:picChg chg="add mod">
          <ac:chgData name="Tina Milner" userId="5fa1d03e-fc4f-4a15-a296-8379de97fd0a" providerId="ADAL" clId="{1B256843-CFD3-4029-A525-603F4E76667F}" dt="2026-04-27T10:29:28.796" v="25" actId="1076"/>
          <ac:picMkLst>
            <pc:docMk/>
            <pc:sldMk cId="596262242" sldId="3857"/>
            <ac:picMk id="4" creationId="{444E14BA-A80F-9041-74E8-BAB1E9EC5F97}"/>
          </ac:picMkLst>
        </pc:picChg>
      </pc:sldChg>
      <pc:sldChg chg="addSp modSp mod">
        <pc:chgData name="Tina Milner" userId="5fa1d03e-fc4f-4a15-a296-8379de97fd0a" providerId="ADAL" clId="{1B256843-CFD3-4029-A525-603F4E76667F}" dt="2026-04-27T10:29:36.979" v="27" actId="1076"/>
        <pc:sldMkLst>
          <pc:docMk/>
          <pc:sldMk cId="828219168" sldId="3902"/>
        </pc:sldMkLst>
        <pc:picChg chg="add mod">
          <ac:chgData name="Tina Milner" userId="5fa1d03e-fc4f-4a15-a296-8379de97fd0a" providerId="ADAL" clId="{1B256843-CFD3-4029-A525-603F4E76667F}" dt="2026-04-27T10:29:36.979" v="27" actId="1076"/>
          <ac:picMkLst>
            <pc:docMk/>
            <pc:sldMk cId="828219168" sldId="3902"/>
            <ac:picMk id="4" creationId="{F3D53A4F-B151-42BB-65C5-7C0B35026B86}"/>
          </ac:picMkLst>
        </pc:picChg>
      </pc:sldChg>
      <pc:sldChg chg="addSp modSp mod">
        <pc:chgData name="Tina Milner" userId="5fa1d03e-fc4f-4a15-a296-8379de97fd0a" providerId="ADAL" clId="{1B256843-CFD3-4029-A525-603F4E76667F}" dt="2026-04-27T10:29:18.522" v="23" actId="1076"/>
        <pc:sldMkLst>
          <pc:docMk/>
          <pc:sldMk cId="4119389124" sldId="3903"/>
        </pc:sldMkLst>
        <pc:picChg chg="add mod">
          <ac:chgData name="Tina Milner" userId="5fa1d03e-fc4f-4a15-a296-8379de97fd0a" providerId="ADAL" clId="{1B256843-CFD3-4029-A525-603F4E76667F}" dt="2026-04-27T10:29:18.522" v="23" actId="1076"/>
          <ac:picMkLst>
            <pc:docMk/>
            <pc:sldMk cId="4119389124" sldId="3903"/>
            <ac:picMk id="3" creationId="{1EECA482-3E25-0FAC-5DCA-606B135C8AA6}"/>
          </ac:picMkLst>
        </pc:picChg>
      </pc:sldChg>
      <pc:sldChg chg="mod modShow">
        <pc:chgData name="Tina Milner" userId="5fa1d03e-fc4f-4a15-a296-8379de97fd0a" providerId="ADAL" clId="{1B256843-CFD3-4029-A525-603F4E76667F}" dt="2026-04-27T10:20:23.281" v="4" actId="729"/>
        <pc:sldMkLst>
          <pc:docMk/>
          <pc:sldMk cId="2589652065" sldId="3926"/>
        </pc:sldMkLst>
      </pc:sldChg>
      <pc:sldChg chg="addSp modSp mod">
        <pc:chgData name="Tina Milner" userId="5fa1d03e-fc4f-4a15-a296-8379de97fd0a" providerId="ADAL" clId="{1B256843-CFD3-4029-A525-603F4E76667F}" dt="2026-04-27T10:30:19.982" v="32" actId="1076"/>
        <pc:sldMkLst>
          <pc:docMk/>
          <pc:sldMk cId="2466506608" sldId="3935"/>
        </pc:sldMkLst>
        <pc:picChg chg="add mod">
          <ac:chgData name="Tina Milner" userId="5fa1d03e-fc4f-4a15-a296-8379de97fd0a" providerId="ADAL" clId="{1B256843-CFD3-4029-A525-603F4E76667F}" dt="2026-04-27T10:30:19.982" v="32" actId="1076"/>
          <ac:picMkLst>
            <pc:docMk/>
            <pc:sldMk cId="2466506608" sldId="3935"/>
            <ac:picMk id="4" creationId="{180BDA81-6DC4-4D5E-B940-6CD682B54868}"/>
          </ac:picMkLst>
        </pc:picChg>
      </pc:sldChg>
      <pc:sldChg chg="addSp modSp mod">
        <pc:chgData name="Tina Milner" userId="5fa1d03e-fc4f-4a15-a296-8379de97fd0a" providerId="ADAL" clId="{1B256843-CFD3-4029-A525-603F4E76667F}" dt="2026-04-27T10:30:50.571" v="36" actId="1076"/>
        <pc:sldMkLst>
          <pc:docMk/>
          <pc:sldMk cId="329418305" sldId="3937"/>
        </pc:sldMkLst>
        <pc:picChg chg="add mod">
          <ac:chgData name="Tina Milner" userId="5fa1d03e-fc4f-4a15-a296-8379de97fd0a" providerId="ADAL" clId="{1B256843-CFD3-4029-A525-603F4E76667F}" dt="2026-04-27T10:30:50.571" v="36" actId="1076"/>
          <ac:picMkLst>
            <pc:docMk/>
            <pc:sldMk cId="329418305" sldId="3937"/>
            <ac:picMk id="4" creationId="{E519752E-4333-0E94-FF98-8F84F11E4ED2}"/>
          </ac:picMkLst>
        </pc:picChg>
      </pc:sldChg>
      <pc:sldChg chg="addSp modSp mod">
        <pc:chgData name="Tina Milner" userId="5fa1d03e-fc4f-4a15-a296-8379de97fd0a" providerId="ADAL" clId="{1B256843-CFD3-4029-A525-603F4E76667F}" dt="2026-04-27T10:31:01.532" v="38" actId="1076"/>
        <pc:sldMkLst>
          <pc:docMk/>
          <pc:sldMk cId="2989726892" sldId="3938"/>
        </pc:sldMkLst>
        <pc:picChg chg="add mod">
          <ac:chgData name="Tina Milner" userId="5fa1d03e-fc4f-4a15-a296-8379de97fd0a" providerId="ADAL" clId="{1B256843-CFD3-4029-A525-603F4E76667F}" dt="2026-04-27T10:31:01.532" v="38" actId="1076"/>
          <ac:picMkLst>
            <pc:docMk/>
            <pc:sldMk cId="2989726892" sldId="3938"/>
            <ac:picMk id="3" creationId="{CF99C772-C446-E01E-26B2-DCE81670B992}"/>
          </ac:picMkLst>
        </pc:picChg>
      </pc:sldChg>
      <pc:sldChg chg="addSp modSp mod">
        <pc:chgData name="Tina Milner" userId="5fa1d03e-fc4f-4a15-a296-8379de97fd0a" providerId="ADAL" clId="{1B256843-CFD3-4029-A525-603F4E76667F}" dt="2026-04-27T10:31:22.868" v="42" actId="1076"/>
        <pc:sldMkLst>
          <pc:docMk/>
          <pc:sldMk cId="1248082242" sldId="3940"/>
        </pc:sldMkLst>
        <pc:picChg chg="add mod">
          <ac:chgData name="Tina Milner" userId="5fa1d03e-fc4f-4a15-a296-8379de97fd0a" providerId="ADAL" clId="{1B256843-CFD3-4029-A525-603F4E76667F}" dt="2026-04-27T10:31:22.868" v="42" actId="1076"/>
          <ac:picMkLst>
            <pc:docMk/>
            <pc:sldMk cId="1248082242" sldId="3940"/>
            <ac:picMk id="5" creationId="{98E92825-0C1F-7585-9FC1-E744B1947FF7}"/>
          </ac:picMkLst>
        </pc:picChg>
      </pc:sldChg>
      <pc:sldChg chg="addSp modSp mod">
        <pc:chgData name="Tina Milner" userId="5fa1d03e-fc4f-4a15-a296-8379de97fd0a" providerId="ADAL" clId="{1B256843-CFD3-4029-A525-603F4E76667F}" dt="2026-04-27T10:31:49.486" v="46" actId="1076"/>
        <pc:sldMkLst>
          <pc:docMk/>
          <pc:sldMk cId="4056269058" sldId="3941"/>
        </pc:sldMkLst>
        <pc:picChg chg="add mod">
          <ac:chgData name="Tina Milner" userId="5fa1d03e-fc4f-4a15-a296-8379de97fd0a" providerId="ADAL" clId="{1B256843-CFD3-4029-A525-603F4E76667F}" dt="2026-04-27T10:31:49.486" v="46" actId="1076"/>
          <ac:picMkLst>
            <pc:docMk/>
            <pc:sldMk cId="4056269058" sldId="3941"/>
            <ac:picMk id="5" creationId="{EA3FB358-BCCA-9225-06A4-FF645DD23CFC}"/>
          </ac:picMkLst>
        </pc:picChg>
      </pc:sldChg>
      <pc:sldChg chg="modSp mod">
        <pc:chgData name="Tina Milner" userId="5fa1d03e-fc4f-4a15-a296-8379de97fd0a" providerId="ADAL" clId="{1B256843-CFD3-4029-A525-603F4E76667F}" dt="2026-04-27T10:22:08.705" v="10" actId="20577"/>
        <pc:sldMkLst>
          <pc:docMk/>
          <pc:sldMk cId="2205084686" sldId="3943"/>
        </pc:sldMkLst>
        <pc:spChg chg="mod">
          <ac:chgData name="Tina Milner" userId="5fa1d03e-fc4f-4a15-a296-8379de97fd0a" providerId="ADAL" clId="{1B256843-CFD3-4029-A525-603F4E76667F}" dt="2026-04-27T10:22:08.705" v="10" actId="20577"/>
          <ac:spMkLst>
            <pc:docMk/>
            <pc:sldMk cId="2205084686" sldId="3943"/>
            <ac:spMk id="3" creationId="{88F37AA6-3A02-675F-B9B8-9CDAC7D780A7}"/>
          </ac:spMkLst>
        </pc:spChg>
      </pc:sldChg>
      <pc:sldChg chg="addSp modSp mod">
        <pc:chgData name="Tina Milner" userId="5fa1d03e-fc4f-4a15-a296-8379de97fd0a" providerId="ADAL" clId="{1B256843-CFD3-4029-A525-603F4E76667F}" dt="2026-04-27T10:29:08.993" v="21" actId="1076"/>
        <pc:sldMkLst>
          <pc:docMk/>
          <pc:sldMk cId="399126216" sldId="3952"/>
        </pc:sldMkLst>
        <pc:picChg chg="add mod">
          <ac:chgData name="Tina Milner" userId="5fa1d03e-fc4f-4a15-a296-8379de97fd0a" providerId="ADAL" clId="{1B256843-CFD3-4029-A525-603F4E76667F}" dt="2026-04-27T10:29:08.993" v="21" actId="1076"/>
          <ac:picMkLst>
            <pc:docMk/>
            <pc:sldMk cId="399126216" sldId="3952"/>
            <ac:picMk id="6" creationId="{C5843ECC-E829-3527-6A4D-D1DF27C35BAA}"/>
          </ac:picMkLst>
        </pc:picChg>
      </pc:sldChg>
      <pc:sldChg chg="addSp modSp mod">
        <pc:chgData name="Tina Milner" userId="5fa1d03e-fc4f-4a15-a296-8379de97fd0a" providerId="ADAL" clId="{1B256843-CFD3-4029-A525-603F4E76667F}" dt="2026-04-27T10:30:35.048" v="34" actId="1076"/>
        <pc:sldMkLst>
          <pc:docMk/>
          <pc:sldMk cId="4038525718" sldId="3963"/>
        </pc:sldMkLst>
        <pc:picChg chg="add mod">
          <ac:chgData name="Tina Milner" userId="5fa1d03e-fc4f-4a15-a296-8379de97fd0a" providerId="ADAL" clId="{1B256843-CFD3-4029-A525-603F4E76667F}" dt="2026-04-27T10:30:35.048" v="34" actId="1076"/>
          <ac:picMkLst>
            <pc:docMk/>
            <pc:sldMk cId="4038525718" sldId="3963"/>
            <ac:picMk id="4" creationId="{4130DFD3-0556-34B5-61CC-4E8F0C8A2BF4}"/>
          </ac:picMkLst>
        </pc:picChg>
      </pc:sldChg>
      <pc:sldChg chg="mod modShow">
        <pc:chgData name="Tina Milner" userId="5fa1d03e-fc4f-4a15-a296-8379de97fd0a" providerId="ADAL" clId="{1B256843-CFD3-4029-A525-603F4E76667F}" dt="2026-04-27T10:20:56.714" v="5" actId="729"/>
        <pc:sldMkLst>
          <pc:docMk/>
          <pc:sldMk cId="419609388" sldId="3970"/>
        </pc:sldMkLst>
      </pc:sldChg>
      <pc:sldChg chg="mod modShow">
        <pc:chgData name="Tina Milner" userId="5fa1d03e-fc4f-4a15-a296-8379de97fd0a" providerId="ADAL" clId="{1B256843-CFD3-4029-A525-603F4E76667F}" dt="2026-04-27T10:22:47.989" v="11" actId="729"/>
        <pc:sldMkLst>
          <pc:docMk/>
          <pc:sldMk cId="2620548723" sldId="3971"/>
        </pc:sldMkLst>
      </pc:sldChg>
      <pc:sldChg chg="addSp modSp mod">
        <pc:chgData name="Tina Milner" userId="5fa1d03e-fc4f-4a15-a296-8379de97fd0a" providerId="ADAL" clId="{1B256843-CFD3-4029-A525-603F4E76667F}" dt="2026-04-27T10:29:51.691" v="29" actId="1076"/>
        <pc:sldMkLst>
          <pc:docMk/>
          <pc:sldMk cId="811638655" sldId="3979"/>
        </pc:sldMkLst>
        <pc:picChg chg="add mod">
          <ac:chgData name="Tina Milner" userId="5fa1d03e-fc4f-4a15-a296-8379de97fd0a" providerId="ADAL" clId="{1B256843-CFD3-4029-A525-603F4E76667F}" dt="2026-04-27T10:29:51.691" v="29" actId="1076"/>
          <ac:picMkLst>
            <pc:docMk/>
            <pc:sldMk cId="811638655" sldId="3979"/>
            <ac:picMk id="4" creationId="{3D516DB3-2031-BFA9-5BD5-AD39CC271187}"/>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BD73B0-2230-4A60-A96D-9DE4B2BBD034}" type="doc">
      <dgm:prSet loTypeId="urn:microsoft.com/office/officeart/2005/8/layout/vList3" loCatId="list" qsTypeId="urn:microsoft.com/office/officeart/2005/8/quickstyle/simple2" qsCatId="simple" csTypeId="urn:microsoft.com/office/officeart/2005/8/colors/accent4_1" csCatId="accent4" phldr="1"/>
      <dgm:spPr/>
      <dgm:t>
        <a:bodyPr/>
        <a:lstStyle/>
        <a:p>
          <a:endParaRPr lang="en-GB"/>
        </a:p>
      </dgm:t>
    </dgm:pt>
    <dgm:pt modelId="{51649EC1-A5AB-444D-9A4A-24E27BE668AA}">
      <dgm:prSet/>
      <dgm:spPr>
        <a:solidFill>
          <a:schemeClr val="accent4"/>
        </a:solidFill>
        <a:ln w="28575">
          <a:solidFill>
            <a:schemeClr val="accent4"/>
          </a:solidFill>
        </a:ln>
      </dgm:spPr>
      <dgm:t>
        <a:bodyPr/>
        <a:lstStyle/>
        <a:p>
          <a:pPr algn="l"/>
          <a:r>
            <a:rPr lang="en-GB" b="0" u="none" dirty="0">
              <a:solidFill>
                <a:schemeClr val="bg1"/>
              </a:solidFill>
            </a:rPr>
            <a:t>96 %  of respondents said that it was likely or highly likely that taking part in a review would lead to </a:t>
          </a:r>
          <a:r>
            <a:rPr lang="en-GB" b="1" u="none" dirty="0">
              <a:solidFill>
                <a:schemeClr val="bg1"/>
              </a:solidFill>
            </a:rPr>
            <a:t>improved careers provision in their school, special school or college</a:t>
          </a:r>
        </a:p>
      </dgm:t>
    </dgm:pt>
    <dgm:pt modelId="{ECC5E2DE-48B5-4480-AE51-906B617D77D4}" type="parTrans" cxnId="{B1525389-7C4E-44A2-A722-CFF5606545D3}">
      <dgm:prSet/>
      <dgm:spPr/>
      <dgm:t>
        <a:bodyPr/>
        <a:lstStyle/>
        <a:p>
          <a:endParaRPr lang="en-GB"/>
        </a:p>
      </dgm:t>
    </dgm:pt>
    <dgm:pt modelId="{3E99870C-8ACA-495F-B552-3E75D0A04AAA}" type="sibTrans" cxnId="{B1525389-7C4E-44A2-A722-CFF5606545D3}">
      <dgm:prSet/>
      <dgm:spPr/>
      <dgm:t>
        <a:bodyPr/>
        <a:lstStyle/>
        <a:p>
          <a:endParaRPr lang="en-GB"/>
        </a:p>
      </dgm:t>
    </dgm:pt>
    <dgm:pt modelId="{2185D554-D72C-4464-A6E2-B9AFE89760CB}">
      <dgm:prSet/>
      <dgm:spPr>
        <a:solidFill>
          <a:schemeClr val="accent4"/>
        </a:solidFill>
        <a:ln w="28575">
          <a:solidFill>
            <a:schemeClr val="accent4"/>
          </a:solidFill>
        </a:ln>
      </dgm:spPr>
      <dgm:t>
        <a:bodyPr/>
        <a:lstStyle/>
        <a:p>
          <a:pPr algn="l"/>
          <a:r>
            <a:rPr lang="en-GB" b="0" u="none" dirty="0">
              <a:solidFill>
                <a:schemeClr val="bg1"/>
              </a:solidFill>
            </a:rPr>
            <a:t>94% respondents said that it was likely or highly likely that taking part in a review would lead to </a:t>
          </a:r>
          <a:r>
            <a:rPr lang="en-GB" b="1" u="none" dirty="0">
              <a:solidFill>
                <a:schemeClr val="bg1"/>
              </a:solidFill>
            </a:rPr>
            <a:t>more effective careers leadership</a:t>
          </a:r>
        </a:p>
      </dgm:t>
    </dgm:pt>
    <dgm:pt modelId="{E7A02943-ADCC-4B6C-AE35-3A2ED9DA1586}" type="parTrans" cxnId="{C1DA1D8C-03FD-45AF-99C8-ECB636C957F1}">
      <dgm:prSet/>
      <dgm:spPr/>
      <dgm:t>
        <a:bodyPr/>
        <a:lstStyle/>
        <a:p>
          <a:endParaRPr lang="en-GB"/>
        </a:p>
      </dgm:t>
    </dgm:pt>
    <dgm:pt modelId="{5ED8A752-BBF2-4BE2-907A-CAD193621127}" type="sibTrans" cxnId="{C1DA1D8C-03FD-45AF-99C8-ECB636C957F1}">
      <dgm:prSet/>
      <dgm:spPr/>
      <dgm:t>
        <a:bodyPr/>
        <a:lstStyle/>
        <a:p>
          <a:endParaRPr lang="en-GB"/>
        </a:p>
      </dgm:t>
    </dgm:pt>
    <dgm:pt modelId="{17075EBA-30F6-47E5-92A7-072AE3CEBA2D}">
      <dgm:prSet/>
      <dgm:spPr>
        <a:solidFill>
          <a:schemeClr val="accent4"/>
        </a:solidFill>
        <a:ln w="28575">
          <a:solidFill>
            <a:schemeClr val="accent4"/>
          </a:solidFill>
        </a:ln>
      </dgm:spPr>
      <dgm:t>
        <a:bodyPr/>
        <a:lstStyle/>
        <a:p>
          <a:pPr algn="l"/>
          <a:r>
            <a:rPr lang="en-GB" b="0" u="none" dirty="0">
              <a:solidFill>
                <a:schemeClr val="bg1"/>
              </a:solidFill>
            </a:rPr>
            <a:t>86% respondents said that it was likely or highly likely that taking part in a review would lead to </a:t>
          </a:r>
          <a:r>
            <a:rPr lang="en-GB" b="1" u="none" dirty="0">
              <a:solidFill>
                <a:schemeClr val="bg1"/>
              </a:solidFill>
            </a:rPr>
            <a:t>improved student outcomes</a:t>
          </a:r>
        </a:p>
      </dgm:t>
    </dgm:pt>
    <dgm:pt modelId="{3EC7209E-984C-47AA-99E1-9126EFF13706}" type="parTrans" cxnId="{87BFFEE1-71C5-4292-B247-259C821631D2}">
      <dgm:prSet/>
      <dgm:spPr/>
      <dgm:t>
        <a:bodyPr/>
        <a:lstStyle/>
        <a:p>
          <a:endParaRPr lang="en-GB"/>
        </a:p>
      </dgm:t>
    </dgm:pt>
    <dgm:pt modelId="{02996ACD-0017-4F53-8F2B-E1CB9B80B843}" type="sibTrans" cxnId="{87BFFEE1-71C5-4292-B247-259C821631D2}">
      <dgm:prSet/>
      <dgm:spPr/>
      <dgm:t>
        <a:bodyPr/>
        <a:lstStyle/>
        <a:p>
          <a:endParaRPr lang="en-GB"/>
        </a:p>
      </dgm:t>
    </dgm:pt>
    <dgm:pt modelId="{75AE5DC4-A28F-4872-B210-420C106CD5A9}" type="pres">
      <dgm:prSet presAssocID="{BFBD73B0-2230-4A60-A96D-9DE4B2BBD034}" presName="linearFlow" presStyleCnt="0">
        <dgm:presLayoutVars>
          <dgm:dir/>
          <dgm:resizeHandles val="exact"/>
        </dgm:presLayoutVars>
      </dgm:prSet>
      <dgm:spPr/>
    </dgm:pt>
    <dgm:pt modelId="{6B21647D-403E-4BC6-BA1D-AD15B291427A}" type="pres">
      <dgm:prSet presAssocID="{51649EC1-A5AB-444D-9A4A-24E27BE668AA}" presName="composite" presStyleCnt="0"/>
      <dgm:spPr/>
    </dgm:pt>
    <dgm:pt modelId="{D85261C5-4BCC-418C-9EE0-3646BFEF80F5}" type="pres">
      <dgm:prSet presAssocID="{51649EC1-A5AB-444D-9A4A-24E27BE668AA}" presName="imgShp" presStyleLbl="fgImgPlace1" presStyleIdx="0" presStyleCnt="3" custLinFactNeighborX="-56478" custLinFactNeighborY="-169"/>
      <dgm:spPr>
        <a:blipFill rotWithShape="1">
          <a:blip xmlns:r="http://schemas.openxmlformats.org/officeDocument/2006/relationships" r:embed="rId1"/>
          <a:srcRect/>
          <a:stretch>
            <a:fillRect/>
          </a:stretch>
        </a:blipFill>
        <a:ln>
          <a:noFill/>
        </a:ln>
      </dgm:spPr>
    </dgm:pt>
    <dgm:pt modelId="{16FDB75C-8CC8-4B3B-9039-ED29AB591B55}" type="pres">
      <dgm:prSet presAssocID="{51649EC1-A5AB-444D-9A4A-24E27BE668AA}" presName="txShp" presStyleLbl="node1" presStyleIdx="0" presStyleCnt="3">
        <dgm:presLayoutVars>
          <dgm:bulletEnabled val="1"/>
        </dgm:presLayoutVars>
      </dgm:prSet>
      <dgm:spPr/>
    </dgm:pt>
    <dgm:pt modelId="{E155E94E-3170-4034-B643-BFAFBCC799A8}" type="pres">
      <dgm:prSet presAssocID="{3E99870C-8ACA-495F-B552-3E75D0A04AAA}" presName="spacing" presStyleCnt="0"/>
      <dgm:spPr/>
    </dgm:pt>
    <dgm:pt modelId="{DF6BC5C2-39EA-4F58-BE14-F52BD29EE8C8}" type="pres">
      <dgm:prSet presAssocID="{2185D554-D72C-4464-A6E2-B9AFE89760CB}" presName="composite" presStyleCnt="0"/>
      <dgm:spPr/>
    </dgm:pt>
    <dgm:pt modelId="{999FCE90-EB78-4034-BDA8-06505CC1989A}" type="pres">
      <dgm:prSet presAssocID="{2185D554-D72C-4464-A6E2-B9AFE89760CB}" presName="imgShp" presStyleLbl="fgImgPlace1" presStyleIdx="1" presStyleCnt="3" custLinFactNeighborX="-55467" custLinFactNeighborY="-32"/>
      <dgm:spPr>
        <a:blipFill rotWithShape="1">
          <a:blip xmlns:r="http://schemas.openxmlformats.org/officeDocument/2006/relationships" r:embed="rId2"/>
          <a:srcRect/>
          <a:stretch>
            <a:fillRect/>
          </a:stretch>
        </a:blipFill>
        <a:ln>
          <a:noFill/>
        </a:ln>
      </dgm:spPr>
    </dgm:pt>
    <dgm:pt modelId="{AE19B50E-C11B-44C3-BE89-1AB7D7FA8DA6}" type="pres">
      <dgm:prSet presAssocID="{2185D554-D72C-4464-A6E2-B9AFE89760CB}" presName="txShp" presStyleLbl="node1" presStyleIdx="1" presStyleCnt="3">
        <dgm:presLayoutVars>
          <dgm:bulletEnabled val="1"/>
        </dgm:presLayoutVars>
      </dgm:prSet>
      <dgm:spPr/>
    </dgm:pt>
    <dgm:pt modelId="{B3540885-D2F9-4580-89EC-7D1084D164E6}" type="pres">
      <dgm:prSet presAssocID="{5ED8A752-BBF2-4BE2-907A-CAD193621127}" presName="spacing" presStyleCnt="0"/>
      <dgm:spPr/>
    </dgm:pt>
    <dgm:pt modelId="{A5945A92-D64F-459E-B6E2-C37A876157D0}" type="pres">
      <dgm:prSet presAssocID="{17075EBA-30F6-47E5-92A7-072AE3CEBA2D}" presName="composite" presStyleCnt="0"/>
      <dgm:spPr/>
    </dgm:pt>
    <dgm:pt modelId="{1CF990A7-E44F-43D1-8410-F971A861E07F}" type="pres">
      <dgm:prSet presAssocID="{17075EBA-30F6-47E5-92A7-072AE3CEBA2D}" presName="imgShp" presStyleLbl="fgImgPlace1" presStyleIdx="2" presStyleCnt="3" custLinFactNeighborX="-54234" custLinFactNeighborY="169"/>
      <dgm:spPr>
        <a:blipFill rotWithShape="1">
          <a:blip xmlns:r="http://schemas.openxmlformats.org/officeDocument/2006/relationships" r:embed="rId3"/>
          <a:srcRect/>
          <a:stretch>
            <a:fillRect/>
          </a:stretch>
        </a:blipFill>
        <a:ln>
          <a:noFill/>
        </a:ln>
      </dgm:spPr>
    </dgm:pt>
    <dgm:pt modelId="{E4013EB7-7413-4ABA-9250-F6E45CB23588}" type="pres">
      <dgm:prSet presAssocID="{17075EBA-30F6-47E5-92A7-072AE3CEBA2D}" presName="txShp" presStyleLbl="node1" presStyleIdx="2" presStyleCnt="3">
        <dgm:presLayoutVars>
          <dgm:bulletEnabled val="1"/>
        </dgm:presLayoutVars>
      </dgm:prSet>
      <dgm:spPr/>
    </dgm:pt>
  </dgm:ptLst>
  <dgm:cxnLst>
    <dgm:cxn modelId="{F4BDDA2A-42DE-4792-B55A-EB53D28D1862}" type="presOf" srcId="{51649EC1-A5AB-444D-9A4A-24E27BE668AA}" destId="{16FDB75C-8CC8-4B3B-9039-ED29AB591B55}" srcOrd="0" destOrd="0" presId="urn:microsoft.com/office/officeart/2005/8/layout/vList3"/>
    <dgm:cxn modelId="{7418BC88-E80C-4E18-9249-C2FA56104118}" type="presOf" srcId="{2185D554-D72C-4464-A6E2-B9AFE89760CB}" destId="{AE19B50E-C11B-44C3-BE89-1AB7D7FA8DA6}" srcOrd="0" destOrd="0" presId="urn:microsoft.com/office/officeart/2005/8/layout/vList3"/>
    <dgm:cxn modelId="{B1525389-7C4E-44A2-A722-CFF5606545D3}" srcId="{BFBD73B0-2230-4A60-A96D-9DE4B2BBD034}" destId="{51649EC1-A5AB-444D-9A4A-24E27BE668AA}" srcOrd="0" destOrd="0" parTransId="{ECC5E2DE-48B5-4480-AE51-906B617D77D4}" sibTransId="{3E99870C-8ACA-495F-B552-3E75D0A04AAA}"/>
    <dgm:cxn modelId="{C1DA1D8C-03FD-45AF-99C8-ECB636C957F1}" srcId="{BFBD73B0-2230-4A60-A96D-9DE4B2BBD034}" destId="{2185D554-D72C-4464-A6E2-B9AFE89760CB}" srcOrd="1" destOrd="0" parTransId="{E7A02943-ADCC-4B6C-AE35-3A2ED9DA1586}" sibTransId="{5ED8A752-BBF2-4BE2-907A-CAD193621127}"/>
    <dgm:cxn modelId="{3CBB3A9B-659A-481E-92F6-A8DA04F7A567}" type="presOf" srcId="{17075EBA-30F6-47E5-92A7-072AE3CEBA2D}" destId="{E4013EB7-7413-4ABA-9250-F6E45CB23588}" srcOrd="0" destOrd="0" presId="urn:microsoft.com/office/officeart/2005/8/layout/vList3"/>
    <dgm:cxn modelId="{E0961CDA-BFDD-48FE-9ECF-1495D7BB9633}" type="presOf" srcId="{BFBD73B0-2230-4A60-A96D-9DE4B2BBD034}" destId="{75AE5DC4-A28F-4872-B210-420C106CD5A9}" srcOrd="0" destOrd="0" presId="urn:microsoft.com/office/officeart/2005/8/layout/vList3"/>
    <dgm:cxn modelId="{87BFFEE1-71C5-4292-B247-259C821631D2}" srcId="{BFBD73B0-2230-4A60-A96D-9DE4B2BBD034}" destId="{17075EBA-30F6-47E5-92A7-072AE3CEBA2D}" srcOrd="2" destOrd="0" parTransId="{3EC7209E-984C-47AA-99E1-9126EFF13706}" sibTransId="{02996ACD-0017-4F53-8F2B-E1CB9B80B843}"/>
    <dgm:cxn modelId="{CF88D8A9-9519-4781-9BC3-77A98A3654EE}" type="presParOf" srcId="{75AE5DC4-A28F-4872-B210-420C106CD5A9}" destId="{6B21647D-403E-4BC6-BA1D-AD15B291427A}" srcOrd="0" destOrd="0" presId="urn:microsoft.com/office/officeart/2005/8/layout/vList3"/>
    <dgm:cxn modelId="{A85BA4D0-AB7D-4B9F-8E34-5F168DC8B977}" type="presParOf" srcId="{6B21647D-403E-4BC6-BA1D-AD15B291427A}" destId="{D85261C5-4BCC-418C-9EE0-3646BFEF80F5}" srcOrd="0" destOrd="0" presId="urn:microsoft.com/office/officeart/2005/8/layout/vList3"/>
    <dgm:cxn modelId="{6446C0BD-D678-485E-A346-5E6649BC7A18}" type="presParOf" srcId="{6B21647D-403E-4BC6-BA1D-AD15B291427A}" destId="{16FDB75C-8CC8-4B3B-9039-ED29AB591B55}" srcOrd="1" destOrd="0" presId="urn:microsoft.com/office/officeart/2005/8/layout/vList3"/>
    <dgm:cxn modelId="{90FA8137-37FD-4F34-AE97-D0DE2C4A83C7}" type="presParOf" srcId="{75AE5DC4-A28F-4872-B210-420C106CD5A9}" destId="{E155E94E-3170-4034-B643-BFAFBCC799A8}" srcOrd="1" destOrd="0" presId="urn:microsoft.com/office/officeart/2005/8/layout/vList3"/>
    <dgm:cxn modelId="{581391D1-C4A9-46FE-B59F-CBE11AC9A4C1}" type="presParOf" srcId="{75AE5DC4-A28F-4872-B210-420C106CD5A9}" destId="{DF6BC5C2-39EA-4F58-BE14-F52BD29EE8C8}" srcOrd="2" destOrd="0" presId="urn:microsoft.com/office/officeart/2005/8/layout/vList3"/>
    <dgm:cxn modelId="{6F15278A-3D30-45A5-8743-DDA33763FC43}" type="presParOf" srcId="{DF6BC5C2-39EA-4F58-BE14-F52BD29EE8C8}" destId="{999FCE90-EB78-4034-BDA8-06505CC1989A}" srcOrd="0" destOrd="0" presId="urn:microsoft.com/office/officeart/2005/8/layout/vList3"/>
    <dgm:cxn modelId="{EB73FF3F-B980-4B3D-AD7C-0EAE8FBC21AD}" type="presParOf" srcId="{DF6BC5C2-39EA-4F58-BE14-F52BD29EE8C8}" destId="{AE19B50E-C11B-44C3-BE89-1AB7D7FA8DA6}" srcOrd="1" destOrd="0" presId="urn:microsoft.com/office/officeart/2005/8/layout/vList3"/>
    <dgm:cxn modelId="{D1E63454-36F0-41B0-BB10-8FAE03D08813}" type="presParOf" srcId="{75AE5DC4-A28F-4872-B210-420C106CD5A9}" destId="{B3540885-D2F9-4580-89EC-7D1084D164E6}" srcOrd="3" destOrd="0" presId="urn:microsoft.com/office/officeart/2005/8/layout/vList3"/>
    <dgm:cxn modelId="{13024FDB-9AE2-408C-9F08-043EF0BE921D}" type="presParOf" srcId="{75AE5DC4-A28F-4872-B210-420C106CD5A9}" destId="{A5945A92-D64F-459E-B6E2-C37A876157D0}" srcOrd="4" destOrd="0" presId="urn:microsoft.com/office/officeart/2005/8/layout/vList3"/>
    <dgm:cxn modelId="{8439BC6D-F0AA-481A-AECE-F442B4A193B5}" type="presParOf" srcId="{A5945A92-D64F-459E-B6E2-C37A876157D0}" destId="{1CF990A7-E44F-43D1-8410-F971A861E07F}" srcOrd="0" destOrd="0" presId="urn:microsoft.com/office/officeart/2005/8/layout/vList3"/>
    <dgm:cxn modelId="{853D0205-C00C-4C6C-AA2D-21B559C097E7}" type="presParOf" srcId="{A5945A92-D64F-459E-B6E2-C37A876157D0}" destId="{E4013EB7-7413-4ABA-9250-F6E45CB23588}"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3D1D6C-099B-4EDC-8758-EA90B57F58B0}" type="doc">
      <dgm:prSet loTypeId="urn:microsoft.com/office/officeart/2005/8/layout/chevron1" loCatId="process" qsTypeId="urn:microsoft.com/office/officeart/2005/8/quickstyle/simple1" qsCatId="simple" csTypeId="urn:microsoft.com/office/officeart/2005/8/colors/accent0_3" csCatId="mainScheme" phldr="1"/>
      <dgm:spPr/>
      <dgm:t>
        <a:bodyPr/>
        <a:lstStyle/>
        <a:p>
          <a:endParaRPr lang="en-GB"/>
        </a:p>
      </dgm:t>
    </dgm:pt>
    <dgm:pt modelId="{0D02430E-9035-40A0-A8B4-E2ABFF7D4954}">
      <dgm:prSet phldrT="[Text]"/>
      <dgm:spPr/>
      <dgm:t>
        <a:bodyPr/>
        <a:lstStyle/>
        <a:p>
          <a:r>
            <a:rPr lang="en-GB" dirty="0"/>
            <a:t>1</a:t>
          </a:r>
        </a:p>
      </dgm:t>
    </dgm:pt>
    <dgm:pt modelId="{DA206644-23B5-4F20-8EF9-B60A08A20AF9}" type="parTrans" cxnId="{8EED8278-26A3-450C-9C00-E297C6A5ACE7}">
      <dgm:prSet/>
      <dgm:spPr/>
      <dgm:t>
        <a:bodyPr/>
        <a:lstStyle/>
        <a:p>
          <a:endParaRPr lang="en-GB"/>
        </a:p>
      </dgm:t>
    </dgm:pt>
    <dgm:pt modelId="{CB8576C6-2291-484C-A4E8-AD2E85D50B5C}" type="sibTrans" cxnId="{8EED8278-26A3-450C-9C00-E297C6A5ACE7}">
      <dgm:prSet/>
      <dgm:spPr/>
      <dgm:t>
        <a:bodyPr/>
        <a:lstStyle/>
        <a:p>
          <a:endParaRPr lang="en-GB"/>
        </a:p>
      </dgm:t>
    </dgm:pt>
    <dgm:pt modelId="{DB1A55A5-E6F0-4E26-A12E-B9B074A47038}">
      <dgm:prSet phldrT="[Text]"/>
      <dgm:spPr/>
      <dgm:t>
        <a:bodyPr/>
        <a:lstStyle/>
        <a:p>
          <a:r>
            <a:rPr lang="en-GB" dirty="0"/>
            <a:t>2</a:t>
          </a:r>
        </a:p>
      </dgm:t>
    </dgm:pt>
    <dgm:pt modelId="{1A2EB91E-7075-4656-9203-E1040B0D6C64}" type="parTrans" cxnId="{536CAC40-E00C-41AA-B652-64AF3B163D29}">
      <dgm:prSet/>
      <dgm:spPr/>
      <dgm:t>
        <a:bodyPr/>
        <a:lstStyle/>
        <a:p>
          <a:endParaRPr lang="en-GB"/>
        </a:p>
      </dgm:t>
    </dgm:pt>
    <dgm:pt modelId="{0ADF5BBA-AF07-4049-BE5D-5186DB2E0C2F}" type="sibTrans" cxnId="{536CAC40-E00C-41AA-B652-64AF3B163D29}">
      <dgm:prSet/>
      <dgm:spPr/>
      <dgm:t>
        <a:bodyPr/>
        <a:lstStyle/>
        <a:p>
          <a:endParaRPr lang="en-GB"/>
        </a:p>
      </dgm:t>
    </dgm:pt>
    <dgm:pt modelId="{687DF4E1-4903-4209-8661-1D8C058D8BF9}">
      <dgm:prSet phldrT="[Text]"/>
      <dgm:spPr/>
      <dgm:t>
        <a:bodyPr/>
        <a:lstStyle/>
        <a:p>
          <a:r>
            <a:rPr lang="en-GB" dirty="0">
              <a:cs typeface="Calibri"/>
            </a:rPr>
            <a:t>Represents indicators of intentional provision with conscious decision making, moving towards a more </a:t>
          </a:r>
          <a:r>
            <a:rPr lang="en-GB" b="1" dirty="0">
              <a:cs typeface="Calibri"/>
            </a:rPr>
            <a:t>strategic</a:t>
          </a:r>
          <a:r>
            <a:rPr lang="en-GB" dirty="0">
              <a:cs typeface="Calibri"/>
            </a:rPr>
            <a:t> and </a:t>
          </a:r>
          <a:r>
            <a:rPr lang="en-GB" b="1" dirty="0">
              <a:cs typeface="Calibri"/>
            </a:rPr>
            <a:t>progressive</a:t>
          </a:r>
          <a:r>
            <a:rPr lang="en-GB" dirty="0">
              <a:cs typeface="Calibri"/>
            </a:rPr>
            <a:t> provision that has elements of continuous improvement</a:t>
          </a:r>
          <a:r>
            <a:rPr lang="en-US" dirty="0">
              <a:cs typeface="Calibri"/>
            </a:rPr>
            <a:t> </a:t>
          </a:r>
          <a:endParaRPr lang="en-GB" dirty="0"/>
        </a:p>
      </dgm:t>
    </dgm:pt>
    <dgm:pt modelId="{869D4124-53F7-4C81-9CAD-B755F6E8FA3C}" type="parTrans" cxnId="{E9A8BACD-39D5-45BF-8836-48BCF0C1658E}">
      <dgm:prSet/>
      <dgm:spPr/>
      <dgm:t>
        <a:bodyPr/>
        <a:lstStyle/>
        <a:p>
          <a:endParaRPr lang="en-GB"/>
        </a:p>
      </dgm:t>
    </dgm:pt>
    <dgm:pt modelId="{201AD32E-4C6C-4161-9B8F-534F3284993E}" type="sibTrans" cxnId="{E9A8BACD-39D5-45BF-8836-48BCF0C1658E}">
      <dgm:prSet/>
      <dgm:spPr/>
      <dgm:t>
        <a:bodyPr/>
        <a:lstStyle/>
        <a:p>
          <a:endParaRPr lang="en-GB"/>
        </a:p>
      </dgm:t>
    </dgm:pt>
    <dgm:pt modelId="{F4D72AD4-A0B0-4FDE-95AA-DB43E99385B9}">
      <dgm:prSet phldrT="[Text]"/>
      <dgm:spPr/>
      <dgm:t>
        <a:bodyPr/>
        <a:lstStyle/>
        <a:p>
          <a:r>
            <a:rPr lang="en-GB" dirty="0"/>
            <a:t>3</a:t>
          </a:r>
        </a:p>
      </dgm:t>
    </dgm:pt>
    <dgm:pt modelId="{8C2FED11-3442-49E3-9C3B-349057CCBF55}" type="parTrans" cxnId="{56FA8FAE-CDAB-4F1F-9186-73BAD773C31E}">
      <dgm:prSet/>
      <dgm:spPr/>
      <dgm:t>
        <a:bodyPr/>
        <a:lstStyle/>
        <a:p>
          <a:endParaRPr lang="en-GB"/>
        </a:p>
      </dgm:t>
    </dgm:pt>
    <dgm:pt modelId="{81AF600A-A33E-403F-BADD-33F5F9506C32}" type="sibTrans" cxnId="{56FA8FAE-CDAB-4F1F-9186-73BAD773C31E}">
      <dgm:prSet/>
      <dgm:spPr/>
      <dgm:t>
        <a:bodyPr/>
        <a:lstStyle/>
        <a:p>
          <a:endParaRPr lang="en-GB"/>
        </a:p>
      </dgm:t>
    </dgm:pt>
    <dgm:pt modelId="{5C9EEFEB-F225-4FD7-ADA5-805344AF403D}">
      <dgm:prSet phldrT="[Text]"/>
      <dgm:spPr/>
      <dgm:t>
        <a:bodyPr/>
        <a:lstStyle/>
        <a:p>
          <a:r>
            <a:rPr lang="en-GB" dirty="0">
              <a:cs typeface="Calibri"/>
            </a:rPr>
            <a:t>Starts to move into a </a:t>
          </a:r>
          <a:r>
            <a:rPr lang="en-GB" b="1" dirty="0">
              <a:cs typeface="Calibri"/>
            </a:rPr>
            <a:t>whole school, special school or college approach </a:t>
          </a:r>
          <a:r>
            <a:rPr lang="en-GB" dirty="0">
              <a:cs typeface="Calibri"/>
            </a:rPr>
            <a:t>that is more </a:t>
          </a:r>
          <a:r>
            <a:rPr lang="en-GB" b="1" dirty="0">
              <a:cs typeface="Calibri"/>
            </a:rPr>
            <a:t>responsive</a:t>
          </a:r>
          <a:r>
            <a:rPr lang="en-GB" dirty="0">
              <a:cs typeface="Calibri"/>
            </a:rPr>
            <a:t> to data and cohort needs… leading to </a:t>
          </a:r>
          <a:r>
            <a:rPr lang="en-GB" b="1" dirty="0">
              <a:cs typeface="Calibri"/>
            </a:rPr>
            <a:t>stability</a:t>
          </a:r>
          <a:r>
            <a:rPr lang="en-GB" dirty="0">
              <a:cs typeface="Calibri"/>
            </a:rPr>
            <a:t> and </a:t>
          </a:r>
          <a:r>
            <a:rPr lang="en-GB" b="1" dirty="0">
              <a:cs typeface="Calibri"/>
            </a:rPr>
            <a:t>sustainability</a:t>
          </a:r>
          <a:r>
            <a:rPr lang="en-GB" dirty="0">
              <a:cs typeface="Calibri"/>
            </a:rPr>
            <a:t> of provision</a:t>
          </a:r>
          <a:endParaRPr lang="en-GB" dirty="0"/>
        </a:p>
      </dgm:t>
    </dgm:pt>
    <dgm:pt modelId="{C0C18D0B-B3AF-4A13-87A9-34232DB7F137}" type="parTrans" cxnId="{0D084E6C-98DD-446F-89E3-7889495B7468}">
      <dgm:prSet/>
      <dgm:spPr/>
      <dgm:t>
        <a:bodyPr/>
        <a:lstStyle/>
        <a:p>
          <a:endParaRPr lang="en-GB"/>
        </a:p>
      </dgm:t>
    </dgm:pt>
    <dgm:pt modelId="{945020EC-778F-4D8C-AEE4-69C7A7C95DCE}" type="sibTrans" cxnId="{0D084E6C-98DD-446F-89E3-7889495B7468}">
      <dgm:prSet/>
      <dgm:spPr/>
      <dgm:t>
        <a:bodyPr/>
        <a:lstStyle/>
        <a:p>
          <a:endParaRPr lang="en-GB"/>
        </a:p>
      </dgm:t>
    </dgm:pt>
    <dgm:pt modelId="{0842B40C-316F-449A-8271-AB495D16BDA0}">
      <dgm:prSet phldrT="[Text]"/>
      <dgm:spPr/>
      <dgm:t>
        <a:bodyPr/>
        <a:lstStyle/>
        <a:p>
          <a:r>
            <a:rPr lang="en-GB" dirty="0"/>
            <a:t>4 </a:t>
          </a:r>
        </a:p>
      </dgm:t>
    </dgm:pt>
    <dgm:pt modelId="{AC3F51C8-C4A6-447F-8877-592F23772A96}" type="parTrans" cxnId="{F67386B1-A7F2-4B18-8DFF-4BAC246BB986}">
      <dgm:prSet/>
      <dgm:spPr/>
      <dgm:t>
        <a:bodyPr/>
        <a:lstStyle/>
        <a:p>
          <a:endParaRPr lang="en-GB"/>
        </a:p>
      </dgm:t>
    </dgm:pt>
    <dgm:pt modelId="{38324CE9-4BB4-49F2-B91E-7C6D9C0B4EEC}" type="sibTrans" cxnId="{F67386B1-A7F2-4B18-8DFF-4BAC246BB986}">
      <dgm:prSet/>
      <dgm:spPr/>
      <dgm:t>
        <a:bodyPr/>
        <a:lstStyle/>
        <a:p>
          <a:endParaRPr lang="en-GB"/>
        </a:p>
      </dgm:t>
    </dgm:pt>
    <dgm:pt modelId="{6FA723D8-C7AC-46F5-A679-021DDFE7DDD3}">
      <dgm:prSet/>
      <dgm:spPr/>
      <dgm:t>
        <a:bodyPr/>
        <a:lstStyle/>
        <a:p>
          <a:r>
            <a:rPr lang="en-GB" dirty="0">
              <a:cs typeface="Calibri"/>
            </a:rPr>
            <a:t>Is where careers is a </a:t>
          </a:r>
          <a:r>
            <a:rPr lang="en-GB" b="1" dirty="0">
              <a:cs typeface="Calibri"/>
            </a:rPr>
            <a:t>golden thread </a:t>
          </a:r>
          <a:r>
            <a:rPr lang="en-GB" dirty="0">
              <a:cs typeface="Calibri"/>
            </a:rPr>
            <a:t>to school, special school and college improvement...where careers is hardwired as </a:t>
          </a:r>
          <a:r>
            <a:rPr lang="en-GB" b="1" dirty="0">
              <a:cs typeface="Calibri"/>
            </a:rPr>
            <a:t>part of the solution </a:t>
          </a:r>
          <a:r>
            <a:rPr lang="en-GB" dirty="0">
              <a:cs typeface="Calibri"/>
            </a:rPr>
            <a:t>to the key strategic priorities of the institution</a:t>
          </a:r>
          <a:endParaRPr lang="en-GB" dirty="0"/>
        </a:p>
      </dgm:t>
    </dgm:pt>
    <dgm:pt modelId="{01F5C923-2367-4ED7-88DA-33414DE05248}" type="parTrans" cxnId="{256073AB-BA7B-4997-AEEA-FA3CCD45BC08}">
      <dgm:prSet/>
      <dgm:spPr/>
      <dgm:t>
        <a:bodyPr/>
        <a:lstStyle/>
        <a:p>
          <a:endParaRPr lang="en-GB"/>
        </a:p>
      </dgm:t>
    </dgm:pt>
    <dgm:pt modelId="{B35DF428-365C-422A-8387-EE46F9402023}" type="sibTrans" cxnId="{256073AB-BA7B-4997-AEEA-FA3CCD45BC08}">
      <dgm:prSet/>
      <dgm:spPr/>
      <dgm:t>
        <a:bodyPr/>
        <a:lstStyle/>
        <a:p>
          <a:endParaRPr lang="en-GB"/>
        </a:p>
      </dgm:t>
    </dgm:pt>
    <dgm:pt modelId="{7E85F2CA-0282-4710-87D9-647A25FD869F}">
      <dgm:prSet/>
      <dgm:spPr/>
      <dgm:t>
        <a:bodyPr/>
        <a:lstStyle/>
        <a:p>
          <a:endParaRPr lang="en-GB"/>
        </a:p>
      </dgm:t>
    </dgm:pt>
    <dgm:pt modelId="{977BAFDF-A6E6-40D2-803D-A1D738C782ED}" type="sibTrans" cxnId="{D4FFA342-1B6F-41E5-9A5D-75B77E8D56BF}">
      <dgm:prSet/>
      <dgm:spPr/>
      <dgm:t>
        <a:bodyPr/>
        <a:lstStyle/>
        <a:p>
          <a:endParaRPr lang="en-GB"/>
        </a:p>
      </dgm:t>
    </dgm:pt>
    <dgm:pt modelId="{BE3D270C-240A-4FB0-8CDF-C5F5E5EB9529}" type="parTrans" cxnId="{D4FFA342-1B6F-41E5-9A5D-75B77E8D56BF}">
      <dgm:prSet/>
      <dgm:spPr/>
      <dgm:t>
        <a:bodyPr/>
        <a:lstStyle/>
        <a:p>
          <a:endParaRPr lang="en-GB"/>
        </a:p>
      </dgm:t>
    </dgm:pt>
    <dgm:pt modelId="{F820F409-5283-41A6-92D3-EB5473C3DF27}">
      <dgm:prSet phldrT="[Text]"/>
      <dgm:spPr/>
      <dgm:t>
        <a:bodyPr/>
        <a:lstStyle/>
        <a:p>
          <a:r>
            <a:rPr lang="en-GB" dirty="0">
              <a:cs typeface="Calibri"/>
            </a:rPr>
            <a:t>Generally represents indicators of a </a:t>
          </a:r>
          <a:r>
            <a:rPr lang="en-GB" b="1" dirty="0">
              <a:cs typeface="Calibri"/>
            </a:rPr>
            <a:t>standalone</a:t>
          </a:r>
          <a:r>
            <a:rPr lang="en-GB" dirty="0">
              <a:cs typeface="Calibri"/>
            </a:rPr>
            <a:t> provision with ad hoc activity that may of course bring value yet potentially more from happenstance than design</a:t>
          </a:r>
          <a:endParaRPr lang="en-GB" dirty="0"/>
        </a:p>
      </dgm:t>
    </dgm:pt>
    <dgm:pt modelId="{047ECC7A-45AC-4BCE-B0FD-5DBF3448106B}" type="sibTrans" cxnId="{7E8A63DB-3245-4D38-AA70-B7900E1A0AB3}">
      <dgm:prSet/>
      <dgm:spPr/>
      <dgm:t>
        <a:bodyPr/>
        <a:lstStyle/>
        <a:p>
          <a:endParaRPr lang="en-GB"/>
        </a:p>
      </dgm:t>
    </dgm:pt>
    <dgm:pt modelId="{0B1F1CE8-1430-449E-AA08-72035D063DBD}" type="parTrans" cxnId="{7E8A63DB-3245-4D38-AA70-B7900E1A0AB3}">
      <dgm:prSet/>
      <dgm:spPr/>
      <dgm:t>
        <a:bodyPr/>
        <a:lstStyle/>
        <a:p>
          <a:endParaRPr lang="en-GB"/>
        </a:p>
      </dgm:t>
    </dgm:pt>
    <dgm:pt modelId="{CE23A845-47A6-4602-AF11-AEC29A84AB73}" type="pres">
      <dgm:prSet presAssocID="{AF3D1D6C-099B-4EDC-8758-EA90B57F58B0}" presName="Name0" presStyleCnt="0">
        <dgm:presLayoutVars>
          <dgm:dir/>
          <dgm:animLvl val="lvl"/>
          <dgm:resizeHandles val="exact"/>
        </dgm:presLayoutVars>
      </dgm:prSet>
      <dgm:spPr/>
    </dgm:pt>
    <dgm:pt modelId="{6DDF4052-7361-4907-9E7A-CC4B2570D0B7}" type="pres">
      <dgm:prSet presAssocID="{0D02430E-9035-40A0-A8B4-E2ABFF7D4954}" presName="composite" presStyleCnt="0"/>
      <dgm:spPr/>
    </dgm:pt>
    <dgm:pt modelId="{3204EF85-426C-46C2-BE31-EDD7758290E0}" type="pres">
      <dgm:prSet presAssocID="{0D02430E-9035-40A0-A8B4-E2ABFF7D4954}" presName="parTx" presStyleLbl="node1" presStyleIdx="0" presStyleCnt="4">
        <dgm:presLayoutVars>
          <dgm:chMax val="0"/>
          <dgm:chPref val="0"/>
          <dgm:bulletEnabled val="1"/>
        </dgm:presLayoutVars>
      </dgm:prSet>
      <dgm:spPr/>
    </dgm:pt>
    <dgm:pt modelId="{86F4A905-D4BD-405B-81B3-7400B959C5DD}" type="pres">
      <dgm:prSet presAssocID="{0D02430E-9035-40A0-A8B4-E2ABFF7D4954}" presName="desTx" presStyleLbl="revTx" presStyleIdx="0" presStyleCnt="4">
        <dgm:presLayoutVars>
          <dgm:bulletEnabled val="1"/>
        </dgm:presLayoutVars>
      </dgm:prSet>
      <dgm:spPr/>
    </dgm:pt>
    <dgm:pt modelId="{F55D2544-8890-42EF-9936-395D5B90F88D}" type="pres">
      <dgm:prSet presAssocID="{CB8576C6-2291-484C-A4E8-AD2E85D50B5C}" presName="space" presStyleCnt="0"/>
      <dgm:spPr/>
    </dgm:pt>
    <dgm:pt modelId="{DD8F6506-C0A0-4139-B40D-0FAB9FA42AF7}" type="pres">
      <dgm:prSet presAssocID="{DB1A55A5-E6F0-4E26-A12E-B9B074A47038}" presName="composite" presStyleCnt="0"/>
      <dgm:spPr/>
    </dgm:pt>
    <dgm:pt modelId="{3D28A6E0-EE68-4E10-8120-A067782CC38A}" type="pres">
      <dgm:prSet presAssocID="{DB1A55A5-E6F0-4E26-A12E-B9B074A47038}" presName="parTx" presStyleLbl="node1" presStyleIdx="1" presStyleCnt="4">
        <dgm:presLayoutVars>
          <dgm:chMax val="0"/>
          <dgm:chPref val="0"/>
          <dgm:bulletEnabled val="1"/>
        </dgm:presLayoutVars>
      </dgm:prSet>
      <dgm:spPr/>
    </dgm:pt>
    <dgm:pt modelId="{A953326B-7A25-4851-B980-B22601B0B30E}" type="pres">
      <dgm:prSet presAssocID="{DB1A55A5-E6F0-4E26-A12E-B9B074A47038}" presName="desTx" presStyleLbl="revTx" presStyleIdx="1" presStyleCnt="4">
        <dgm:presLayoutVars>
          <dgm:bulletEnabled val="1"/>
        </dgm:presLayoutVars>
      </dgm:prSet>
      <dgm:spPr/>
    </dgm:pt>
    <dgm:pt modelId="{E663A5F9-B730-4F22-AED1-ACCA6F69DCBB}" type="pres">
      <dgm:prSet presAssocID="{0ADF5BBA-AF07-4049-BE5D-5186DB2E0C2F}" presName="space" presStyleCnt="0"/>
      <dgm:spPr/>
    </dgm:pt>
    <dgm:pt modelId="{8052F60C-A182-453F-9D95-5CA68129D6A7}" type="pres">
      <dgm:prSet presAssocID="{F4D72AD4-A0B0-4FDE-95AA-DB43E99385B9}" presName="composite" presStyleCnt="0"/>
      <dgm:spPr/>
    </dgm:pt>
    <dgm:pt modelId="{09F98A27-B141-406F-A2A0-193E524562F8}" type="pres">
      <dgm:prSet presAssocID="{F4D72AD4-A0B0-4FDE-95AA-DB43E99385B9}" presName="parTx" presStyleLbl="node1" presStyleIdx="2" presStyleCnt="4">
        <dgm:presLayoutVars>
          <dgm:chMax val="0"/>
          <dgm:chPref val="0"/>
          <dgm:bulletEnabled val="1"/>
        </dgm:presLayoutVars>
      </dgm:prSet>
      <dgm:spPr/>
    </dgm:pt>
    <dgm:pt modelId="{4EA5FF6C-A596-4507-938E-BD0FAE17B1B8}" type="pres">
      <dgm:prSet presAssocID="{F4D72AD4-A0B0-4FDE-95AA-DB43E99385B9}" presName="desTx" presStyleLbl="revTx" presStyleIdx="2" presStyleCnt="4">
        <dgm:presLayoutVars>
          <dgm:bulletEnabled val="1"/>
        </dgm:presLayoutVars>
      </dgm:prSet>
      <dgm:spPr/>
    </dgm:pt>
    <dgm:pt modelId="{58FD221C-EDE3-482C-8599-E69AD45D530E}" type="pres">
      <dgm:prSet presAssocID="{81AF600A-A33E-403F-BADD-33F5F9506C32}" presName="space" presStyleCnt="0"/>
      <dgm:spPr/>
    </dgm:pt>
    <dgm:pt modelId="{68349A90-5F78-4B2F-A363-7FE69CEF1561}" type="pres">
      <dgm:prSet presAssocID="{0842B40C-316F-449A-8271-AB495D16BDA0}" presName="composite" presStyleCnt="0"/>
      <dgm:spPr/>
    </dgm:pt>
    <dgm:pt modelId="{D90F30B4-89BC-4FEB-B4C7-5F58EA8EE6F0}" type="pres">
      <dgm:prSet presAssocID="{0842B40C-316F-449A-8271-AB495D16BDA0}" presName="parTx" presStyleLbl="node1" presStyleIdx="3" presStyleCnt="4">
        <dgm:presLayoutVars>
          <dgm:chMax val="0"/>
          <dgm:chPref val="0"/>
          <dgm:bulletEnabled val="1"/>
        </dgm:presLayoutVars>
      </dgm:prSet>
      <dgm:spPr/>
    </dgm:pt>
    <dgm:pt modelId="{C0F02298-1773-4BFF-A38E-C26E5BB2FBB4}" type="pres">
      <dgm:prSet presAssocID="{0842B40C-316F-449A-8271-AB495D16BDA0}" presName="desTx" presStyleLbl="revTx" presStyleIdx="3" presStyleCnt="4">
        <dgm:presLayoutVars>
          <dgm:bulletEnabled val="1"/>
        </dgm:presLayoutVars>
      </dgm:prSet>
      <dgm:spPr/>
    </dgm:pt>
  </dgm:ptLst>
  <dgm:cxnLst>
    <dgm:cxn modelId="{543B9602-25EF-494C-8105-A0A66C6865DB}" type="presOf" srcId="{F4D72AD4-A0B0-4FDE-95AA-DB43E99385B9}" destId="{09F98A27-B141-406F-A2A0-193E524562F8}" srcOrd="0" destOrd="0" presId="urn:microsoft.com/office/officeart/2005/8/layout/chevron1"/>
    <dgm:cxn modelId="{5E20A304-DB75-455E-9D9E-FD1A970653C3}" type="presOf" srcId="{AF3D1D6C-099B-4EDC-8758-EA90B57F58B0}" destId="{CE23A845-47A6-4602-AF11-AEC29A84AB73}" srcOrd="0" destOrd="0" presId="urn:microsoft.com/office/officeart/2005/8/layout/chevron1"/>
    <dgm:cxn modelId="{CBA30311-E78C-4B00-A744-8D190716EEF1}" type="presOf" srcId="{687DF4E1-4903-4209-8661-1D8C058D8BF9}" destId="{A953326B-7A25-4851-B980-B22601B0B30E}" srcOrd="0" destOrd="0" presId="urn:microsoft.com/office/officeart/2005/8/layout/chevron1"/>
    <dgm:cxn modelId="{536CAC40-E00C-41AA-B652-64AF3B163D29}" srcId="{AF3D1D6C-099B-4EDC-8758-EA90B57F58B0}" destId="{DB1A55A5-E6F0-4E26-A12E-B9B074A47038}" srcOrd="1" destOrd="0" parTransId="{1A2EB91E-7075-4656-9203-E1040B0D6C64}" sibTransId="{0ADF5BBA-AF07-4049-BE5D-5186DB2E0C2F}"/>
    <dgm:cxn modelId="{DECD005B-3C25-4D14-8E89-2EC176AF7DA0}" type="presOf" srcId="{DB1A55A5-E6F0-4E26-A12E-B9B074A47038}" destId="{3D28A6E0-EE68-4E10-8120-A067782CC38A}" srcOrd="0" destOrd="0" presId="urn:microsoft.com/office/officeart/2005/8/layout/chevron1"/>
    <dgm:cxn modelId="{D4FFA342-1B6F-41E5-9A5D-75B77E8D56BF}" srcId="{0842B40C-316F-449A-8271-AB495D16BDA0}" destId="{7E85F2CA-0282-4710-87D9-647A25FD869F}" srcOrd="1" destOrd="0" parTransId="{BE3D270C-240A-4FB0-8CDF-C5F5E5EB9529}" sibTransId="{977BAFDF-A6E6-40D2-803D-A1D738C782ED}"/>
    <dgm:cxn modelId="{80A2114C-6B92-4C6C-95DE-82645A725513}" type="presOf" srcId="{F820F409-5283-41A6-92D3-EB5473C3DF27}" destId="{86F4A905-D4BD-405B-81B3-7400B959C5DD}" srcOrd="0" destOrd="0" presId="urn:microsoft.com/office/officeart/2005/8/layout/chevron1"/>
    <dgm:cxn modelId="{0D084E6C-98DD-446F-89E3-7889495B7468}" srcId="{F4D72AD4-A0B0-4FDE-95AA-DB43E99385B9}" destId="{5C9EEFEB-F225-4FD7-ADA5-805344AF403D}" srcOrd="0" destOrd="0" parTransId="{C0C18D0B-B3AF-4A13-87A9-34232DB7F137}" sibTransId="{945020EC-778F-4D8C-AEE4-69C7A7C95DCE}"/>
    <dgm:cxn modelId="{14DB766D-EB82-4B7D-BB4C-08E0CE66BFD8}" type="presOf" srcId="{0D02430E-9035-40A0-A8B4-E2ABFF7D4954}" destId="{3204EF85-426C-46C2-BE31-EDD7758290E0}" srcOrd="0" destOrd="0" presId="urn:microsoft.com/office/officeart/2005/8/layout/chevron1"/>
    <dgm:cxn modelId="{7013E96F-9B5C-476C-84AD-41D00EE68105}" type="presOf" srcId="{5C9EEFEB-F225-4FD7-ADA5-805344AF403D}" destId="{4EA5FF6C-A596-4507-938E-BD0FAE17B1B8}" srcOrd="0" destOrd="0" presId="urn:microsoft.com/office/officeart/2005/8/layout/chevron1"/>
    <dgm:cxn modelId="{8EED8278-26A3-450C-9C00-E297C6A5ACE7}" srcId="{AF3D1D6C-099B-4EDC-8758-EA90B57F58B0}" destId="{0D02430E-9035-40A0-A8B4-E2ABFF7D4954}" srcOrd="0" destOrd="0" parTransId="{DA206644-23B5-4F20-8EF9-B60A08A20AF9}" sibTransId="{CB8576C6-2291-484C-A4E8-AD2E85D50B5C}"/>
    <dgm:cxn modelId="{6B206194-A8CE-4130-978D-FC95184AB835}" type="presOf" srcId="{6FA723D8-C7AC-46F5-A679-021DDFE7DDD3}" destId="{C0F02298-1773-4BFF-A38E-C26E5BB2FBB4}" srcOrd="0" destOrd="0" presId="urn:microsoft.com/office/officeart/2005/8/layout/chevron1"/>
    <dgm:cxn modelId="{256073AB-BA7B-4997-AEEA-FA3CCD45BC08}" srcId="{0842B40C-316F-449A-8271-AB495D16BDA0}" destId="{6FA723D8-C7AC-46F5-A679-021DDFE7DDD3}" srcOrd="0" destOrd="0" parTransId="{01F5C923-2367-4ED7-88DA-33414DE05248}" sibTransId="{B35DF428-365C-422A-8387-EE46F9402023}"/>
    <dgm:cxn modelId="{BD8476AD-8245-4AF0-A592-68459D54D1CF}" type="presOf" srcId="{0842B40C-316F-449A-8271-AB495D16BDA0}" destId="{D90F30B4-89BC-4FEB-B4C7-5F58EA8EE6F0}" srcOrd="0" destOrd="0" presId="urn:microsoft.com/office/officeart/2005/8/layout/chevron1"/>
    <dgm:cxn modelId="{56FA8FAE-CDAB-4F1F-9186-73BAD773C31E}" srcId="{AF3D1D6C-099B-4EDC-8758-EA90B57F58B0}" destId="{F4D72AD4-A0B0-4FDE-95AA-DB43E99385B9}" srcOrd="2" destOrd="0" parTransId="{8C2FED11-3442-49E3-9C3B-349057CCBF55}" sibTransId="{81AF600A-A33E-403F-BADD-33F5F9506C32}"/>
    <dgm:cxn modelId="{F67386B1-A7F2-4B18-8DFF-4BAC246BB986}" srcId="{AF3D1D6C-099B-4EDC-8758-EA90B57F58B0}" destId="{0842B40C-316F-449A-8271-AB495D16BDA0}" srcOrd="3" destOrd="0" parTransId="{AC3F51C8-C4A6-447F-8877-592F23772A96}" sibTransId="{38324CE9-4BB4-49F2-B91E-7C6D9C0B4EEC}"/>
    <dgm:cxn modelId="{31ABADC6-8277-4AA9-9C23-D66277953DBA}" type="presOf" srcId="{7E85F2CA-0282-4710-87D9-647A25FD869F}" destId="{C0F02298-1773-4BFF-A38E-C26E5BB2FBB4}" srcOrd="0" destOrd="1" presId="urn:microsoft.com/office/officeart/2005/8/layout/chevron1"/>
    <dgm:cxn modelId="{E9A8BACD-39D5-45BF-8836-48BCF0C1658E}" srcId="{DB1A55A5-E6F0-4E26-A12E-B9B074A47038}" destId="{687DF4E1-4903-4209-8661-1D8C058D8BF9}" srcOrd="0" destOrd="0" parTransId="{869D4124-53F7-4C81-9CAD-B755F6E8FA3C}" sibTransId="{201AD32E-4C6C-4161-9B8F-534F3284993E}"/>
    <dgm:cxn modelId="{7E8A63DB-3245-4D38-AA70-B7900E1A0AB3}" srcId="{0D02430E-9035-40A0-A8B4-E2ABFF7D4954}" destId="{F820F409-5283-41A6-92D3-EB5473C3DF27}" srcOrd="0" destOrd="0" parTransId="{0B1F1CE8-1430-449E-AA08-72035D063DBD}" sibTransId="{047ECC7A-45AC-4BCE-B0FD-5DBF3448106B}"/>
    <dgm:cxn modelId="{008BD43F-3A87-4407-982B-4371AEFF0AA6}" type="presParOf" srcId="{CE23A845-47A6-4602-AF11-AEC29A84AB73}" destId="{6DDF4052-7361-4907-9E7A-CC4B2570D0B7}" srcOrd="0" destOrd="0" presId="urn:microsoft.com/office/officeart/2005/8/layout/chevron1"/>
    <dgm:cxn modelId="{88EAC2AE-7D9C-4A39-B88D-65C3C9FF76D7}" type="presParOf" srcId="{6DDF4052-7361-4907-9E7A-CC4B2570D0B7}" destId="{3204EF85-426C-46C2-BE31-EDD7758290E0}" srcOrd="0" destOrd="0" presId="urn:microsoft.com/office/officeart/2005/8/layout/chevron1"/>
    <dgm:cxn modelId="{BE204D03-E743-4402-90FA-D17600895EEF}" type="presParOf" srcId="{6DDF4052-7361-4907-9E7A-CC4B2570D0B7}" destId="{86F4A905-D4BD-405B-81B3-7400B959C5DD}" srcOrd="1" destOrd="0" presId="urn:microsoft.com/office/officeart/2005/8/layout/chevron1"/>
    <dgm:cxn modelId="{86F6DEFC-ACC0-46D8-ADC7-224050BBC962}" type="presParOf" srcId="{CE23A845-47A6-4602-AF11-AEC29A84AB73}" destId="{F55D2544-8890-42EF-9936-395D5B90F88D}" srcOrd="1" destOrd="0" presId="urn:microsoft.com/office/officeart/2005/8/layout/chevron1"/>
    <dgm:cxn modelId="{85443E2B-3FDD-4E43-8A09-F1C259941CE2}" type="presParOf" srcId="{CE23A845-47A6-4602-AF11-AEC29A84AB73}" destId="{DD8F6506-C0A0-4139-B40D-0FAB9FA42AF7}" srcOrd="2" destOrd="0" presId="urn:microsoft.com/office/officeart/2005/8/layout/chevron1"/>
    <dgm:cxn modelId="{5D0D56E7-5547-4E00-882D-7633AA5F1B9C}" type="presParOf" srcId="{DD8F6506-C0A0-4139-B40D-0FAB9FA42AF7}" destId="{3D28A6E0-EE68-4E10-8120-A067782CC38A}" srcOrd="0" destOrd="0" presId="urn:microsoft.com/office/officeart/2005/8/layout/chevron1"/>
    <dgm:cxn modelId="{272BCA9F-0A46-4148-B83D-2735003050D1}" type="presParOf" srcId="{DD8F6506-C0A0-4139-B40D-0FAB9FA42AF7}" destId="{A953326B-7A25-4851-B980-B22601B0B30E}" srcOrd="1" destOrd="0" presId="urn:microsoft.com/office/officeart/2005/8/layout/chevron1"/>
    <dgm:cxn modelId="{9D342883-22F1-44CA-A89A-71C864095575}" type="presParOf" srcId="{CE23A845-47A6-4602-AF11-AEC29A84AB73}" destId="{E663A5F9-B730-4F22-AED1-ACCA6F69DCBB}" srcOrd="3" destOrd="0" presId="urn:microsoft.com/office/officeart/2005/8/layout/chevron1"/>
    <dgm:cxn modelId="{770AFBFA-D99E-4EDF-A711-C3BEB3FA0B1B}" type="presParOf" srcId="{CE23A845-47A6-4602-AF11-AEC29A84AB73}" destId="{8052F60C-A182-453F-9D95-5CA68129D6A7}" srcOrd="4" destOrd="0" presId="urn:microsoft.com/office/officeart/2005/8/layout/chevron1"/>
    <dgm:cxn modelId="{4E07B9E4-82DC-4FCD-8475-38A4A1AD4211}" type="presParOf" srcId="{8052F60C-A182-453F-9D95-5CA68129D6A7}" destId="{09F98A27-B141-406F-A2A0-193E524562F8}" srcOrd="0" destOrd="0" presId="urn:microsoft.com/office/officeart/2005/8/layout/chevron1"/>
    <dgm:cxn modelId="{1C3086E5-422F-459C-A54F-E5916CFAD89A}" type="presParOf" srcId="{8052F60C-A182-453F-9D95-5CA68129D6A7}" destId="{4EA5FF6C-A596-4507-938E-BD0FAE17B1B8}" srcOrd="1" destOrd="0" presId="urn:microsoft.com/office/officeart/2005/8/layout/chevron1"/>
    <dgm:cxn modelId="{A7DF9DB5-651E-4328-A2CF-575A0F895587}" type="presParOf" srcId="{CE23A845-47A6-4602-AF11-AEC29A84AB73}" destId="{58FD221C-EDE3-482C-8599-E69AD45D530E}" srcOrd="5" destOrd="0" presId="urn:microsoft.com/office/officeart/2005/8/layout/chevron1"/>
    <dgm:cxn modelId="{AED58BE5-44C4-48E7-B6C3-9417EC83FA2B}" type="presParOf" srcId="{CE23A845-47A6-4602-AF11-AEC29A84AB73}" destId="{68349A90-5F78-4B2F-A363-7FE69CEF1561}" srcOrd="6" destOrd="0" presId="urn:microsoft.com/office/officeart/2005/8/layout/chevron1"/>
    <dgm:cxn modelId="{206543FF-4DFB-49BC-AEF3-76121CF1A60A}" type="presParOf" srcId="{68349A90-5F78-4B2F-A363-7FE69CEF1561}" destId="{D90F30B4-89BC-4FEB-B4C7-5F58EA8EE6F0}" srcOrd="0" destOrd="0" presId="urn:microsoft.com/office/officeart/2005/8/layout/chevron1"/>
    <dgm:cxn modelId="{4BD5F6DC-2237-4BCC-B97D-5CB77E8E751E}" type="presParOf" srcId="{68349A90-5F78-4B2F-A363-7FE69CEF1561}" destId="{C0F02298-1773-4BFF-A38E-C26E5BB2FBB4}"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A2A632-ECA1-42F7-B7ED-0113DA29CEB6}"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en-GB"/>
        </a:p>
      </dgm:t>
    </dgm:pt>
    <dgm:pt modelId="{8D51D020-F1B7-4156-A6C0-54E827BB4750}">
      <dgm:prSet phldrT="[Text]" custT="1"/>
      <dgm:spPr/>
      <dgm:t>
        <a:bodyPr/>
        <a:lstStyle/>
        <a:p>
          <a:r>
            <a:rPr lang="en-GB" sz="2400" dirty="0">
              <a:effectLst/>
              <a:uFill>
                <a:solidFill>
                  <a:srgbClr val="111111"/>
                </a:solidFill>
              </a:uFill>
              <a:latin typeface="Calibri"/>
              <a:ea typeface="Arial Unicode MS"/>
              <a:cs typeface="Calibri"/>
            </a:rPr>
            <a:t>Make aspirational and informed decisions</a:t>
          </a:r>
          <a:endParaRPr lang="en-GB" sz="2400" dirty="0">
            <a:latin typeface="Calibri"/>
            <a:cs typeface="Calibri"/>
          </a:endParaRPr>
        </a:p>
      </dgm:t>
    </dgm:pt>
    <dgm:pt modelId="{2951D8D3-7983-4461-8F28-04713BD2CC00}" type="parTrans" cxnId="{735270B8-B700-4CD7-B7AF-8C0ABD78F77B}">
      <dgm:prSet/>
      <dgm:spPr/>
      <dgm:t>
        <a:bodyPr/>
        <a:lstStyle/>
        <a:p>
          <a:endParaRPr lang="en-GB"/>
        </a:p>
      </dgm:t>
    </dgm:pt>
    <dgm:pt modelId="{CA69984F-7977-47FA-966F-96086F416275}" type="sibTrans" cxnId="{735270B8-B700-4CD7-B7AF-8C0ABD78F77B}">
      <dgm:prSet/>
      <dgm:spPr/>
      <dgm:t>
        <a:bodyPr/>
        <a:lstStyle/>
        <a:p>
          <a:endParaRPr lang="en-GB"/>
        </a:p>
      </dgm:t>
    </dgm:pt>
    <dgm:pt modelId="{38EE4469-66FD-44A9-A446-315B886D2B5E}">
      <dgm:prSet custT="1"/>
      <dgm:spPr/>
      <dgm:t>
        <a:bodyPr/>
        <a:lstStyle/>
        <a:p>
          <a:r>
            <a:rPr lang="en-GB" sz="2400" dirty="0">
              <a:effectLst/>
              <a:uFill>
                <a:solidFill>
                  <a:srgbClr val="111111"/>
                </a:solidFill>
              </a:uFill>
              <a:latin typeface="Calibri"/>
              <a:ea typeface="Arial Unicode MS"/>
              <a:cs typeface="Calibri"/>
            </a:rPr>
            <a:t>Make effective and sustained transitions</a:t>
          </a:r>
        </a:p>
      </dgm:t>
    </dgm:pt>
    <dgm:pt modelId="{D27227EF-D04D-4623-986A-FE93595B230B}" type="parTrans" cxnId="{C372D90E-02E1-4C7F-AB4A-8E958137B7F3}">
      <dgm:prSet/>
      <dgm:spPr/>
      <dgm:t>
        <a:bodyPr/>
        <a:lstStyle/>
        <a:p>
          <a:endParaRPr lang="en-GB"/>
        </a:p>
      </dgm:t>
    </dgm:pt>
    <dgm:pt modelId="{984469AE-D870-45DE-B0A8-AD6068A54F0C}" type="sibTrans" cxnId="{C372D90E-02E1-4C7F-AB4A-8E958137B7F3}">
      <dgm:prSet/>
      <dgm:spPr/>
      <dgm:t>
        <a:bodyPr/>
        <a:lstStyle/>
        <a:p>
          <a:endParaRPr lang="en-GB"/>
        </a:p>
      </dgm:t>
    </dgm:pt>
    <dgm:pt modelId="{6346B98C-D058-4E3F-B295-74B935E242D9}">
      <dgm:prSet custT="1"/>
      <dgm:spPr/>
      <dgm:t>
        <a:bodyPr/>
        <a:lstStyle/>
        <a:p>
          <a:r>
            <a:rPr lang="en-GB" sz="2400" dirty="0">
              <a:effectLst/>
              <a:uFill>
                <a:solidFill>
                  <a:srgbClr val="111111"/>
                </a:solidFill>
              </a:uFill>
              <a:latin typeface="Calibri"/>
              <a:ea typeface="Arial Unicode MS"/>
              <a:cs typeface="Calibri"/>
            </a:rPr>
            <a:t>Develop career readiness/</a:t>
          </a:r>
        </a:p>
        <a:p>
          <a:r>
            <a:rPr lang="en-GB" sz="2400" dirty="0">
              <a:effectLst/>
              <a:uFill>
                <a:solidFill>
                  <a:srgbClr val="111111"/>
                </a:solidFill>
              </a:uFill>
              <a:latin typeface="Calibri"/>
              <a:ea typeface="Arial Unicode MS"/>
              <a:cs typeface="Calibri"/>
            </a:rPr>
            <a:t>prepare for adulthood</a:t>
          </a:r>
        </a:p>
      </dgm:t>
    </dgm:pt>
    <dgm:pt modelId="{D1FAD423-3E49-493D-9B74-97453B819AF1}" type="parTrans" cxnId="{08884753-B766-469A-ABEA-BAB77C8D616D}">
      <dgm:prSet/>
      <dgm:spPr/>
      <dgm:t>
        <a:bodyPr/>
        <a:lstStyle/>
        <a:p>
          <a:endParaRPr lang="en-GB"/>
        </a:p>
      </dgm:t>
    </dgm:pt>
    <dgm:pt modelId="{A44706FF-EB4E-4A0F-ABC2-F5C4C0F8250A}" type="sibTrans" cxnId="{08884753-B766-469A-ABEA-BAB77C8D616D}">
      <dgm:prSet/>
      <dgm:spPr/>
      <dgm:t>
        <a:bodyPr/>
        <a:lstStyle/>
        <a:p>
          <a:endParaRPr lang="en-GB"/>
        </a:p>
      </dgm:t>
    </dgm:pt>
    <dgm:pt modelId="{EAE1C62B-5E88-4408-9D7F-83A6493884D5}" type="pres">
      <dgm:prSet presAssocID="{D5A2A632-ECA1-42F7-B7ED-0113DA29CEB6}" presName="cycle" presStyleCnt="0">
        <dgm:presLayoutVars>
          <dgm:dir/>
          <dgm:resizeHandles val="exact"/>
        </dgm:presLayoutVars>
      </dgm:prSet>
      <dgm:spPr/>
    </dgm:pt>
    <dgm:pt modelId="{99A8924F-D8BB-4999-A3CB-11E2CC88CED1}" type="pres">
      <dgm:prSet presAssocID="{8D51D020-F1B7-4156-A6C0-54E827BB4750}" presName="node" presStyleLbl="node1" presStyleIdx="0" presStyleCnt="3">
        <dgm:presLayoutVars>
          <dgm:bulletEnabled val="1"/>
        </dgm:presLayoutVars>
      </dgm:prSet>
      <dgm:spPr/>
    </dgm:pt>
    <dgm:pt modelId="{77BFEB62-8013-483F-909C-B4CA5B383F15}" type="pres">
      <dgm:prSet presAssocID="{CA69984F-7977-47FA-966F-96086F416275}" presName="sibTrans" presStyleLbl="sibTrans2D1" presStyleIdx="0" presStyleCnt="3"/>
      <dgm:spPr/>
    </dgm:pt>
    <dgm:pt modelId="{3E046AF0-AD58-4E93-ABDC-A7B8912FAD68}" type="pres">
      <dgm:prSet presAssocID="{CA69984F-7977-47FA-966F-96086F416275}" presName="connectorText" presStyleLbl="sibTrans2D1" presStyleIdx="0" presStyleCnt="3"/>
      <dgm:spPr/>
    </dgm:pt>
    <dgm:pt modelId="{5507165A-024F-4437-98BE-889278B34712}" type="pres">
      <dgm:prSet presAssocID="{6346B98C-D058-4E3F-B295-74B935E242D9}" presName="node" presStyleLbl="node1" presStyleIdx="1" presStyleCnt="3">
        <dgm:presLayoutVars>
          <dgm:bulletEnabled val="1"/>
        </dgm:presLayoutVars>
      </dgm:prSet>
      <dgm:spPr/>
    </dgm:pt>
    <dgm:pt modelId="{7D586AFC-C7A7-46F9-8F39-C95C7B7A1AEE}" type="pres">
      <dgm:prSet presAssocID="{A44706FF-EB4E-4A0F-ABC2-F5C4C0F8250A}" presName="sibTrans" presStyleLbl="sibTrans2D1" presStyleIdx="1" presStyleCnt="3"/>
      <dgm:spPr/>
    </dgm:pt>
    <dgm:pt modelId="{D6B6B05B-6F3B-4DBE-98F2-4C936A6557AF}" type="pres">
      <dgm:prSet presAssocID="{A44706FF-EB4E-4A0F-ABC2-F5C4C0F8250A}" presName="connectorText" presStyleLbl="sibTrans2D1" presStyleIdx="1" presStyleCnt="3"/>
      <dgm:spPr/>
    </dgm:pt>
    <dgm:pt modelId="{E80A0EBE-65A3-460E-A353-09D25E63AFD1}" type="pres">
      <dgm:prSet presAssocID="{38EE4469-66FD-44A9-A446-315B886D2B5E}" presName="node" presStyleLbl="node1" presStyleIdx="2" presStyleCnt="3">
        <dgm:presLayoutVars>
          <dgm:bulletEnabled val="1"/>
        </dgm:presLayoutVars>
      </dgm:prSet>
      <dgm:spPr/>
    </dgm:pt>
    <dgm:pt modelId="{D6BFA2BD-EAD7-46DE-A6B7-5616B0CFA5F8}" type="pres">
      <dgm:prSet presAssocID="{984469AE-D870-45DE-B0A8-AD6068A54F0C}" presName="sibTrans" presStyleLbl="sibTrans2D1" presStyleIdx="2" presStyleCnt="3"/>
      <dgm:spPr/>
    </dgm:pt>
    <dgm:pt modelId="{09ECBCDC-5B91-4851-A8D3-3FD3FBAAECC2}" type="pres">
      <dgm:prSet presAssocID="{984469AE-D870-45DE-B0A8-AD6068A54F0C}" presName="connectorText" presStyleLbl="sibTrans2D1" presStyleIdx="2" presStyleCnt="3"/>
      <dgm:spPr/>
    </dgm:pt>
  </dgm:ptLst>
  <dgm:cxnLst>
    <dgm:cxn modelId="{C372D90E-02E1-4C7F-AB4A-8E958137B7F3}" srcId="{D5A2A632-ECA1-42F7-B7ED-0113DA29CEB6}" destId="{38EE4469-66FD-44A9-A446-315B886D2B5E}" srcOrd="2" destOrd="0" parTransId="{D27227EF-D04D-4623-986A-FE93595B230B}" sibTransId="{984469AE-D870-45DE-B0A8-AD6068A54F0C}"/>
    <dgm:cxn modelId="{99815B31-8DF8-4ED4-AA35-365C7DE3C471}" type="presOf" srcId="{D5A2A632-ECA1-42F7-B7ED-0113DA29CEB6}" destId="{EAE1C62B-5E88-4408-9D7F-83A6493884D5}" srcOrd="0" destOrd="0" presId="urn:microsoft.com/office/officeart/2005/8/layout/cycle2"/>
    <dgm:cxn modelId="{16A31436-C7EE-4B6C-972E-D2366F841081}" type="presOf" srcId="{984469AE-D870-45DE-B0A8-AD6068A54F0C}" destId="{D6BFA2BD-EAD7-46DE-A6B7-5616B0CFA5F8}" srcOrd="0" destOrd="0" presId="urn:microsoft.com/office/officeart/2005/8/layout/cycle2"/>
    <dgm:cxn modelId="{F6621738-8758-4106-8A04-8BE31260FDD4}" type="presOf" srcId="{CA69984F-7977-47FA-966F-96086F416275}" destId="{77BFEB62-8013-483F-909C-B4CA5B383F15}" srcOrd="0" destOrd="0" presId="urn:microsoft.com/office/officeart/2005/8/layout/cycle2"/>
    <dgm:cxn modelId="{C19C674E-C233-4E5F-B0E6-F5D4D492ABA2}" type="presOf" srcId="{A44706FF-EB4E-4A0F-ABC2-F5C4C0F8250A}" destId="{D6B6B05B-6F3B-4DBE-98F2-4C936A6557AF}" srcOrd="1" destOrd="0" presId="urn:microsoft.com/office/officeart/2005/8/layout/cycle2"/>
    <dgm:cxn modelId="{08884753-B766-469A-ABEA-BAB77C8D616D}" srcId="{D5A2A632-ECA1-42F7-B7ED-0113DA29CEB6}" destId="{6346B98C-D058-4E3F-B295-74B935E242D9}" srcOrd="1" destOrd="0" parTransId="{D1FAD423-3E49-493D-9B74-97453B819AF1}" sibTransId="{A44706FF-EB4E-4A0F-ABC2-F5C4C0F8250A}"/>
    <dgm:cxn modelId="{5094399D-3544-43F1-84AB-B38C556827C0}" type="presOf" srcId="{984469AE-D870-45DE-B0A8-AD6068A54F0C}" destId="{09ECBCDC-5B91-4851-A8D3-3FD3FBAAECC2}" srcOrd="1" destOrd="0" presId="urn:microsoft.com/office/officeart/2005/8/layout/cycle2"/>
    <dgm:cxn modelId="{34FBD7A3-AFF1-4ED5-881C-08F75F5A7280}" type="presOf" srcId="{6346B98C-D058-4E3F-B295-74B935E242D9}" destId="{5507165A-024F-4437-98BE-889278B34712}" srcOrd="0" destOrd="0" presId="urn:microsoft.com/office/officeart/2005/8/layout/cycle2"/>
    <dgm:cxn modelId="{735270B8-B700-4CD7-B7AF-8C0ABD78F77B}" srcId="{D5A2A632-ECA1-42F7-B7ED-0113DA29CEB6}" destId="{8D51D020-F1B7-4156-A6C0-54E827BB4750}" srcOrd="0" destOrd="0" parTransId="{2951D8D3-7983-4461-8F28-04713BD2CC00}" sibTransId="{CA69984F-7977-47FA-966F-96086F416275}"/>
    <dgm:cxn modelId="{5EF9AEBC-7E2B-4D9E-9B01-44B0F547464D}" type="presOf" srcId="{CA69984F-7977-47FA-966F-96086F416275}" destId="{3E046AF0-AD58-4E93-ABDC-A7B8912FAD68}" srcOrd="1" destOrd="0" presId="urn:microsoft.com/office/officeart/2005/8/layout/cycle2"/>
    <dgm:cxn modelId="{F65434CE-EEB4-42C1-A22F-C73A9639B711}" type="presOf" srcId="{38EE4469-66FD-44A9-A446-315B886D2B5E}" destId="{E80A0EBE-65A3-460E-A353-09D25E63AFD1}" srcOrd="0" destOrd="0" presId="urn:microsoft.com/office/officeart/2005/8/layout/cycle2"/>
    <dgm:cxn modelId="{F71D81E0-E0C1-4681-90C6-CA64A2ED6FAB}" type="presOf" srcId="{8D51D020-F1B7-4156-A6C0-54E827BB4750}" destId="{99A8924F-D8BB-4999-A3CB-11E2CC88CED1}" srcOrd="0" destOrd="0" presId="urn:microsoft.com/office/officeart/2005/8/layout/cycle2"/>
    <dgm:cxn modelId="{41F680E9-B852-4507-A402-F07FCA4CAF11}" type="presOf" srcId="{A44706FF-EB4E-4A0F-ABC2-F5C4C0F8250A}" destId="{7D586AFC-C7A7-46F9-8F39-C95C7B7A1AEE}" srcOrd="0" destOrd="0" presId="urn:microsoft.com/office/officeart/2005/8/layout/cycle2"/>
    <dgm:cxn modelId="{A14D54B5-1536-4329-8E8D-7ED99390BD75}" type="presParOf" srcId="{EAE1C62B-5E88-4408-9D7F-83A6493884D5}" destId="{99A8924F-D8BB-4999-A3CB-11E2CC88CED1}" srcOrd="0" destOrd="0" presId="urn:microsoft.com/office/officeart/2005/8/layout/cycle2"/>
    <dgm:cxn modelId="{B69D6337-D061-4495-B216-3B16D58E0C1B}" type="presParOf" srcId="{EAE1C62B-5E88-4408-9D7F-83A6493884D5}" destId="{77BFEB62-8013-483F-909C-B4CA5B383F15}" srcOrd="1" destOrd="0" presId="urn:microsoft.com/office/officeart/2005/8/layout/cycle2"/>
    <dgm:cxn modelId="{C1021FFC-5BAD-4DE8-B2BF-96D76D231BBD}" type="presParOf" srcId="{77BFEB62-8013-483F-909C-B4CA5B383F15}" destId="{3E046AF0-AD58-4E93-ABDC-A7B8912FAD68}" srcOrd="0" destOrd="0" presId="urn:microsoft.com/office/officeart/2005/8/layout/cycle2"/>
    <dgm:cxn modelId="{474E0EE1-9204-4231-83E6-E291B841E688}" type="presParOf" srcId="{EAE1C62B-5E88-4408-9D7F-83A6493884D5}" destId="{5507165A-024F-4437-98BE-889278B34712}" srcOrd="2" destOrd="0" presId="urn:microsoft.com/office/officeart/2005/8/layout/cycle2"/>
    <dgm:cxn modelId="{7C832E0D-F786-40FD-ACAF-B37B7EF98A6D}" type="presParOf" srcId="{EAE1C62B-5E88-4408-9D7F-83A6493884D5}" destId="{7D586AFC-C7A7-46F9-8F39-C95C7B7A1AEE}" srcOrd="3" destOrd="0" presId="urn:microsoft.com/office/officeart/2005/8/layout/cycle2"/>
    <dgm:cxn modelId="{FC5D445C-E31B-4008-BF46-3AB4769632C1}" type="presParOf" srcId="{7D586AFC-C7A7-46F9-8F39-C95C7B7A1AEE}" destId="{D6B6B05B-6F3B-4DBE-98F2-4C936A6557AF}" srcOrd="0" destOrd="0" presId="urn:microsoft.com/office/officeart/2005/8/layout/cycle2"/>
    <dgm:cxn modelId="{839B433D-4157-481F-B6DC-F548D433BD45}" type="presParOf" srcId="{EAE1C62B-5E88-4408-9D7F-83A6493884D5}" destId="{E80A0EBE-65A3-460E-A353-09D25E63AFD1}" srcOrd="4" destOrd="0" presId="urn:microsoft.com/office/officeart/2005/8/layout/cycle2"/>
    <dgm:cxn modelId="{61B2AEE7-0891-41BD-9854-50F3C2BEE81D}" type="presParOf" srcId="{EAE1C62B-5E88-4408-9D7F-83A6493884D5}" destId="{D6BFA2BD-EAD7-46DE-A6B7-5616B0CFA5F8}" srcOrd="5" destOrd="0" presId="urn:microsoft.com/office/officeart/2005/8/layout/cycle2"/>
    <dgm:cxn modelId="{0374A77E-BE99-4B50-BB1D-72AA3FFDEC74}" type="presParOf" srcId="{D6BFA2BD-EAD7-46DE-A6B7-5616B0CFA5F8}" destId="{09ECBCDC-5B91-4851-A8D3-3FD3FBAAECC2}"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36D13C-4930-40B4-8CEC-2B96822484E5}" type="doc">
      <dgm:prSet loTypeId="urn:microsoft.com/office/officeart/2005/8/layout/venn3" loCatId="relationship" qsTypeId="urn:microsoft.com/office/officeart/2005/8/quickstyle/simple1" qsCatId="simple" csTypeId="urn:microsoft.com/office/officeart/2005/8/colors/accent0_2" csCatId="mainScheme" phldr="1"/>
      <dgm:spPr/>
      <dgm:t>
        <a:bodyPr/>
        <a:lstStyle/>
        <a:p>
          <a:endParaRPr lang="en-GB"/>
        </a:p>
      </dgm:t>
    </dgm:pt>
    <dgm:pt modelId="{3173E5FE-2234-446C-A50F-2E8B0409F00E}">
      <dgm:prSet phldrT="[Text]" custT="1"/>
      <dgm:spPr/>
      <dgm:t>
        <a:bodyPr/>
        <a:lstStyle/>
        <a:p>
          <a:r>
            <a:rPr lang="en-GB" sz="1500" b="1" dirty="0"/>
            <a:t>Impact evaluation </a:t>
          </a:r>
          <a:r>
            <a:rPr lang="en-GB" sz="1500" b="0" dirty="0"/>
            <a:t>with robust and regular</a:t>
          </a:r>
          <a:r>
            <a:rPr lang="en-GB" sz="1500" b="1" dirty="0"/>
            <a:t> </a:t>
          </a:r>
          <a:r>
            <a:rPr lang="en-GB" sz="1500" dirty="0"/>
            <a:t>monitoring (by SLT and governance</a:t>
          </a:r>
          <a:r>
            <a:rPr lang="en-GB" sz="1500" dirty="0">
              <a:latin typeface="Calibri Light" panose="020F0302020204030204"/>
            </a:rPr>
            <a:t>)</a:t>
          </a:r>
          <a:r>
            <a:rPr lang="en-GB" sz="1500" dirty="0"/>
            <a:t> and celebration of success</a:t>
          </a:r>
        </a:p>
      </dgm:t>
    </dgm:pt>
    <dgm:pt modelId="{EAD7A170-CBD9-4199-B90E-3B25B2DA6213}" type="parTrans" cxnId="{F0711521-0A3D-4764-A714-7F1621DF7DD4}">
      <dgm:prSet/>
      <dgm:spPr/>
      <dgm:t>
        <a:bodyPr/>
        <a:lstStyle/>
        <a:p>
          <a:endParaRPr lang="en-GB"/>
        </a:p>
      </dgm:t>
    </dgm:pt>
    <dgm:pt modelId="{33968935-3B05-4E6F-B922-7002484D8B72}" type="sibTrans" cxnId="{F0711521-0A3D-4764-A714-7F1621DF7DD4}">
      <dgm:prSet/>
      <dgm:spPr/>
      <dgm:t>
        <a:bodyPr/>
        <a:lstStyle/>
        <a:p>
          <a:endParaRPr lang="en-GB"/>
        </a:p>
      </dgm:t>
    </dgm:pt>
    <dgm:pt modelId="{57FCD221-F8D4-4E71-BF5C-A1B49B84E220}">
      <dgm:prSet phldrT="[Text]" custT="1"/>
      <dgm:spPr/>
      <dgm:t>
        <a:bodyPr/>
        <a:lstStyle/>
        <a:p>
          <a:r>
            <a:rPr lang="en-GB" sz="1500" dirty="0"/>
            <a:t>Allocating relevant resource and </a:t>
          </a:r>
          <a:r>
            <a:rPr lang="en-GB" sz="1500" b="1" dirty="0"/>
            <a:t>distributed leadership of careers </a:t>
          </a:r>
          <a:r>
            <a:rPr lang="en-GB" sz="1500" dirty="0"/>
            <a:t>(</a:t>
          </a:r>
          <a:r>
            <a:rPr lang="en-GB" sz="1500" dirty="0" err="1"/>
            <a:t>inc</a:t>
          </a:r>
          <a:r>
            <a:rPr lang="en-GB" sz="1500" dirty="0"/>
            <a:t> SLT)</a:t>
          </a:r>
        </a:p>
      </dgm:t>
    </dgm:pt>
    <dgm:pt modelId="{80E414A8-9008-4A85-A0AE-F9422DB9B9CC}" type="parTrans" cxnId="{5D64B448-E185-4B11-ADA9-AA0E232899CD}">
      <dgm:prSet/>
      <dgm:spPr/>
      <dgm:t>
        <a:bodyPr/>
        <a:lstStyle/>
        <a:p>
          <a:endParaRPr lang="en-GB"/>
        </a:p>
      </dgm:t>
    </dgm:pt>
    <dgm:pt modelId="{8AA8959C-49E4-497F-8703-249E0FD06DCC}" type="sibTrans" cxnId="{5D64B448-E185-4B11-ADA9-AA0E232899CD}">
      <dgm:prSet/>
      <dgm:spPr/>
      <dgm:t>
        <a:bodyPr/>
        <a:lstStyle/>
        <a:p>
          <a:endParaRPr lang="en-GB"/>
        </a:p>
      </dgm:t>
    </dgm:pt>
    <dgm:pt modelId="{5988DD94-7982-4B90-914F-9EE5BD223F4C}">
      <dgm:prSet phldrT="[Text]" custT="1"/>
      <dgm:spPr/>
      <dgm:t>
        <a:bodyPr/>
        <a:lstStyle/>
        <a:p>
          <a:r>
            <a:rPr lang="en-GB" sz="1500" b="1" dirty="0"/>
            <a:t>Strategic approach to planning </a:t>
          </a:r>
          <a:r>
            <a:rPr lang="en-GB" sz="1500" dirty="0"/>
            <a:t>of careers provision with clearly articulated vision and priorities (link to overall development planning)</a:t>
          </a:r>
        </a:p>
      </dgm:t>
    </dgm:pt>
    <dgm:pt modelId="{F460A216-5FAC-4063-81A9-1EC698F37500}" type="parTrans" cxnId="{C7766BCD-C0AF-4FFB-8BDF-C0E56E587FB8}">
      <dgm:prSet/>
      <dgm:spPr/>
      <dgm:t>
        <a:bodyPr/>
        <a:lstStyle/>
        <a:p>
          <a:endParaRPr lang="en-GB"/>
        </a:p>
      </dgm:t>
    </dgm:pt>
    <dgm:pt modelId="{D4D0CA9A-7ABA-4D32-B1EB-D2FE4EC3CF43}" type="sibTrans" cxnId="{C7766BCD-C0AF-4FFB-8BDF-C0E56E587FB8}">
      <dgm:prSet/>
      <dgm:spPr/>
      <dgm:t>
        <a:bodyPr/>
        <a:lstStyle/>
        <a:p>
          <a:endParaRPr lang="en-GB"/>
        </a:p>
      </dgm:t>
    </dgm:pt>
    <dgm:pt modelId="{DBC7EB85-B89E-4040-9549-24D9DD78AAC9}">
      <dgm:prSet phldrT="[Text]" custT="1"/>
      <dgm:spPr/>
      <dgm:t>
        <a:bodyPr/>
        <a:lstStyle/>
        <a:p>
          <a:r>
            <a:rPr lang="en-GB" sz="1500" dirty="0"/>
            <a:t>Intentionally planned </a:t>
          </a:r>
          <a:r>
            <a:rPr lang="en-GB" sz="1500" b="1" dirty="0"/>
            <a:t>student career learning journeys </a:t>
          </a:r>
          <a:r>
            <a:rPr lang="en-GB" sz="1500" dirty="0"/>
            <a:t>that are responsive to need and that include clear measurable milestones</a:t>
          </a:r>
        </a:p>
      </dgm:t>
    </dgm:pt>
    <dgm:pt modelId="{D4CAEDC8-4ABD-4CB6-9E2C-DB27F6768410}" type="parTrans" cxnId="{FF8B4665-E33A-49C9-B264-FBF52AD7279D}">
      <dgm:prSet/>
      <dgm:spPr/>
      <dgm:t>
        <a:bodyPr/>
        <a:lstStyle/>
        <a:p>
          <a:endParaRPr lang="en-GB"/>
        </a:p>
      </dgm:t>
    </dgm:pt>
    <dgm:pt modelId="{5A6F3923-304A-4454-B57F-AB9A9EF3C110}" type="sibTrans" cxnId="{FF8B4665-E33A-49C9-B264-FBF52AD7279D}">
      <dgm:prSet/>
      <dgm:spPr/>
      <dgm:t>
        <a:bodyPr/>
        <a:lstStyle/>
        <a:p>
          <a:endParaRPr lang="en-GB"/>
        </a:p>
      </dgm:t>
    </dgm:pt>
    <dgm:pt modelId="{A09B1255-C0CC-4FB8-9EEA-046038A0C4E5}">
      <dgm:prSet phldrT="[Text]" custT="1"/>
      <dgm:spPr/>
      <dgm:t>
        <a:bodyPr/>
        <a:lstStyle/>
        <a:p>
          <a:r>
            <a:rPr lang="en-GB" sz="1500" dirty="0"/>
            <a:t>Clear </a:t>
          </a:r>
          <a:r>
            <a:rPr lang="en-GB" sz="1500" b="1" dirty="0"/>
            <a:t>vision</a:t>
          </a:r>
          <a:r>
            <a:rPr lang="en-GB" sz="1500" dirty="0"/>
            <a:t> from leaders with definition of intended impact and identification of relevant success criteria shared with SLT and governance</a:t>
          </a:r>
        </a:p>
      </dgm:t>
    </dgm:pt>
    <dgm:pt modelId="{B7EE8475-197F-4351-9C62-EC060D08E7E6}" type="parTrans" cxnId="{B03557DE-CF4D-4F98-96E2-E79BD676326B}">
      <dgm:prSet/>
      <dgm:spPr/>
      <dgm:t>
        <a:bodyPr/>
        <a:lstStyle/>
        <a:p>
          <a:endParaRPr lang="en-GB"/>
        </a:p>
      </dgm:t>
    </dgm:pt>
    <dgm:pt modelId="{87163134-E19E-4546-BC05-C57B7EF480BE}" type="sibTrans" cxnId="{B03557DE-CF4D-4F98-96E2-E79BD676326B}">
      <dgm:prSet/>
      <dgm:spPr/>
      <dgm:t>
        <a:bodyPr/>
        <a:lstStyle/>
        <a:p>
          <a:endParaRPr lang="en-GB"/>
        </a:p>
      </dgm:t>
    </dgm:pt>
    <dgm:pt modelId="{BC25E9C1-306C-43BA-80B5-B474470EF07E}" type="pres">
      <dgm:prSet presAssocID="{9D36D13C-4930-40B4-8CEC-2B96822484E5}" presName="Name0" presStyleCnt="0">
        <dgm:presLayoutVars>
          <dgm:dir/>
          <dgm:resizeHandles val="exact"/>
        </dgm:presLayoutVars>
      </dgm:prSet>
      <dgm:spPr/>
    </dgm:pt>
    <dgm:pt modelId="{B04D5A03-9D9C-455F-BA7D-76CFA57A6373}" type="pres">
      <dgm:prSet presAssocID="{A09B1255-C0CC-4FB8-9EEA-046038A0C4E5}" presName="Name5" presStyleLbl="vennNode1" presStyleIdx="0" presStyleCnt="5">
        <dgm:presLayoutVars>
          <dgm:bulletEnabled val="1"/>
        </dgm:presLayoutVars>
      </dgm:prSet>
      <dgm:spPr/>
    </dgm:pt>
    <dgm:pt modelId="{C994687F-729C-42F1-95C6-6DF9D8E0003B}" type="pres">
      <dgm:prSet presAssocID="{87163134-E19E-4546-BC05-C57B7EF480BE}" presName="space" presStyleCnt="0"/>
      <dgm:spPr/>
    </dgm:pt>
    <dgm:pt modelId="{FF0B5653-D267-4144-A625-3A25B5DF6930}" type="pres">
      <dgm:prSet presAssocID="{5988DD94-7982-4B90-914F-9EE5BD223F4C}" presName="Name5" presStyleLbl="vennNode1" presStyleIdx="1" presStyleCnt="5">
        <dgm:presLayoutVars>
          <dgm:bulletEnabled val="1"/>
        </dgm:presLayoutVars>
      </dgm:prSet>
      <dgm:spPr/>
    </dgm:pt>
    <dgm:pt modelId="{4FD25579-34CA-4441-85D4-7EE46D1E41BA}" type="pres">
      <dgm:prSet presAssocID="{D4D0CA9A-7ABA-4D32-B1EB-D2FE4EC3CF43}" presName="space" presStyleCnt="0"/>
      <dgm:spPr/>
    </dgm:pt>
    <dgm:pt modelId="{6D548E2A-90D3-448E-913F-2A6ED32969AB}" type="pres">
      <dgm:prSet presAssocID="{DBC7EB85-B89E-4040-9549-24D9DD78AAC9}" presName="Name5" presStyleLbl="vennNode1" presStyleIdx="2" presStyleCnt="5">
        <dgm:presLayoutVars>
          <dgm:bulletEnabled val="1"/>
        </dgm:presLayoutVars>
      </dgm:prSet>
      <dgm:spPr/>
    </dgm:pt>
    <dgm:pt modelId="{BB08BABE-3529-42F0-AC97-9AF18E4253F2}" type="pres">
      <dgm:prSet presAssocID="{5A6F3923-304A-4454-B57F-AB9A9EF3C110}" presName="space" presStyleCnt="0"/>
      <dgm:spPr/>
    </dgm:pt>
    <dgm:pt modelId="{41807D91-74C2-47DD-A96A-2C23C58CC8AD}" type="pres">
      <dgm:prSet presAssocID="{57FCD221-F8D4-4E71-BF5C-A1B49B84E220}" presName="Name5" presStyleLbl="vennNode1" presStyleIdx="3" presStyleCnt="5">
        <dgm:presLayoutVars>
          <dgm:bulletEnabled val="1"/>
        </dgm:presLayoutVars>
      </dgm:prSet>
      <dgm:spPr/>
    </dgm:pt>
    <dgm:pt modelId="{89134F4F-7543-4CD1-AB50-0F86AE918CF9}" type="pres">
      <dgm:prSet presAssocID="{8AA8959C-49E4-497F-8703-249E0FD06DCC}" presName="space" presStyleCnt="0"/>
      <dgm:spPr/>
    </dgm:pt>
    <dgm:pt modelId="{47B3E5A7-E668-4016-95C7-0DB1DDD05A58}" type="pres">
      <dgm:prSet presAssocID="{3173E5FE-2234-446C-A50F-2E8B0409F00E}" presName="Name5" presStyleLbl="vennNode1" presStyleIdx="4" presStyleCnt="5" custLinFactNeighborX="17996">
        <dgm:presLayoutVars>
          <dgm:bulletEnabled val="1"/>
        </dgm:presLayoutVars>
      </dgm:prSet>
      <dgm:spPr/>
    </dgm:pt>
  </dgm:ptLst>
  <dgm:cxnLst>
    <dgm:cxn modelId="{F0711521-0A3D-4764-A714-7F1621DF7DD4}" srcId="{9D36D13C-4930-40B4-8CEC-2B96822484E5}" destId="{3173E5FE-2234-446C-A50F-2E8B0409F00E}" srcOrd="4" destOrd="0" parTransId="{EAD7A170-CBD9-4199-B90E-3B25B2DA6213}" sibTransId="{33968935-3B05-4E6F-B922-7002484D8B72}"/>
    <dgm:cxn modelId="{1C703A21-51D1-4ABC-8F22-943915B4DFE2}" type="presOf" srcId="{9D36D13C-4930-40B4-8CEC-2B96822484E5}" destId="{BC25E9C1-306C-43BA-80B5-B474470EF07E}" srcOrd="0" destOrd="0" presId="urn:microsoft.com/office/officeart/2005/8/layout/venn3"/>
    <dgm:cxn modelId="{7CAB2A5C-FC44-450D-896D-5966109763BA}" type="presOf" srcId="{5988DD94-7982-4B90-914F-9EE5BD223F4C}" destId="{FF0B5653-D267-4144-A625-3A25B5DF6930}" srcOrd="0" destOrd="0" presId="urn:microsoft.com/office/officeart/2005/8/layout/venn3"/>
    <dgm:cxn modelId="{FF8B4665-E33A-49C9-B264-FBF52AD7279D}" srcId="{9D36D13C-4930-40B4-8CEC-2B96822484E5}" destId="{DBC7EB85-B89E-4040-9549-24D9DD78AAC9}" srcOrd="2" destOrd="0" parTransId="{D4CAEDC8-4ABD-4CB6-9E2C-DB27F6768410}" sibTransId="{5A6F3923-304A-4454-B57F-AB9A9EF3C110}"/>
    <dgm:cxn modelId="{5D64B448-E185-4B11-ADA9-AA0E232899CD}" srcId="{9D36D13C-4930-40B4-8CEC-2B96822484E5}" destId="{57FCD221-F8D4-4E71-BF5C-A1B49B84E220}" srcOrd="3" destOrd="0" parTransId="{80E414A8-9008-4A85-A0AE-F9422DB9B9CC}" sibTransId="{8AA8959C-49E4-497F-8703-249E0FD06DCC}"/>
    <dgm:cxn modelId="{0A1E7A75-1333-49B0-AD8E-DF4093D1C803}" type="presOf" srcId="{57FCD221-F8D4-4E71-BF5C-A1B49B84E220}" destId="{41807D91-74C2-47DD-A96A-2C23C58CC8AD}" srcOrd="0" destOrd="0" presId="urn:microsoft.com/office/officeart/2005/8/layout/venn3"/>
    <dgm:cxn modelId="{C75DE39B-511F-4924-92AC-48512B833996}" type="presOf" srcId="{3173E5FE-2234-446C-A50F-2E8B0409F00E}" destId="{47B3E5A7-E668-4016-95C7-0DB1DDD05A58}" srcOrd="0" destOrd="0" presId="urn:microsoft.com/office/officeart/2005/8/layout/venn3"/>
    <dgm:cxn modelId="{C7766BCD-C0AF-4FFB-8BDF-C0E56E587FB8}" srcId="{9D36D13C-4930-40B4-8CEC-2B96822484E5}" destId="{5988DD94-7982-4B90-914F-9EE5BD223F4C}" srcOrd="1" destOrd="0" parTransId="{F460A216-5FAC-4063-81A9-1EC698F37500}" sibTransId="{D4D0CA9A-7ABA-4D32-B1EB-D2FE4EC3CF43}"/>
    <dgm:cxn modelId="{9F6E28DD-1C92-4160-8448-F725A1632FBD}" type="presOf" srcId="{A09B1255-C0CC-4FB8-9EEA-046038A0C4E5}" destId="{B04D5A03-9D9C-455F-BA7D-76CFA57A6373}" srcOrd="0" destOrd="0" presId="urn:microsoft.com/office/officeart/2005/8/layout/venn3"/>
    <dgm:cxn modelId="{614699DD-BA83-49C4-924B-9E46566BE075}" type="presOf" srcId="{DBC7EB85-B89E-4040-9549-24D9DD78AAC9}" destId="{6D548E2A-90D3-448E-913F-2A6ED32969AB}" srcOrd="0" destOrd="0" presId="urn:microsoft.com/office/officeart/2005/8/layout/venn3"/>
    <dgm:cxn modelId="{B03557DE-CF4D-4F98-96E2-E79BD676326B}" srcId="{9D36D13C-4930-40B4-8CEC-2B96822484E5}" destId="{A09B1255-C0CC-4FB8-9EEA-046038A0C4E5}" srcOrd="0" destOrd="0" parTransId="{B7EE8475-197F-4351-9C62-EC060D08E7E6}" sibTransId="{87163134-E19E-4546-BC05-C57B7EF480BE}"/>
    <dgm:cxn modelId="{FDC20254-CCD8-4D7D-978D-958FD7909813}" type="presParOf" srcId="{BC25E9C1-306C-43BA-80B5-B474470EF07E}" destId="{B04D5A03-9D9C-455F-BA7D-76CFA57A6373}" srcOrd="0" destOrd="0" presId="urn:microsoft.com/office/officeart/2005/8/layout/venn3"/>
    <dgm:cxn modelId="{5B5E0BDA-1049-44B4-91B9-3E9FB5D10FCD}" type="presParOf" srcId="{BC25E9C1-306C-43BA-80B5-B474470EF07E}" destId="{C994687F-729C-42F1-95C6-6DF9D8E0003B}" srcOrd="1" destOrd="0" presId="urn:microsoft.com/office/officeart/2005/8/layout/venn3"/>
    <dgm:cxn modelId="{AE26A9B9-8588-4954-BCF0-C43C917977FD}" type="presParOf" srcId="{BC25E9C1-306C-43BA-80B5-B474470EF07E}" destId="{FF0B5653-D267-4144-A625-3A25B5DF6930}" srcOrd="2" destOrd="0" presId="urn:microsoft.com/office/officeart/2005/8/layout/venn3"/>
    <dgm:cxn modelId="{6ADBEF68-FF34-4E0C-8990-C3FEFEEC9215}" type="presParOf" srcId="{BC25E9C1-306C-43BA-80B5-B474470EF07E}" destId="{4FD25579-34CA-4441-85D4-7EE46D1E41BA}" srcOrd="3" destOrd="0" presId="urn:microsoft.com/office/officeart/2005/8/layout/venn3"/>
    <dgm:cxn modelId="{7BF0AC85-8BD6-4C34-876F-FBE316F3AA73}" type="presParOf" srcId="{BC25E9C1-306C-43BA-80B5-B474470EF07E}" destId="{6D548E2A-90D3-448E-913F-2A6ED32969AB}" srcOrd="4" destOrd="0" presId="urn:microsoft.com/office/officeart/2005/8/layout/venn3"/>
    <dgm:cxn modelId="{7433BDB4-7EB8-4309-B9F6-6ADC227A9C2E}" type="presParOf" srcId="{BC25E9C1-306C-43BA-80B5-B474470EF07E}" destId="{BB08BABE-3529-42F0-AC97-9AF18E4253F2}" srcOrd="5" destOrd="0" presId="urn:microsoft.com/office/officeart/2005/8/layout/venn3"/>
    <dgm:cxn modelId="{C2BBC02C-7CFC-411A-A58E-582E93ADAB8A}" type="presParOf" srcId="{BC25E9C1-306C-43BA-80B5-B474470EF07E}" destId="{41807D91-74C2-47DD-A96A-2C23C58CC8AD}" srcOrd="6" destOrd="0" presId="urn:microsoft.com/office/officeart/2005/8/layout/venn3"/>
    <dgm:cxn modelId="{A37206D5-0DC9-4E31-B78A-9CDC82900750}" type="presParOf" srcId="{BC25E9C1-306C-43BA-80B5-B474470EF07E}" destId="{89134F4F-7543-4CD1-AB50-0F86AE918CF9}" srcOrd="7" destOrd="0" presId="urn:microsoft.com/office/officeart/2005/8/layout/venn3"/>
    <dgm:cxn modelId="{78A2A546-4D5C-4132-810D-3A8685E23614}" type="presParOf" srcId="{BC25E9C1-306C-43BA-80B5-B474470EF07E}" destId="{47B3E5A7-E668-4016-95C7-0DB1DDD05A5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42FF33-7820-4791-AB4C-CB7F4906FC89}" type="doc">
      <dgm:prSet loTypeId="urn:microsoft.com/office/officeart/2005/8/layout/matrix3" loCatId="matrix" qsTypeId="urn:microsoft.com/office/officeart/2005/8/quickstyle/simple1" qsCatId="simple" csTypeId="urn:microsoft.com/office/officeart/2005/8/colors/accent0_2" csCatId="mainScheme" phldr="1"/>
      <dgm:spPr/>
      <dgm:t>
        <a:bodyPr/>
        <a:lstStyle/>
        <a:p>
          <a:endParaRPr lang="en-GB"/>
        </a:p>
      </dgm:t>
    </dgm:pt>
    <dgm:pt modelId="{8B6515A8-5620-403F-8E3B-8675670500DB}">
      <dgm:prSet phldrT="[Text]" custT="1"/>
      <dgm:spPr>
        <a:ln w="76200">
          <a:solidFill>
            <a:schemeClr val="tx2"/>
          </a:solidFill>
        </a:ln>
      </dgm:spPr>
      <dgm:t>
        <a:bodyPr/>
        <a:lstStyle/>
        <a:p>
          <a:r>
            <a:rPr lang="en-GB" sz="2600" dirty="0"/>
            <a:t>Trained CL</a:t>
          </a:r>
        </a:p>
      </dgm:t>
    </dgm:pt>
    <dgm:pt modelId="{684A0774-F064-47FE-ACD3-9CC60454E0C4}" type="parTrans" cxnId="{5451855C-AF7B-482B-967B-1756E8D4723D}">
      <dgm:prSet/>
      <dgm:spPr/>
      <dgm:t>
        <a:bodyPr/>
        <a:lstStyle/>
        <a:p>
          <a:endParaRPr lang="en-GB"/>
        </a:p>
      </dgm:t>
    </dgm:pt>
    <dgm:pt modelId="{C1B60376-03F2-49C6-9C06-D2A01F47FB30}" type="sibTrans" cxnId="{5451855C-AF7B-482B-967B-1756E8D4723D}">
      <dgm:prSet/>
      <dgm:spPr/>
      <dgm:t>
        <a:bodyPr/>
        <a:lstStyle/>
        <a:p>
          <a:endParaRPr lang="en-GB"/>
        </a:p>
      </dgm:t>
    </dgm:pt>
    <dgm:pt modelId="{C65AF6B4-66F4-4102-99BE-6E4575194421}">
      <dgm:prSet phldrT="[Text]" custT="1"/>
      <dgm:spPr>
        <a:ln w="76200">
          <a:solidFill>
            <a:schemeClr val="tx2"/>
          </a:solidFill>
        </a:ln>
      </dgm:spPr>
      <dgm:t>
        <a:bodyPr/>
        <a:lstStyle/>
        <a:p>
          <a:r>
            <a:rPr lang="en-GB" sz="2600" dirty="0"/>
            <a:t>SLT and Governor backing</a:t>
          </a:r>
        </a:p>
      </dgm:t>
    </dgm:pt>
    <dgm:pt modelId="{261A2E1D-FADC-4F24-A594-0C0365F6817E}" type="parTrans" cxnId="{0A170F93-DF90-42C8-BBD2-C6E8731FD173}">
      <dgm:prSet/>
      <dgm:spPr/>
      <dgm:t>
        <a:bodyPr/>
        <a:lstStyle/>
        <a:p>
          <a:endParaRPr lang="en-GB"/>
        </a:p>
      </dgm:t>
    </dgm:pt>
    <dgm:pt modelId="{FE7A3B12-4C8D-4520-8BF9-E49D821D36FB}" type="sibTrans" cxnId="{0A170F93-DF90-42C8-BBD2-C6E8731FD173}">
      <dgm:prSet/>
      <dgm:spPr/>
      <dgm:t>
        <a:bodyPr/>
        <a:lstStyle/>
        <a:p>
          <a:endParaRPr lang="en-GB"/>
        </a:p>
      </dgm:t>
    </dgm:pt>
    <dgm:pt modelId="{AEEBEC54-0704-4085-B3C7-44DBE9579D64}">
      <dgm:prSet phldrT="[Text]" custT="1"/>
      <dgm:spPr>
        <a:ln w="76200">
          <a:solidFill>
            <a:schemeClr val="tx2"/>
          </a:solidFill>
        </a:ln>
      </dgm:spPr>
      <dgm:t>
        <a:bodyPr/>
        <a:lstStyle/>
        <a:p>
          <a:r>
            <a:rPr lang="en-GB" sz="2000" dirty="0"/>
            <a:t>Link to leaders’ vision in supporting a whole institution approach </a:t>
          </a:r>
        </a:p>
      </dgm:t>
    </dgm:pt>
    <dgm:pt modelId="{31369D17-C4FC-4791-BE13-A7F5652E9022}" type="parTrans" cxnId="{0A64A91E-34FB-448A-B9DE-11E0F0FEC06D}">
      <dgm:prSet/>
      <dgm:spPr/>
      <dgm:t>
        <a:bodyPr/>
        <a:lstStyle/>
        <a:p>
          <a:endParaRPr lang="en-GB"/>
        </a:p>
      </dgm:t>
    </dgm:pt>
    <dgm:pt modelId="{7D563BE9-BE2C-4034-AA35-D7EF9F94570B}" type="sibTrans" cxnId="{0A64A91E-34FB-448A-B9DE-11E0F0FEC06D}">
      <dgm:prSet/>
      <dgm:spPr/>
      <dgm:t>
        <a:bodyPr/>
        <a:lstStyle/>
        <a:p>
          <a:endParaRPr lang="en-GB"/>
        </a:p>
      </dgm:t>
    </dgm:pt>
    <dgm:pt modelId="{165AADAE-B248-4E85-9877-C39944F8393E}">
      <dgm:prSet phldrT="[Text]" custT="1"/>
      <dgm:spPr>
        <a:ln w="76200">
          <a:solidFill>
            <a:schemeClr val="tx2"/>
          </a:solidFill>
        </a:ln>
      </dgm:spPr>
      <dgm:t>
        <a:bodyPr/>
        <a:lstStyle/>
        <a:p>
          <a:r>
            <a:rPr lang="en-GB" sz="2400" dirty="0"/>
            <a:t>Link to institution strategic priorities</a:t>
          </a:r>
        </a:p>
      </dgm:t>
    </dgm:pt>
    <dgm:pt modelId="{AEBB4757-3156-442B-95B0-B7758749ABEE}" type="parTrans" cxnId="{8821E7C5-1E15-4023-A048-30CB6F79837D}">
      <dgm:prSet/>
      <dgm:spPr/>
      <dgm:t>
        <a:bodyPr/>
        <a:lstStyle/>
        <a:p>
          <a:endParaRPr lang="en-GB"/>
        </a:p>
      </dgm:t>
    </dgm:pt>
    <dgm:pt modelId="{BC3FBF46-28C5-4E9A-B44C-0C19F31C75E9}" type="sibTrans" cxnId="{8821E7C5-1E15-4023-A048-30CB6F79837D}">
      <dgm:prSet/>
      <dgm:spPr/>
      <dgm:t>
        <a:bodyPr/>
        <a:lstStyle/>
        <a:p>
          <a:endParaRPr lang="en-GB"/>
        </a:p>
      </dgm:t>
    </dgm:pt>
    <dgm:pt modelId="{4AA2EE4F-08C1-4F72-A2AA-DB9537003A13}" type="pres">
      <dgm:prSet presAssocID="{3C42FF33-7820-4791-AB4C-CB7F4906FC89}" presName="matrix" presStyleCnt="0">
        <dgm:presLayoutVars>
          <dgm:chMax val="1"/>
          <dgm:dir/>
          <dgm:resizeHandles val="exact"/>
        </dgm:presLayoutVars>
      </dgm:prSet>
      <dgm:spPr/>
    </dgm:pt>
    <dgm:pt modelId="{74D43621-6237-4A0C-A487-5770AE96E74A}" type="pres">
      <dgm:prSet presAssocID="{3C42FF33-7820-4791-AB4C-CB7F4906FC89}" presName="diamond" presStyleLbl="bgShp" presStyleIdx="0" presStyleCnt="1"/>
      <dgm:spPr/>
    </dgm:pt>
    <dgm:pt modelId="{5DEF66B8-983B-4998-A383-DD433F2E6578}" type="pres">
      <dgm:prSet presAssocID="{3C42FF33-7820-4791-AB4C-CB7F4906FC89}" presName="quad1" presStyleLbl="node1" presStyleIdx="0" presStyleCnt="4">
        <dgm:presLayoutVars>
          <dgm:chMax val="0"/>
          <dgm:chPref val="0"/>
          <dgm:bulletEnabled val="1"/>
        </dgm:presLayoutVars>
      </dgm:prSet>
      <dgm:spPr/>
    </dgm:pt>
    <dgm:pt modelId="{97FF9D66-6657-451D-A73B-C584C5687BB8}" type="pres">
      <dgm:prSet presAssocID="{3C42FF33-7820-4791-AB4C-CB7F4906FC89}" presName="quad2" presStyleLbl="node1" presStyleIdx="1" presStyleCnt="4">
        <dgm:presLayoutVars>
          <dgm:chMax val="0"/>
          <dgm:chPref val="0"/>
          <dgm:bulletEnabled val="1"/>
        </dgm:presLayoutVars>
      </dgm:prSet>
      <dgm:spPr/>
    </dgm:pt>
    <dgm:pt modelId="{03FBFCDF-3E9D-4DE4-B308-8EB55A6B69A5}" type="pres">
      <dgm:prSet presAssocID="{3C42FF33-7820-4791-AB4C-CB7F4906FC89}" presName="quad3" presStyleLbl="node1" presStyleIdx="2" presStyleCnt="4">
        <dgm:presLayoutVars>
          <dgm:chMax val="0"/>
          <dgm:chPref val="0"/>
          <dgm:bulletEnabled val="1"/>
        </dgm:presLayoutVars>
      </dgm:prSet>
      <dgm:spPr/>
    </dgm:pt>
    <dgm:pt modelId="{2ACD6E12-37B8-4AC2-8F8B-35C63C3748E4}" type="pres">
      <dgm:prSet presAssocID="{3C42FF33-7820-4791-AB4C-CB7F4906FC89}" presName="quad4" presStyleLbl="node1" presStyleIdx="3" presStyleCnt="4" custLinFactNeighborX="3897" custLinFactNeighborY="1335">
        <dgm:presLayoutVars>
          <dgm:chMax val="0"/>
          <dgm:chPref val="0"/>
          <dgm:bulletEnabled val="1"/>
        </dgm:presLayoutVars>
      </dgm:prSet>
      <dgm:spPr/>
    </dgm:pt>
  </dgm:ptLst>
  <dgm:cxnLst>
    <dgm:cxn modelId="{C8985A04-F680-441F-A069-4B9E10769D1E}" type="presOf" srcId="{165AADAE-B248-4E85-9877-C39944F8393E}" destId="{2ACD6E12-37B8-4AC2-8F8B-35C63C3748E4}" srcOrd="0" destOrd="0" presId="urn:microsoft.com/office/officeart/2005/8/layout/matrix3"/>
    <dgm:cxn modelId="{78894310-46E9-4360-9616-385DBAD83EF4}" type="presOf" srcId="{3C42FF33-7820-4791-AB4C-CB7F4906FC89}" destId="{4AA2EE4F-08C1-4F72-A2AA-DB9537003A13}" srcOrd="0" destOrd="0" presId="urn:microsoft.com/office/officeart/2005/8/layout/matrix3"/>
    <dgm:cxn modelId="{0A64A91E-34FB-448A-B9DE-11E0F0FEC06D}" srcId="{3C42FF33-7820-4791-AB4C-CB7F4906FC89}" destId="{AEEBEC54-0704-4085-B3C7-44DBE9579D64}" srcOrd="2" destOrd="0" parTransId="{31369D17-C4FC-4791-BE13-A7F5652E9022}" sibTransId="{7D563BE9-BE2C-4034-AA35-D7EF9F94570B}"/>
    <dgm:cxn modelId="{2BA54227-2E24-48D9-A19C-5ABF36BA50C6}" type="presOf" srcId="{8B6515A8-5620-403F-8E3B-8675670500DB}" destId="{5DEF66B8-983B-4998-A383-DD433F2E6578}" srcOrd="0" destOrd="0" presId="urn:microsoft.com/office/officeart/2005/8/layout/matrix3"/>
    <dgm:cxn modelId="{5451855C-AF7B-482B-967B-1756E8D4723D}" srcId="{3C42FF33-7820-4791-AB4C-CB7F4906FC89}" destId="{8B6515A8-5620-403F-8E3B-8675670500DB}" srcOrd="0" destOrd="0" parTransId="{684A0774-F064-47FE-ACD3-9CC60454E0C4}" sibTransId="{C1B60376-03F2-49C6-9C06-D2A01F47FB30}"/>
    <dgm:cxn modelId="{451D0353-75CF-4074-85A1-273C4C3167EF}" type="presOf" srcId="{AEEBEC54-0704-4085-B3C7-44DBE9579D64}" destId="{03FBFCDF-3E9D-4DE4-B308-8EB55A6B69A5}" srcOrd="0" destOrd="0" presId="urn:microsoft.com/office/officeart/2005/8/layout/matrix3"/>
    <dgm:cxn modelId="{85370B74-28FF-4609-BFEC-5349E023DD4E}" type="presOf" srcId="{C65AF6B4-66F4-4102-99BE-6E4575194421}" destId="{97FF9D66-6657-451D-A73B-C584C5687BB8}" srcOrd="0" destOrd="0" presId="urn:microsoft.com/office/officeart/2005/8/layout/matrix3"/>
    <dgm:cxn modelId="{0A170F93-DF90-42C8-BBD2-C6E8731FD173}" srcId="{3C42FF33-7820-4791-AB4C-CB7F4906FC89}" destId="{C65AF6B4-66F4-4102-99BE-6E4575194421}" srcOrd="1" destOrd="0" parTransId="{261A2E1D-FADC-4F24-A594-0C0365F6817E}" sibTransId="{FE7A3B12-4C8D-4520-8BF9-E49D821D36FB}"/>
    <dgm:cxn modelId="{8821E7C5-1E15-4023-A048-30CB6F79837D}" srcId="{3C42FF33-7820-4791-AB4C-CB7F4906FC89}" destId="{165AADAE-B248-4E85-9877-C39944F8393E}" srcOrd="3" destOrd="0" parTransId="{AEBB4757-3156-442B-95B0-B7758749ABEE}" sibTransId="{BC3FBF46-28C5-4E9A-B44C-0C19F31C75E9}"/>
    <dgm:cxn modelId="{F88FDD77-D4B3-46A8-A7D7-37122A4A54F9}" type="presParOf" srcId="{4AA2EE4F-08C1-4F72-A2AA-DB9537003A13}" destId="{74D43621-6237-4A0C-A487-5770AE96E74A}" srcOrd="0" destOrd="0" presId="urn:microsoft.com/office/officeart/2005/8/layout/matrix3"/>
    <dgm:cxn modelId="{FF638FBD-9103-4233-A511-5D6A1C8BFE1A}" type="presParOf" srcId="{4AA2EE4F-08C1-4F72-A2AA-DB9537003A13}" destId="{5DEF66B8-983B-4998-A383-DD433F2E6578}" srcOrd="1" destOrd="0" presId="urn:microsoft.com/office/officeart/2005/8/layout/matrix3"/>
    <dgm:cxn modelId="{C8F290D1-E62F-4A91-9445-3BD6545350A8}" type="presParOf" srcId="{4AA2EE4F-08C1-4F72-A2AA-DB9537003A13}" destId="{97FF9D66-6657-451D-A73B-C584C5687BB8}" srcOrd="2" destOrd="0" presId="urn:microsoft.com/office/officeart/2005/8/layout/matrix3"/>
    <dgm:cxn modelId="{2764AD98-E696-4D40-A1A2-2FCFCBF19ADC}" type="presParOf" srcId="{4AA2EE4F-08C1-4F72-A2AA-DB9537003A13}" destId="{03FBFCDF-3E9D-4DE4-B308-8EB55A6B69A5}" srcOrd="3" destOrd="0" presId="urn:microsoft.com/office/officeart/2005/8/layout/matrix3"/>
    <dgm:cxn modelId="{48F6882C-82DE-45C1-A2EE-D86D76119F7B}" type="presParOf" srcId="{4AA2EE4F-08C1-4F72-A2AA-DB9537003A13}" destId="{2ACD6E12-37B8-4AC2-8F8B-35C63C3748E4}"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3A0418-4CA8-4B11-AFF6-71B592FAC11E}" type="doc">
      <dgm:prSet loTypeId="urn:microsoft.com/office/officeart/2005/8/layout/matrix3" loCatId="matrix" qsTypeId="urn:microsoft.com/office/officeart/2005/8/quickstyle/simple1" qsCatId="simple" csTypeId="urn:microsoft.com/office/officeart/2005/8/colors/accent1_1" csCatId="accent1" phldr="1"/>
      <dgm:spPr/>
      <dgm:t>
        <a:bodyPr/>
        <a:lstStyle/>
        <a:p>
          <a:endParaRPr lang="en-GB"/>
        </a:p>
      </dgm:t>
    </dgm:pt>
    <dgm:pt modelId="{A7D65754-D1FD-42F7-AF0C-2BC621A08040}">
      <dgm:prSet phldrT="[Text]"/>
      <dgm:spPr>
        <a:ln w="76200">
          <a:solidFill>
            <a:schemeClr val="accent1"/>
          </a:solidFill>
        </a:ln>
      </dgm:spPr>
      <dgm:t>
        <a:bodyPr/>
        <a:lstStyle/>
        <a:p>
          <a:r>
            <a:rPr lang="en-GB" dirty="0"/>
            <a:t>Formative and impact evaluation</a:t>
          </a:r>
        </a:p>
      </dgm:t>
    </dgm:pt>
    <dgm:pt modelId="{03B30914-E564-4A17-93DB-C4C860288B11}" type="parTrans" cxnId="{639BADC2-4B63-48F4-B619-B1AE1B4329C7}">
      <dgm:prSet/>
      <dgm:spPr/>
      <dgm:t>
        <a:bodyPr/>
        <a:lstStyle/>
        <a:p>
          <a:endParaRPr lang="en-GB"/>
        </a:p>
      </dgm:t>
    </dgm:pt>
    <dgm:pt modelId="{DA0B4A4D-DC2A-462F-AFD8-6B9E4C0B466D}" type="sibTrans" cxnId="{639BADC2-4B63-48F4-B619-B1AE1B4329C7}">
      <dgm:prSet/>
      <dgm:spPr/>
      <dgm:t>
        <a:bodyPr/>
        <a:lstStyle/>
        <a:p>
          <a:endParaRPr lang="en-GB"/>
        </a:p>
      </dgm:t>
    </dgm:pt>
    <dgm:pt modelId="{E69CDFEA-EF84-45B9-A3C4-14F848E69BA3}">
      <dgm:prSet phldrT="[Text]"/>
      <dgm:spPr>
        <a:ln w="76200">
          <a:solidFill>
            <a:schemeClr val="accent1"/>
          </a:solidFill>
        </a:ln>
      </dgm:spPr>
      <dgm:t>
        <a:bodyPr/>
        <a:lstStyle/>
        <a:p>
          <a:r>
            <a:rPr lang="en-GB" dirty="0"/>
            <a:t>Range of evidence and data</a:t>
          </a:r>
        </a:p>
      </dgm:t>
    </dgm:pt>
    <dgm:pt modelId="{F8097F86-ABBE-4627-99AE-843602253F1E}" type="parTrans" cxnId="{52ADE7B0-5840-4CFA-9073-B41BB72CE6DA}">
      <dgm:prSet/>
      <dgm:spPr/>
      <dgm:t>
        <a:bodyPr/>
        <a:lstStyle/>
        <a:p>
          <a:endParaRPr lang="en-GB"/>
        </a:p>
      </dgm:t>
    </dgm:pt>
    <dgm:pt modelId="{E117D821-4C39-4BA1-B46A-399EB159A404}" type="sibTrans" cxnId="{52ADE7B0-5840-4CFA-9073-B41BB72CE6DA}">
      <dgm:prSet/>
      <dgm:spPr/>
      <dgm:t>
        <a:bodyPr/>
        <a:lstStyle/>
        <a:p>
          <a:endParaRPr lang="en-GB"/>
        </a:p>
      </dgm:t>
    </dgm:pt>
    <dgm:pt modelId="{4F695F65-0B62-4948-8EB0-A3F9F433B02F}">
      <dgm:prSet phldrT="[Text]"/>
      <dgm:spPr>
        <a:ln w="76200">
          <a:solidFill>
            <a:schemeClr val="accent1"/>
          </a:solidFill>
        </a:ln>
      </dgm:spPr>
      <dgm:t>
        <a:bodyPr/>
        <a:lstStyle/>
        <a:p>
          <a:r>
            <a:rPr lang="en-GB" dirty="0"/>
            <a:t>Monitoring (SLT &amp; Govs)</a:t>
          </a:r>
        </a:p>
      </dgm:t>
    </dgm:pt>
    <dgm:pt modelId="{EAACD61F-4E93-4F90-BA9F-DFB4B68EAB59}" type="parTrans" cxnId="{F9256434-8131-480C-A2CE-4E016EE83DC0}">
      <dgm:prSet/>
      <dgm:spPr/>
      <dgm:t>
        <a:bodyPr/>
        <a:lstStyle/>
        <a:p>
          <a:endParaRPr lang="en-GB"/>
        </a:p>
      </dgm:t>
    </dgm:pt>
    <dgm:pt modelId="{3AD48947-0DC5-4F8C-971C-2B89A71884B5}" type="sibTrans" cxnId="{F9256434-8131-480C-A2CE-4E016EE83DC0}">
      <dgm:prSet/>
      <dgm:spPr/>
      <dgm:t>
        <a:bodyPr/>
        <a:lstStyle/>
        <a:p>
          <a:endParaRPr lang="en-GB"/>
        </a:p>
      </dgm:t>
    </dgm:pt>
    <dgm:pt modelId="{A1217724-6993-480A-AD64-07FC006286D8}">
      <dgm:prSet phldrT="[Text]"/>
      <dgm:spPr>
        <a:ln w="76200">
          <a:solidFill>
            <a:schemeClr val="accent1"/>
          </a:solidFill>
        </a:ln>
      </dgm:spPr>
      <dgm:t>
        <a:bodyPr/>
        <a:lstStyle/>
        <a:p>
          <a:r>
            <a:rPr lang="en-GB" dirty="0"/>
            <a:t>Importance of other conditions for success</a:t>
          </a:r>
        </a:p>
      </dgm:t>
    </dgm:pt>
    <dgm:pt modelId="{E06FAD11-73FF-45C7-AD11-6FA31634E4DD}" type="parTrans" cxnId="{4E73BB2D-3FD2-45DB-8462-7DDD95CDEF42}">
      <dgm:prSet/>
      <dgm:spPr/>
      <dgm:t>
        <a:bodyPr/>
        <a:lstStyle/>
        <a:p>
          <a:endParaRPr lang="en-GB"/>
        </a:p>
      </dgm:t>
    </dgm:pt>
    <dgm:pt modelId="{88EB5E96-AD88-4346-B01D-BBA80257864C}" type="sibTrans" cxnId="{4E73BB2D-3FD2-45DB-8462-7DDD95CDEF42}">
      <dgm:prSet/>
      <dgm:spPr/>
      <dgm:t>
        <a:bodyPr/>
        <a:lstStyle/>
        <a:p>
          <a:endParaRPr lang="en-GB"/>
        </a:p>
      </dgm:t>
    </dgm:pt>
    <dgm:pt modelId="{F1A36B20-C875-4F11-B4A5-C0626CA79D03}" type="pres">
      <dgm:prSet presAssocID="{1B3A0418-4CA8-4B11-AFF6-71B592FAC11E}" presName="matrix" presStyleCnt="0">
        <dgm:presLayoutVars>
          <dgm:chMax val="1"/>
          <dgm:dir/>
          <dgm:resizeHandles val="exact"/>
        </dgm:presLayoutVars>
      </dgm:prSet>
      <dgm:spPr/>
    </dgm:pt>
    <dgm:pt modelId="{F8F0EA03-50FF-4299-82AF-E89CE7E44520}" type="pres">
      <dgm:prSet presAssocID="{1B3A0418-4CA8-4B11-AFF6-71B592FAC11E}" presName="diamond" presStyleLbl="bgShp" presStyleIdx="0" presStyleCnt="1"/>
      <dgm:spPr/>
    </dgm:pt>
    <dgm:pt modelId="{191076DE-0004-4403-9670-5AF96947EBED}" type="pres">
      <dgm:prSet presAssocID="{1B3A0418-4CA8-4B11-AFF6-71B592FAC11E}" presName="quad1" presStyleLbl="node1" presStyleIdx="0" presStyleCnt="4">
        <dgm:presLayoutVars>
          <dgm:chMax val="0"/>
          <dgm:chPref val="0"/>
          <dgm:bulletEnabled val="1"/>
        </dgm:presLayoutVars>
      </dgm:prSet>
      <dgm:spPr/>
    </dgm:pt>
    <dgm:pt modelId="{64859CF0-ED9E-4C82-B565-FE33274D3B15}" type="pres">
      <dgm:prSet presAssocID="{1B3A0418-4CA8-4B11-AFF6-71B592FAC11E}" presName="quad2" presStyleLbl="node1" presStyleIdx="1" presStyleCnt="4">
        <dgm:presLayoutVars>
          <dgm:chMax val="0"/>
          <dgm:chPref val="0"/>
          <dgm:bulletEnabled val="1"/>
        </dgm:presLayoutVars>
      </dgm:prSet>
      <dgm:spPr/>
    </dgm:pt>
    <dgm:pt modelId="{E88900EA-4120-4C4D-A45D-BDB70273D6AB}" type="pres">
      <dgm:prSet presAssocID="{1B3A0418-4CA8-4B11-AFF6-71B592FAC11E}" presName="quad3" presStyleLbl="node1" presStyleIdx="2" presStyleCnt="4">
        <dgm:presLayoutVars>
          <dgm:chMax val="0"/>
          <dgm:chPref val="0"/>
          <dgm:bulletEnabled val="1"/>
        </dgm:presLayoutVars>
      </dgm:prSet>
      <dgm:spPr/>
    </dgm:pt>
    <dgm:pt modelId="{E5E914CE-C8FE-44B9-B252-70A7CF20C51C}" type="pres">
      <dgm:prSet presAssocID="{1B3A0418-4CA8-4B11-AFF6-71B592FAC11E}" presName="quad4" presStyleLbl="node1" presStyleIdx="3" presStyleCnt="4">
        <dgm:presLayoutVars>
          <dgm:chMax val="0"/>
          <dgm:chPref val="0"/>
          <dgm:bulletEnabled val="1"/>
        </dgm:presLayoutVars>
      </dgm:prSet>
      <dgm:spPr/>
    </dgm:pt>
  </dgm:ptLst>
  <dgm:cxnLst>
    <dgm:cxn modelId="{E61A102C-C65D-46B5-B4F6-74CF0C37AFA2}" type="presOf" srcId="{1B3A0418-4CA8-4B11-AFF6-71B592FAC11E}" destId="{F1A36B20-C875-4F11-B4A5-C0626CA79D03}" srcOrd="0" destOrd="0" presId="urn:microsoft.com/office/officeart/2005/8/layout/matrix3"/>
    <dgm:cxn modelId="{4E73BB2D-3FD2-45DB-8462-7DDD95CDEF42}" srcId="{1B3A0418-4CA8-4B11-AFF6-71B592FAC11E}" destId="{A1217724-6993-480A-AD64-07FC006286D8}" srcOrd="3" destOrd="0" parTransId="{E06FAD11-73FF-45C7-AD11-6FA31634E4DD}" sibTransId="{88EB5E96-AD88-4346-B01D-BBA80257864C}"/>
    <dgm:cxn modelId="{F9256434-8131-480C-A2CE-4E016EE83DC0}" srcId="{1B3A0418-4CA8-4B11-AFF6-71B592FAC11E}" destId="{4F695F65-0B62-4948-8EB0-A3F9F433B02F}" srcOrd="2" destOrd="0" parTransId="{EAACD61F-4E93-4F90-BA9F-DFB4B68EAB59}" sibTransId="{3AD48947-0DC5-4F8C-971C-2B89A71884B5}"/>
    <dgm:cxn modelId="{5191A74A-A685-4FC2-B552-5D3A5E7A8403}" type="presOf" srcId="{A1217724-6993-480A-AD64-07FC006286D8}" destId="{E5E914CE-C8FE-44B9-B252-70A7CF20C51C}" srcOrd="0" destOrd="0" presId="urn:microsoft.com/office/officeart/2005/8/layout/matrix3"/>
    <dgm:cxn modelId="{D6EF4682-3CC8-4AB6-A186-829331993B78}" type="presOf" srcId="{A7D65754-D1FD-42F7-AF0C-2BC621A08040}" destId="{191076DE-0004-4403-9670-5AF96947EBED}" srcOrd="0" destOrd="0" presId="urn:microsoft.com/office/officeart/2005/8/layout/matrix3"/>
    <dgm:cxn modelId="{45534FA7-29DC-4C3E-94AA-F4D98BC92397}" type="presOf" srcId="{E69CDFEA-EF84-45B9-A3C4-14F848E69BA3}" destId="{64859CF0-ED9E-4C82-B565-FE33274D3B15}" srcOrd="0" destOrd="0" presId="urn:microsoft.com/office/officeart/2005/8/layout/matrix3"/>
    <dgm:cxn modelId="{52ADE7B0-5840-4CFA-9073-B41BB72CE6DA}" srcId="{1B3A0418-4CA8-4B11-AFF6-71B592FAC11E}" destId="{E69CDFEA-EF84-45B9-A3C4-14F848E69BA3}" srcOrd="1" destOrd="0" parTransId="{F8097F86-ABBE-4627-99AE-843602253F1E}" sibTransId="{E117D821-4C39-4BA1-B46A-399EB159A404}"/>
    <dgm:cxn modelId="{639BADC2-4B63-48F4-B619-B1AE1B4329C7}" srcId="{1B3A0418-4CA8-4B11-AFF6-71B592FAC11E}" destId="{A7D65754-D1FD-42F7-AF0C-2BC621A08040}" srcOrd="0" destOrd="0" parTransId="{03B30914-E564-4A17-93DB-C4C860288B11}" sibTransId="{DA0B4A4D-DC2A-462F-AFD8-6B9E4C0B466D}"/>
    <dgm:cxn modelId="{AFCF69CB-4EDD-4135-A544-5908316078B3}" type="presOf" srcId="{4F695F65-0B62-4948-8EB0-A3F9F433B02F}" destId="{E88900EA-4120-4C4D-A45D-BDB70273D6AB}" srcOrd="0" destOrd="0" presId="urn:microsoft.com/office/officeart/2005/8/layout/matrix3"/>
    <dgm:cxn modelId="{2534F42D-9D9C-47F0-BE4C-3077BD742A04}" type="presParOf" srcId="{F1A36B20-C875-4F11-B4A5-C0626CA79D03}" destId="{F8F0EA03-50FF-4299-82AF-E89CE7E44520}" srcOrd="0" destOrd="0" presId="urn:microsoft.com/office/officeart/2005/8/layout/matrix3"/>
    <dgm:cxn modelId="{21D8F8E2-6F42-43BB-BCDA-95B5065DD412}" type="presParOf" srcId="{F1A36B20-C875-4F11-B4A5-C0626CA79D03}" destId="{191076DE-0004-4403-9670-5AF96947EBED}" srcOrd="1" destOrd="0" presId="urn:microsoft.com/office/officeart/2005/8/layout/matrix3"/>
    <dgm:cxn modelId="{32762E89-1978-4871-B307-0D737BC393AB}" type="presParOf" srcId="{F1A36B20-C875-4F11-B4A5-C0626CA79D03}" destId="{64859CF0-ED9E-4C82-B565-FE33274D3B15}" srcOrd="2" destOrd="0" presId="urn:microsoft.com/office/officeart/2005/8/layout/matrix3"/>
    <dgm:cxn modelId="{08FEB955-37B8-4971-8852-FFF6C0CAC6FA}" type="presParOf" srcId="{F1A36B20-C875-4F11-B4A5-C0626CA79D03}" destId="{E88900EA-4120-4C4D-A45D-BDB70273D6AB}" srcOrd="3" destOrd="0" presId="urn:microsoft.com/office/officeart/2005/8/layout/matrix3"/>
    <dgm:cxn modelId="{302763E8-2DDE-4CDF-B021-3D06E36B974A}" type="presParOf" srcId="{F1A36B20-C875-4F11-B4A5-C0626CA79D03}" destId="{E5E914CE-C8FE-44B9-B252-70A7CF20C51C}"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76A2D28-2A0C-4C05-A527-4777A46FBA95}" type="doc">
      <dgm:prSet loTypeId="urn:microsoft.com/office/officeart/2005/8/layout/hProcess9" loCatId="process" qsTypeId="urn:microsoft.com/office/officeart/2005/8/quickstyle/simple1" qsCatId="simple" csTypeId="urn:microsoft.com/office/officeart/2005/8/colors/accent0_2" csCatId="mainScheme" phldr="1"/>
      <dgm:spPr/>
    </dgm:pt>
    <dgm:pt modelId="{CB430952-DFE3-4EF6-951C-85B53B8A42AC}">
      <dgm:prSet phldrT="[Text]" custT="1"/>
      <dgm:spPr/>
      <dgm:t>
        <a:bodyPr/>
        <a:lstStyle/>
        <a:p>
          <a:r>
            <a:rPr lang="en-GB" sz="1800" b="1" dirty="0"/>
            <a:t>Convene</a:t>
          </a:r>
          <a:endParaRPr lang="en-GB" sz="1800" b="1" dirty="0">
            <a:latin typeface="+mn-lt"/>
          </a:endParaRPr>
        </a:p>
        <a:p>
          <a:r>
            <a:rPr lang="en-GB" sz="1400" dirty="0">
              <a:effectLst/>
              <a:latin typeface="+mn-lt"/>
              <a:ea typeface="Aptos" panose="020B0004020202020204" pitchFamily="34" charset="0"/>
              <a:cs typeface="Times New Roman"/>
            </a:rPr>
            <a:t>All those involved in the distributed leadership of careers should be involved in the review process </a:t>
          </a:r>
          <a:endParaRPr lang="en-GB" sz="1400" dirty="0">
            <a:latin typeface="+mn-lt"/>
            <a:cs typeface="Times New Roman"/>
          </a:endParaRPr>
        </a:p>
      </dgm:t>
    </dgm:pt>
    <dgm:pt modelId="{3B7CC127-A84C-4D96-9D0E-F7CDC4B03240}" type="parTrans" cxnId="{97408F97-F9A7-4DE0-A307-AA00AD6ABF9C}">
      <dgm:prSet/>
      <dgm:spPr/>
      <dgm:t>
        <a:bodyPr/>
        <a:lstStyle/>
        <a:p>
          <a:endParaRPr lang="en-GB"/>
        </a:p>
      </dgm:t>
    </dgm:pt>
    <dgm:pt modelId="{BA305904-4F8C-4E0D-9AA0-118139F53559}" type="sibTrans" cxnId="{97408F97-F9A7-4DE0-A307-AA00AD6ABF9C}">
      <dgm:prSet/>
      <dgm:spPr/>
      <dgm:t>
        <a:bodyPr/>
        <a:lstStyle/>
        <a:p>
          <a:endParaRPr lang="en-GB"/>
        </a:p>
      </dgm:t>
    </dgm:pt>
    <dgm:pt modelId="{BC9BBA53-2F1C-4DB6-888B-35A896084227}">
      <dgm:prSet phldrT="[Text]" custT="1"/>
      <dgm:spPr/>
      <dgm:t>
        <a:bodyPr/>
        <a:lstStyle/>
        <a:p>
          <a:r>
            <a:rPr lang="en-GB" sz="1800" b="1" dirty="0"/>
            <a:t>Agree</a:t>
          </a:r>
          <a:endParaRPr lang="en-GB" sz="1800" b="1" dirty="0">
            <a:latin typeface="+mn-lt"/>
          </a:endParaRPr>
        </a:p>
        <a:p>
          <a:r>
            <a:rPr lang="en-GB" sz="1400" dirty="0">
              <a:effectLst/>
              <a:latin typeface="+mn-lt"/>
              <a:ea typeface="Aptos" panose="020B0004020202020204" pitchFamily="34" charset="0"/>
              <a:cs typeface="Times New Roman"/>
            </a:rPr>
            <a:t>The review involves colleagues reflecting on which statements in the Maturity Model best describe the practice their institution</a:t>
          </a:r>
          <a:endParaRPr lang="en-GB" sz="1400" b="1" dirty="0">
            <a:latin typeface="+mn-lt"/>
            <a:cs typeface="Times New Roman"/>
          </a:endParaRPr>
        </a:p>
      </dgm:t>
    </dgm:pt>
    <dgm:pt modelId="{4A25EEC7-E006-48BF-A677-9F76F488F6D6}" type="parTrans" cxnId="{2D0BED0C-0A6F-45F2-8263-189C6BDED628}">
      <dgm:prSet/>
      <dgm:spPr/>
      <dgm:t>
        <a:bodyPr/>
        <a:lstStyle/>
        <a:p>
          <a:endParaRPr lang="en-GB"/>
        </a:p>
      </dgm:t>
    </dgm:pt>
    <dgm:pt modelId="{2F65BFBB-2819-4023-8834-C2C13CC131FD}" type="sibTrans" cxnId="{2D0BED0C-0A6F-45F2-8263-189C6BDED628}">
      <dgm:prSet/>
      <dgm:spPr/>
      <dgm:t>
        <a:bodyPr/>
        <a:lstStyle/>
        <a:p>
          <a:endParaRPr lang="en-GB"/>
        </a:p>
      </dgm:t>
    </dgm:pt>
    <dgm:pt modelId="{1EC5AD44-817A-49C3-98AD-6936D3AFEE13}">
      <dgm:prSet phldrT="[Text]" custT="1"/>
      <dgm:spPr/>
      <dgm:t>
        <a:bodyPr/>
        <a:lstStyle/>
        <a:p>
          <a:r>
            <a:rPr lang="en-GB" sz="1800" b="1" dirty="0"/>
            <a:t>Record</a:t>
          </a:r>
          <a:endParaRPr lang="en-GB" sz="1800" dirty="0"/>
        </a:p>
        <a:p>
          <a:r>
            <a:rPr lang="en-GB" sz="1400" dirty="0"/>
            <a:t>The digital feature allows institutions to record the responses collaboratively agreed during an institution’s internal review. Colleagues will have access to a summary of institution's insights, showing a snapshot of indicated areas of strength and priority action areas</a:t>
          </a:r>
        </a:p>
      </dgm:t>
    </dgm:pt>
    <dgm:pt modelId="{41B90BCC-A852-41E5-8B50-3E196A6434B6}" type="parTrans" cxnId="{BC3BD815-D88E-4576-A2DE-1223BEA3035B}">
      <dgm:prSet/>
      <dgm:spPr/>
      <dgm:t>
        <a:bodyPr/>
        <a:lstStyle/>
        <a:p>
          <a:endParaRPr lang="en-GB"/>
        </a:p>
      </dgm:t>
    </dgm:pt>
    <dgm:pt modelId="{C5214DE6-2F47-4F91-AFB7-E7E8F8EA3914}" type="sibTrans" cxnId="{BC3BD815-D88E-4576-A2DE-1223BEA3035B}">
      <dgm:prSet/>
      <dgm:spPr/>
      <dgm:t>
        <a:bodyPr/>
        <a:lstStyle/>
        <a:p>
          <a:endParaRPr lang="en-GB"/>
        </a:p>
      </dgm:t>
    </dgm:pt>
    <dgm:pt modelId="{505D7AEF-F5D4-48FD-95E6-45902B5062C4}">
      <dgm:prSet phldrT="[Text]" custT="1"/>
      <dgm:spPr/>
      <dgm:t>
        <a:bodyPr/>
        <a:lstStyle/>
        <a:p>
          <a:r>
            <a:rPr lang="en-GB" sz="1800" b="1" dirty="0"/>
            <a:t>Act</a:t>
          </a:r>
        </a:p>
        <a:p>
          <a:r>
            <a:rPr lang="en-GB" sz="1400" dirty="0">
              <a:latin typeface="+mn-lt"/>
            </a:rPr>
            <a:t>Institution identification of highest leverage actions to drive school, special school or college improvement and to support improved student outcomes</a:t>
          </a:r>
        </a:p>
      </dgm:t>
    </dgm:pt>
    <dgm:pt modelId="{393586A9-7112-4108-B64F-D9A7134B2EF6}" type="parTrans" cxnId="{E09CEA0D-AAF5-4344-B6E1-0A764E358F24}">
      <dgm:prSet/>
      <dgm:spPr/>
      <dgm:t>
        <a:bodyPr/>
        <a:lstStyle/>
        <a:p>
          <a:endParaRPr lang="en-GB"/>
        </a:p>
      </dgm:t>
    </dgm:pt>
    <dgm:pt modelId="{769D711A-C8EE-4355-A30C-0B260B606C9A}" type="sibTrans" cxnId="{E09CEA0D-AAF5-4344-B6E1-0A764E358F24}">
      <dgm:prSet/>
      <dgm:spPr/>
      <dgm:t>
        <a:bodyPr/>
        <a:lstStyle/>
        <a:p>
          <a:endParaRPr lang="en-GB"/>
        </a:p>
      </dgm:t>
    </dgm:pt>
    <dgm:pt modelId="{4629E8FB-A8F0-4553-9CD9-F9379D36F375}" type="pres">
      <dgm:prSet presAssocID="{E76A2D28-2A0C-4C05-A527-4777A46FBA95}" presName="CompostProcess" presStyleCnt="0">
        <dgm:presLayoutVars>
          <dgm:dir/>
          <dgm:resizeHandles val="exact"/>
        </dgm:presLayoutVars>
      </dgm:prSet>
      <dgm:spPr/>
    </dgm:pt>
    <dgm:pt modelId="{7B58E129-E896-4CD3-AAE0-4FDCF554010C}" type="pres">
      <dgm:prSet presAssocID="{E76A2D28-2A0C-4C05-A527-4777A46FBA95}" presName="arrow" presStyleLbl="bgShp" presStyleIdx="0" presStyleCnt="1"/>
      <dgm:spPr/>
    </dgm:pt>
    <dgm:pt modelId="{607D9158-1656-41C8-BE4A-D6E0A0FF106B}" type="pres">
      <dgm:prSet presAssocID="{E76A2D28-2A0C-4C05-A527-4777A46FBA95}" presName="linearProcess" presStyleCnt="0"/>
      <dgm:spPr/>
    </dgm:pt>
    <dgm:pt modelId="{0A060283-0930-408E-8ED3-E839A10624F9}" type="pres">
      <dgm:prSet presAssocID="{CB430952-DFE3-4EF6-951C-85B53B8A42AC}" presName="textNode" presStyleLbl="node1" presStyleIdx="0" presStyleCnt="4" custScaleY="125684">
        <dgm:presLayoutVars>
          <dgm:bulletEnabled val="1"/>
        </dgm:presLayoutVars>
      </dgm:prSet>
      <dgm:spPr/>
    </dgm:pt>
    <dgm:pt modelId="{55447794-F9D2-47E8-9DBA-1FDD291110FE}" type="pres">
      <dgm:prSet presAssocID="{BA305904-4F8C-4E0D-9AA0-118139F53559}" presName="sibTrans" presStyleCnt="0"/>
      <dgm:spPr/>
    </dgm:pt>
    <dgm:pt modelId="{1F3C736E-A32A-4276-931E-83364FEF4D1C}" type="pres">
      <dgm:prSet presAssocID="{BC9BBA53-2F1C-4DB6-888B-35A896084227}" presName="textNode" presStyleLbl="node1" presStyleIdx="1" presStyleCnt="4" custScaleX="109793" custScaleY="125684">
        <dgm:presLayoutVars>
          <dgm:bulletEnabled val="1"/>
        </dgm:presLayoutVars>
      </dgm:prSet>
      <dgm:spPr/>
    </dgm:pt>
    <dgm:pt modelId="{3AFCDC78-95AB-4B08-8148-7BFEADCE093F}" type="pres">
      <dgm:prSet presAssocID="{2F65BFBB-2819-4023-8834-C2C13CC131FD}" presName="sibTrans" presStyleCnt="0"/>
      <dgm:spPr/>
    </dgm:pt>
    <dgm:pt modelId="{E0E5D9A2-FD88-4719-A5A4-4869733D5F48}" type="pres">
      <dgm:prSet presAssocID="{1EC5AD44-817A-49C3-98AD-6936D3AFEE13}" presName="textNode" presStyleLbl="node1" presStyleIdx="2" presStyleCnt="4" custScaleY="124781">
        <dgm:presLayoutVars>
          <dgm:bulletEnabled val="1"/>
        </dgm:presLayoutVars>
      </dgm:prSet>
      <dgm:spPr/>
    </dgm:pt>
    <dgm:pt modelId="{600C22DE-BD41-4CB5-9D07-FCA7EDC907C0}" type="pres">
      <dgm:prSet presAssocID="{C5214DE6-2F47-4F91-AFB7-E7E8F8EA3914}" presName="sibTrans" presStyleCnt="0"/>
      <dgm:spPr/>
    </dgm:pt>
    <dgm:pt modelId="{D7BB72B1-CE8F-407C-8718-0441BBCA39C0}" type="pres">
      <dgm:prSet presAssocID="{505D7AEF-F5D4-48FD-95E6-45902B5062C4}" presName="textNode" presStyleLbl="node1" presStyleIdx="3" presStyleCnt="4" custScaleY="125684">
        <dgm:presLayoutVars>
          <dgm:bulletEnabled val="1"/>
        </dgm:presLayoutVars>
      </dgm:prSet>
      <dgm:spPr/>
    </dgm:pt>
  </dgm:ptLst>
  <dgm:cxnLst>
    <dgm:cxn modelId="{2D0BED0C-0A6F-45F2-8263-189C6BDED628}" srcId="{E76A2D28-2A0C-4C05-A527-4777A46FBA95}" destId="{BC9BBA53-2F1C-4DB6-888B-35A896084227}" srcOrd="1" destOrd="0" parTransId="{4A25EEC7-E006-48BF-A677-9F76F488F6D6}" sibTransId="{2F65BFBB-2819-4023-8834-C2C13CC131FD}"/>
    <dgm:cxn modelId="{E09CEA0D-AAF5-4344-B6E1-0A764E358F24}" srcId="{E76A2D28-2A0C-4C05-A527-4777A46FBA95}" destId="{505D7AEF-F5D4-48FD-95E6-45902B5062C4}" srcOrd="3" destOrd="0" parTransId="{393586A9-7112-4108-B64F-D9A7134B2EF6}" sibTransId="{769D711A-C8EE-4355-A30C-0B260B606C9A}"/>
    <dgm:cxn modelId="{BC3BD815-D88E-4576-A2DE-1223BEA3035B}" srcId="{E76A2D28-2A0C-4C05-A527-4777A46FBA95}" destId="{1EC5AD44-817A-49C3-98AD-6936D3AFEE13}" srcOrd="2" destOrd="0" parTransId="{41B90BCC-A852-41E5-8B50-3E196A6434B6}" sibTransId="{C5214DE6-2F47-4F91-AFB7-E7E8F8EA3914}"/>
    <dgm:cxn modelId="{CDB7DD61-7B1F-48D3-8E29-686B1FD4D7EB}" type="presOf" srcId="{BC9BBA53-2F1C-4DB6-888B-35A896084227}" destId="{1F3C736E-A32A-4276-931E-83364FEF4D1C}" srcOrd="0" destOrd="0" presId="urn:microsoft.com/office/officeart/2005/8/layout/hProcess9"/>
    <dgm:cxn modelId="{D9EBA845-9260-4DDD-A62E-C7998E225A4A}" type="presOf" srcId="{E76A2D28-2A0C-4C05-A527-4777A46FBA95}" destId="{4629E8FB-A8F0-4553-9CD9-F9379D36F375}" srcOrd="0" destOrd="0" presId="urn:microsoft.com/office/officeart/2005/8/layout/hProcess9"/>
    <dgm:cxn modelId="{B235E672-0B5F-4972-852F-7BB554F1C166}" type="presOf" srcId="{CB430952-DFE3-4EF6-951C-85B53B8A42AC}" destId="{0A060283-0930-408E-8ED3-E839A10624F9}" srcOrd="0" destOrd="0" presId="urn:microsoft.com/office/officeart/2005/8/layout/hProcess9"/>
    <dgm:cxn modelId="{627AB488-552A-47B5-8D1C-42A88D20900E}" type="presOf" srcId="{1EC5AD44-817A-49C3-98AD-6936D3AFEE13}" destId="{E0E5D9A2-FD88-4719-A5A4-4869733D5F48}" srcOrd="0" destOrd="0" presId="urn:microsoft.com/office/officeart/2005/8/layout/hProcess9"/>
    <dgm:cxn modelId="{70D0F58E-2C82-43F2-840C-C76CC5160080}" type="presOf" srcId="{505D7AEF-F5D4-48FD-95E6-45902B5062C4}" destId="{D7BB72B1-CE8F-407C-8718-0441BBCA39C0}" srcOrd="0" destOrd="0" presId="urn:microsoft.com/office/officeart/2005/8/layout/hProcess9"/>
    <dgm:cxn modelId="{97408F97-F9A7-4DE0-A307-AA00AD6ABF9C}" srcId="{E76A2D28-2A0C-4C05-A527-4777A46FBA95}" destId="{CB430952-DFE3-4EF6-951C-85B53B8A42AC}" srcOrd="0" destOrd="0" parTransId="{3B7CC127-A84C-4D96-9D0E-F7CDC4B03240}" sibTransId="{BA305904-4F8C-4E0D-9AA0-118139F53559}"/>
    <dgm:cxn modelId="{15647D20-6CC2-4CCC-8802-F114415CC123}" type="presParOf" srcId="{4629E8FB-A8F0-4553-9CD9-F9379D36F375}" destId="{7B58E129-E896-4CD3-AAE0-4FDCF554010C}" srcOrd="0" destOrd="0" presId="urn:microsoft.com/office/officeart/2005/8/layout/hProcess9"/>
    <dgm:cxn modelId="{51B54903-B27A-4E5D-BD8B-87EE803409D2}" type="presParOf" srcId="{4629E8FB-A8F0-4553-9CD9-F9379D36F375}" destId="{607D9158-1656-41C8-BE4A-D6E0A0FF106B}" srcOrd="1" destOrd="0" presId="urn:microsoft.com/office/officeart/2005/8/layout/hProcess9"/>
    <dgm:cxn modelId="{9E468232-ACC6-4D5E-A2E2-158C8EC520FD}" type="presParOf" srcId="{607D9158-1656-41C8-BE4A-D6E0A0FF106B}" destId="{0A060283-0930-408E-8ED3-E839A10624F9}" srcOrd="0" destOrd="0" presId="urn:microsoft.com/office/officeart/2005/8/layout/hProcess9"/>
    <dgm:cxn modelId="{81794C1A-CA14-4F3C-AA4B-9B7C55628256}" type="presParOf" srcId="{607D9158-1656-41C8-BE4A-D6E0A0FF106B}" destId="{55447794-F9D2-47E8-9DBA-1FDD291110FE}" srcOrd="1" destOrd="0" presId="urn:microsoft.com/office/officeart/2005/8/layout/hProcess9"/>
    <dgm:cxn modelId="{9259EED4-C0BB-4F7A-8010-2CAEE2970C46}" type="presParOf" srcId="{607D9158-1656-41C8-BE4A-D6E0A0FF106B}" destId="{1F3C736E-A32A-4276-931E-83364FEF4D1C}" srcOrd="2" destOrd="0" presId="urn:microsoft.com/office/officeart/2005/8/layout/hProcess9"/>
    <dgm:cxn modelId="{46F75611-767E-45B3-AC6C-871C68C14E8B}" type="presParOf" srcId="{607D9158-1656-41C8-BE4A-D6E0A0FF106B}" destId="{3AFCDC78-95AB-4B08-8148-7BFEADCE093F}" srcOrd="3" destOrd="0" presId="urn:microsoft.com/office/officeart/2005/8/layout/hProcess9"/>
    <dgm:cxn modelId="{6C82C20A-C128-40B2-BE34-E2288933C4F6}" type="presParOf" srcId="{607D9158-1656-41C8-BE4A-D6E0A0FF106B}" destId="{E0E5D9A2-FD88-4719-A5A4-4869733D5F48}" srcOrd="4" destOrd="0" presId="urn:microsoft.com/office/officeart/2005/8/layout/hProcess9"/>
    <dgm:cxn modelId="{ABD9AAE4-AF7C-49D9-968D-7B8FE0153DB7}" type="presParOf" srcId="{607D9158-1656-41C8-BE4A-D6E0A0FF106B}" destId="{600C22DE-BD41-4CB5-9D07-FCA7EDC907C0}" srcOrd="5" destOrd="0" presId="urn:microsoft.com/office/officeart/2005/8/layout/hProcess9"/>
    <dgm:cxn modelId="{67738969-FDFB-4265-8BEC-D30537B10131}" type="presParOf" srcId="{607D9158-1656-41C8-BE4A-D6E0A0FF106B}" destId="{D7BB72B1-CE8F-407C-8718-0441BBCA39C0}"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DB75C-8CC8-4B3B-9039-ED29AB591B55}">
      <dsp:nvSpPr>
        <dsp:cNvPr id="0" name=""/>
        <dsp:cNvSpPr/>
      </dsp:nvSpPr>
      <dsp:spPr>
        <a:xfrm rot="10800000">
          <a:off x="2210291" y="2716"/>
          <a:ext cx="7467933" cy="1317081"/>
        </a:xfrm>
        <a:prstGeom prst="homePlate">
          <a:avLst/>
        </a:prstGeom>
        <a:solidFill>
          <a:schemeClr val="accent4"/>
        </a:solidFill>
        <a:ln w="28575" cap="flat" cmpd="sng" algn="ctr">
          <a:solidFill>
            <a:schemeClr val="accent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80797" tIns="80010" rIns="149352" bIns="80010" numCol="1" spcCol="1270" anchor="ctr" anchorCtr="0">
          <a:noAutofit/>
        </a:bodyPr>
        <a:lstStyle/>
        <a:p>
          <a:pPr marL="0" lvl="0" indent="0" algn="l" defTabSz="933450">
            <a:lnSpc>
              <a:spcPct val="90000"/>
            </a:lnSpc>
            <a:spcBef>
              <a:spcPct val="0"/>
            </a:spcBef>
            <a:spcAft>
              <a:spcPct val="35000"/>
            </a:spcAft>
            <a:buNone/>
          </a:pPr>
          <a:r>
            <a:rPr lang="en-GB" sz="2100" b="0" u="none" kern="1200" dirty="0">
              <a:solidFill>
                <a:schemeClr val="bg1"/>
              </a:solidFill>
            </a:rPr>
            <a:t>96 %  of respondents said that it was likely or highly likely that taking part in a review would lead to </a:t>
          </a:r>
          <a:r>
            <a:rPr lang="en-GB" sz="2100" b="1" u="none" kern="1200" dirty="0">
              <a:solidFill>
                <a:schemeClr val="bg1"/>
              </a:solidFill>
            </a:rPr>
            <a:t>improved careers provision in their school, special school or college</a:t>
          </a:r>
        </a:p>
      </dsp:txBody>
      <dsp:txXfrm rot="10800000">
        <a:off x="2539561" y="2716"/>
        <a:ext cx="7138663" cy="1317081"/>
      </dsp:txXfrm>
    </dsp:sp>
    <dsp:sp modelId="{D85261C5-4BCC-418C-9EE0-3646BFEF80F5}">
      <dsp:nvSpPr>
        <dsp:cNvPr id="0" name=""/>
        <dsp:cNvSpPr/>
      </dsp:nvSpPr>
      <dsp:spPr>
        <a:xfrm>
          <a:off x="807888" y="490"/>
          <a:ext cx="1317081" cy="1317081"/>
        </a:xfrm>
        <a:prstGeom prst="ellipse">
          <a:avLst/>
        </a:prstGeom>
        <a:blipFill rotWithShape="1">
          <a:blip xmlns:r="http://schemas.openxmlformats.org/officeDocument/2006/relationships" r:embed="rId1"/>
          <a:srcRect/>
          <a:stretch>
            <a:fillRect/>
          </a:stretch>
        </a:blipFill>
        <a:ln w="19050" cap="flat" cmpd="sng" algn="ctr">
          <a:noFill/>
          <a:prstDash val="solid"/>
          <a:miter lim="800000"/>
        </a:ln>
        <a:effectLst/>
      </dsp:spPr>
      <dsp:style>
        <a:lnRef idx="3">
          <a:scrgbClr r="0" g="0" b="0"/>
        </a:lnRef>
        <a:fillRef idx="1">
          <a:scrgbClr r="0" g="0" b="0"/>
        </a:fillRef>
        <a:effectRef idx="1">
          <a:scrgbClr r="0" g="0" b="0"/>
        </a:effectRef>
        <a:fontRef idx="minor"/>
      </dsp:style>
    </dsp:sp>
    <dsp:sp modelId="{AE19B50E-C11B-44C3-BE89-1AB7D7FA8DA6}">
      <dsp:nvSpPr>
        <dsp:cNvPr id="0" name=""/>
        <dsp:cNvSpPr/>
      </dsp:nvSpPr>
      <dsp:spPr>
        <a:xfrm rot="10800000">
          <a:off x="2210291" y="1712957"/>
          <a:ext cx="7467933" cy="1317081"/>
        </a:xfrm>
        <a:prstGeom prst="homePlate">
          <a:avLst/>
        </a:prstGeom>
        <a:solidFill>
          <a:schemeClr val="accent4"/>
        </a:solidFill>
        <a:ln w="28575" cap="flat" cmpd="sng" algn="ctr">
          <a:solidFill>
            <a:schemeClr val="accent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80797" tIns="80010" rIns="149352" bIns="80010" numCol="1" spcCol="1270" anchor="ctr" anchorCtr="0">
          <a:noAutofit/>
        </a:bodyPr>
        <a:lstStyle/>
        <a:p>
          <a:pPr marL="0" lvl="0" indent="0" algn="l" defTabSz="933450">
            <a:lnSpc>
              <a:spcPct val="90000"/>
            </a:lnSpc>
            <a:spcBef>
              <a:spcPct val="0"/>
            </a:spcBef>
            <a:spcAft>
              <a:spcPct val="35000"/>
            </a:spcAft>
            <a:buNone/>
          </a:pPr>
          <a:r>
            <a:rPr lang="en-GB" sz="2100" b="0" u="none" kern="1200" dirty="0">
              <a:solidFill>
                <a:schemeClr val="bg1"/>
              </a:solidFill>
            </a:rPr>
            <a:t>94% respondents said that it was likely or highly likely that taking part in a review would lead to </a:t>
          </a:r>
          <a:r>
            <a:rPr lang="en-GB" sz="2100" b="1" u="none" kern="1200" dirty="0">
              <a:solidFill>
                <a:schemeClr val="bg1"/>
              </a:solidFill>
            </a:rPr>
            <a:t>more effective careers leadership</a:t>
          </a:r>
        </a:p>
      </dsp:txBody>
      <dsp:txXfrm rot="10800000">
        <a:off x="2539561" y="1712957"/>
        <a:ext cx="7138663" cy="1317081"/>
      </dsp:txXfrm>
    </dsp:sp>
    <dsp:sp modelId="{999FCE90-EB78-4034-BDA8-06505CC1989A}">
      <dsp:nvSpPr>
        <dsp:cNvPr id="0" name=""/>
        <dsp:cNvSpPr/>
      </dsp:nvSpPr>
      <dsp:spPr>
        <a:xfrm>
          <a:off x="821204" y="1712535"/>
          <a:ext cx="1317081" cy="1317081"/>
        </a:xfrm>
        <a:prstGeom prst="ellipse">
          <a:avLst/>
        </a:prstGeom>
        <a:blipFill rotWithShape="1">
          <a:blip xmlns:r="http://schemas.openxmlformats.org/officeDocument/2006/relationships" r:embed="rId2"/>
          <a:srcRect/>
          <a:stretch>
            <a:fillRect/>
          </a:stretch>
        </a:blipFill>
        <a:ln w="19050" cap="flat" cmpd="sng" algn="ctr">
          <a:noFill/>
          <a:prstDash val="solid"/>
          <a:miter lim="800000"/>
        </a:ln>
        <a:effectLst/>
      </dsp:spPr>
      <dsp:style>
        <a:lnRef idx="3">
          <a:scrgbClr r="0" g="0" b="0"/>
        </a:lnRef>
        <a:fillRef idx="1">
          <a:scrgbClr r="0" g="0" b="0"/>
        </a:fillRef>
        <a:effectRef idx="1">
          <a:scrgbClr r="0" g="0" b="0"/>
        </a:effectRef>
        <a:fontRef idx="minor"/>
      </dsp:style>
    </dsp:sp>
    <dsp:sp modelId="{E4013EB7-7413-4ABA-9250-F6E45CB23588}">
      <dsp:nvSpPr>
        <dsp:cNvPr id="0" name=""/>
        <dsp:cNvSpPr/>
      </dsp:nvSpPr>
      <dsp:spPr>
        <a:xfrm rot="10800000">
          <a:off x="2210291" y="3423197"/>
          <a:ext cx="7467933" cy="1317081"/>
        </a:xfrm>
        <a:prstGeom prst="homePlate">
          <a:avLst/>
        </a:prstGeom>
        <a:solidFill>
          <a:schemeClr val="accent4"/>
        </a:solidFill>
        <a:ln w="28575" cap="flat" cmpd="sng" algn="ctr">
          <a:solidFill>
            <a:schemeClr val="accent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80797" tIns="80010" rIns="149352" bIns="80010" numCol="1" spcCol="1270" anchor="ctr" anchorCtr="0">
          <a:noAutofit/>
        </a:bodyPr>
        <a:lstStyle/>
        <a:p>
          <a:pPr marL="0" lvl="0" indent="0" algn="l" defTabSz="933450">
            <a:lnSpc>
              <a:spcPct val="90000"/>
            </a:lnSpc>
            <a:spcBef>
              <a:spcPct val="0"/>
            </a:spcBef>
            <a:spcAft>
              <a:spcPct val="35000"/>
            </a:spcAft>
            <a:buNone/>
          </a:pPr>
          <a:r>
            <a:rPr lang="en-GB" sz="2100" b="0" u="none" kern="1200" dirty="0">
              <a:solidFill>
                <a:schemeClr val="bg1"/>
              </a:solidFill>
            </a:rPr>
            <a:t>86% respondents said that it was likely or highly likely that taking part in a review would lead to </a:t>
          </a:r>
          <a:r>
            <a:rPr lang="en-GB" sz="2100" b="1" u="none" kern="1200" dirty="0">
              <a:solidFill>
                <a:schemeClr val="bg1"/>
              </a:solidFill>
            </a:rPr>
            <a:t>improved student outcomes</a:t>
          </a:r>
        </a:p>
      </dsp:txBody>
      <dsp:txXfrm rot="10800000">
        <a:off x="2539561" y="3423197"/>
        <a:ext cx="7138663" cy="1317081"/>
      </dsp:txXfrm>
    </dsp:sp>
    <dsp:sp modelId="{1CF990A7-E44F-43D1-8410-F971A861E07F}">
      <dsp:nvSpPr>
        <dsp:cNvPr id="0" name=""/>
        <dsp:cNvSpPr/>
      </dsp:nvSpPr>
      <dsp:spPr>
        <a:xfrm>
          <a:off x="837444" y="3425423"/>
          <a:ext cx="1317081" cy="1317081"/>
        </a:xfrm>
        <a:prstGeom prst="ellipse">
          <a:avLst/>
        </a:prstGeom>
        <a:blipFill rotWithShape="1">
          <a:blip xmlns:r="http://schemas.openxmlformats.org/officeDocument/2006/relationships" r:embed="rId3"/>
          <a:srcRect/>
          <a:stretch>
            <a:fillRect/>
          </a:stretch>
        </a:blipFill>
        <a:ln w="19050" cap="flat" cmpd="sng" algn="ctr">
          <a:no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4EF85-426C-46C2-BE31-EDD7758290E0}">
      <dsp:nvSpPr>
        <dsp:cNvPr id="0" name=""/>
        <dsp:cNvSpPr/>
      </dsp:nvSpPr>
      <dsp:spPr>
        <a:xfrm>
          <a:off x="4774" y="961440"/>
          <a:ext cx="3078249" cy="1080000"/>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1</a:t>
          </a:r>
        </a:p>
      </dsp:txBody>
      <dsp:txXfrm>
        <a:off x="544774" y="961440"/>
        <a:ext cx="1998249" cy="1080000"/>
      </dsp:txXfrm>
    </dsp:sp>
    <dsp:sp modelId="{86F4A905-D4BD-405B-81B3-7400B959C5DD}">
      <dsp:nvSpPr>
        <dsp:cNvPr id="0" name=""/>
        <dsp:cNvSpPr/>
      </dsp:nvSpPr>
      <dsp:spPr>
        <a:xfrm>
          <a:off x="4774" y="2176440"/>
          <a:ext cx="2462599" cy="3167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GB" sz="2000" kern="1200" dirty="0">
              <a:cs typeface="Calibri"/>
            </a:rPr>
            <a:t>Generally represents indicators of a </a:t>
          </a:r>
          <a:r>
            <a:rPr lang="en-GB" sz="2000" b="1" kern="1200" dirty="0">
              <a:cs typeface="Calibri"/>
            </a:rPr>
            <a:t>standalone</a:t>
          </a:r>
          <a:r>
            <a:rPr lang="en-GB" sz="2000" kern="1200" dirty="0">
              <a:cs typeface="Calibri"/>
            </a:rPr>
            <a:t> provision with ad hoc activity that may of course bring value yet potentially more from happenstance than design</a:t>
          </a:r>
          <a:endParaRPr lang="en-GB" sz="2000" kern="1200" dirty="0"/>
        </a:p>
      </dsp:txBody>
      <dsp:txXfrm>
        <a:off x="4774" y="2176440"/>
        <a:ext cx="2462599" cy="3167226"/>
      </dsp:txXfrm>
    </dsp:sp>
    <dsp:sp modelId="{3D28A6E0-EE68-4E10-8120-A067782CC38A}">
      <dsp:nvSpPr>
        <dsp:cNvPr id="0" name=""/>
        <dsp:cNvSpPr/>
      </dsp:nvSpPr>
      <dsp:spPr>
        <a:xfrm>
          <a:off x="2867024" y="961440"/>
          <a:ext cx="3078249" cy="1080000"/>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2</a:t>
          </a:r>
        </a:p>
      </dsp:txBody>
      <dsp:txXfrm>
        <a:off x="3407024" y="961440"/>
        <a:ext cx="1998249" cy="1080000"/>
      </dsp:txXfrm>
    </dsp:sp>
    <dsp:sp modelId="{A953326B-7A25-4851-B980-B22601B0B30E}">
      <dsp:nvSpPr>
        <dsp:cNvPr id="0" name=""/>
        <dsp:cNvSpPr/>
      </dsp:nvSpPr>
      <dsp:spPr>
        <a:xfrm>
          <a:off x="2867024" y="2176440"/>
          <a:ext cx="2462599" cy="3167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GB" sz="2000" kern="1200" dirty="0">
              <a:cs typeface="Calibri"/>
            </a:rPr>
            <a:t>Represents indicators of intentional provision with conscious decision making, moving towards a more </a:t>
          </a:r>
          <a:r>
            <a:rPr lang="en-GB" sz="2000" b="1" kern="1200" dirty="0">
              <a:cs typeface="Calibri"/>
            </a:rPr>
            <a:t>strategic</a:t>
          </a:r>
          <a:r>
            <a:rPr lang="en-GB" sz="2000" kern="1200" dirty="0">
              <a:cs typeface="Calibri"/>
            </a:rPr>
            <a:t> and </a:t>
          </a:r>
          <a:r>
            <a:rPr lang="en-GB" sz="2000" b="1" kern="1200" dirty="0">
              <a:cs typeface="Calibri"/>
            </a:rPr>
            <a:t>progressive</a:t>
          </a:r>
          <a:r>
            <a:rPr lang="en-GB" sz="2000" kern="1200" dirty="0">
              <a:cs typeface="Calibri"/>
            </a:rPr>
            <a:t> provision that has elements of continuous improvement</a:t>
          </a:r>
          <a:r>
            <a:rPr lang="en-US" sz="2000" kern="1200" dirty="0">
              <a:cs typeface="Calibri"/>
            </a:rPr>
            <a:t> </a:t>
          </a:r>
          <a:endParaRPr lang="en-GB" sz="2000" kern="1200" dirty="0"/>
        </a:p>
      </dsp:txBody>
      <dsp:txXfrm>
        <a:off x="2867024" y="2176440"/>
        <a:ext cx="2462599" cy="3167226"/>
      </dsp:txXfrm>
    </dsp:sp>
    <dsp:sp modelId="{09F98A27-B141-406F-A2A0-193E524562F8}">
      <dsp:nvSpPr>
        <dsp:cNvPr id="0" name=""/>
        <dsp:cNvSpPr/>
      </dsp:nvSpPr>
      <dsp:spPr>
        <a:xfrm>
          <a:off x="5729274" y="961440"/>
          <a:ext cx="3078249" cy="1080000"/>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3</a:t>
          </a:r>
        </a:p>
      </dsp:txBody>
      <dsp:txXfrm>
        <a:off x="6269274" y="961440"/>
        <a:ext cx="1998249" cy="1080000"/>
      </dsp:txXfrm>
    </dsp:sp>
    <dsp:sp modelId="{4EA5FF6C-A596-4507-938E-BD0FAE17B1B8}">
      <dsp:nvSpPr>
        <dsp:cNvPr id="0" name=""/>
        <dsp:cNvSpPr/>
      </dsp:nvSpPr>
      <dsp:spPr>
        <a:xfrm>
          <a:off x="5729274" y="2176440"/>
          <a:ext cx="2462599" cy="3167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GB" sz="2000" kern="1200" dirty="0">
              <a:cs typeface="Calibri"/>
            </a:rPr>
            <a:t>Starts to move into a </a:t>
          </a:r>
          <a:r>
            <a:rPr lang="en-GB" sz="2000" b="1" kern="1200" dirty="0">
              <a:cs typeface="Calibri"/>
            </a:rPr>
            <a:t>whole school, special school or college approach </a:t>
          </a:r>
          <a:r>
            <a:rPr lang="en-GB" sz="2000" kern="1200" dirty="0">
              <a:cs typeface="Calibri"/>
            </a:rPr>
            <a:t>that is more </a:t>
          </a:r>
          <a:r>
            <a:rPr lang="en-GB" sz="2000" b="1" kern="1200" dirty="0">
              <a:cs typeface="Calibri"/>
            </a:rPr>
            <a:t>responsive</a:t>
          </a:r>
          <a:r>
            <a:rPr lang="en-GB" sz="2000" kern="1200" dirty="0">
              <a:cs typeface="Calibri"/>
            </a:rPr>
            <a:t> to data and cohort needs… leading to </a:t>
          </a:r>
          <a:r>
            <a:rPr lang="en-GB" sz="2000" b="1" kern="1200" dirty="0">
              <a:cs typeface="Calibri"/>
            </a:rPr>
            <a:t>stability</a:t>
          </a:r>
          <a:r>
            <a:rPr lang="en-GB" sz="2000" kern="1200" dirty="0">
              <a:cs typeface="Calibri"/>
            </a:rPr>
            <a:t> and </a:t>
          </a:r>
          <a:r>
            <a:rPr lang="en-GB" sz="2000" b="1" kern="1200" dirty="0">
              <a:cs typeface="Calibri"/>
            </a:rPr>
            <a:t>sustainability</a:t>
          </a:r>
          <a:r>
            <a:rPr lang="en-GB" sz="2000" kern="1200" dirty="0">
              <a:cs typeface="Calibri"/>
            </a:rPr>
            <a:t> of provision</a:t>
          </a:r>
          <a:endParaRPr lang="en-GB" sz="2000" kern="1200" dirty="0"/>
        </a:p>
      </dsp:txBody>
      <dsp:txXfrm>
        <a:off x="5729274" y="2176440"/>
        <a:ext cx="2462599" cy="3167226"/>
      </dsp:txXfrm>
    </dsp:sp>
    <dsp:sp modelId="{D90F30B4-89BC-4FEB-B4C7-5F58EA8EE6F0}">
      <dsp:nvSpPr>
        <dsp:cNvPr id="0" name=""/>
        <dsp:cNvSpPr/>
      </dsp:nvSpPr>
      <dsp:spPr>
        <a:xfrm>
          <a:off x="8591523" y="961440"/>
          <a:ext cx="3078249" cy="1080000"/>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4 </a:t>
          </a:r>
        </a:p>
      </dsp:txBody>
      <dsp:txXfrm>
        <a:off x="9131523" y="961440"/>
        <a:ext cx="1998249" cy="1080000"/>
      </dsp:txXfrm>
    </dsp:sp>
    <dsp:sp modelId="{C0F02298-1773-4BFF-A38E-C26E5BB2FBB4}">
      <dsp:nvSpPr>
        <dsp:cNvPr id="0" name=""/>
        <dsp:cNvSpPr/>
      </dsp:nvSpPr>
      <dsp:spPr>
        <a:xfrm>
          <a:off x="8591523" y="2176440"/>
          <a:ext cx="2462599" cy="3167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GB" sz="2000" kern="1200" dirty="0">
              <a:cs typeface="Calibri"/>
            </a:rPr>
            <a:t>Is where careers is a </a:t>
          </a:r>
          <a:r>
            <a:rPr lang="en-GB" sz="2000" b="1" kern="1200" dirty="0">
              <a:cs typeface="Calibri"/>
            </a:rPr>
            <a:t>golden thread </a:t>
          </a:r>
          <a:r>
            <a:rPr lang="en-GB" sz="2000" kern="1200" dirty="0">
              <a:cs typeface="Calibri"/>
            </a:rPr>
            <a:t>to school, special school and college improvement...where careers is hardwired as </a:t>
          </a:r>
          <a:r>
            <a:rPr lang="en-GB" sz="2000" b="1" kern="1200" dirty="0">
              <a:cs typeface="Calibri"/>
            </a:rPr>
            <a:t>part of the solution </a:t>
          </a:r>
          <a:r>
            <a:rPr lang="en-GB" sz="2000" kern="1200" dirty="0">
              <a:cs typeface="Calibri"/>
            </a:rPr>
            <a:t>to the key strategic priorities of the institution</a:t>
          </a:r>
          <a:endParaRPr lang="en-GB" sz="2000" kern="1200" dirty="0"/>
        </a:p>
        <a:p>
          <a:pPr marL="228600" lvl="1" indent="-228600" algn="l" defTabSz="889000">
            <a:lnSpc>
              <a:spcPct val="90000"/>
            </a:lnSpc>
            <a:spcBef>
              <a:spcPct val="0"/>
            </a:spcBef>
            <a:spcAft>
              <a:spcPct val="15000"/>
            </a:spcAft>
            <a:buChar char="•"/>
          </a:pPr>
          <a:endParaRPr lang="en-GB" sz="2000" kern="1200"/>
        </a:p>
      </dsp:txBody>
      <dsp:txXfrm>
        <a:off x="8591523" y="2176440"/>
        <a:ext cx="2462599" cy="31672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A8924F-D8BB-4999-A3CB-11E2CC88CED1}">
      <dsp:nvSpPr>
        <dsp:cNvPr id="0" name=""/>
        <dsp:cNvSpPr/>
      </dsp:nvSpPr>
      <dsp:spPr>
        <a:xfrm>
          <a:off x="3378744" y="599"/>
          <a:ext cx="2395512" cy="2395512"/>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dirty="0">
              <a:effectLst/>
              <a:uFill>
                <a:solidFill>
                  <a:srgbClr val="111111"/>
                </a:solidFill>
              </a:uFill>
              <a:latin typeface="Calibri"/>
              <a:ea typeface="Arial Unicode MS"/>
              <a:cs typeface="Calibri"/>
            </a:rPr>
            <a:t>Make aspirational and informed decisions</a:t>
          </a:r>
          <a:endParaRPr lang="en-GB" sz="2400" kern="1200" dirty="0">
            <a:latin typeface="Calibri"/>
            <a:cs typeface="Calibri"/>
          </a:endParaRPr>
        </a:p>
      </dsp:txBody>
      <dsp:txXfrm>
        <a:off x="3729559" y="351414"/>
        <a:ext cx="1693882" cy="1693882"/>
      </dsp:txXfrm>
    </dsp:sp>
    <dsp:sp modelId="{77BFEB62-8013-483F-909C-B4CA5B383F15}">
      <dsp:nvSpPr>
        <dsp:cNvPr id="0" name=""/>
        <dsp:cNvSpPr/>
      </dsp:nvSpPr>
      <dsp:spPr>
        <a:xfrm rot="3600000">
          <a:off x="5148330" y="2336333"/>
          <a:ext cx="637144" cy="80848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endParaRPr lang="en-GB" sz="3400" kern="1200"/>
        </a:p>
      </dsp:txBody>
      <dsp:txXfrm>
        <a:off x="5196116" y="2415263"/>
        <a:ext cx="446001" cy="485091"/>
      </dsp:txXfrm>
    </dsp:sp>
    <dsp:sp modelId="{5507165A-024F-4437-98BE-889278B34712}">
      <dsp:nvSpPr>
        <dsp:cNvPr id="0" name=""/>
        <dsp:cNvSpPr/>
      </dsp:nvSpPr>
      <dsp:spPr>
        <a:xfrm>
          <a:off x="5177580" y="3116274"/>
          <a:ext cx="2395512" cy="2395512"/>
        </a:xfrm>
        <a:prstGeom prst="ellipse">
          <a:avLst/>
        </a:prstGeom>
        <a:solidFill>
          <a:schemeClr val="accent4">
            <a:hueOff val="-854932"/>
            <a:satOff val="-17386"/>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dirty="0">
              <a:effectLst/>
              <a:uFill>
                <a:solidFill>
                  <a:srgbClr val="111111"/>
                </a:solidFill>
              </a:uFill>
              <a:latin typeface="Calibri"/>
              <a:ea typeface="Arial Unicode MS"/>
              <a:cs typeface="Calibri"/>
            </a:rPr>
            <a:t>Develop career readiness/</a:t>
          </a:r>
        </a:p>
        <a:p>
          <a:pPr marL="0" lvl="0" indent="0" algn="ctr" defTabSz="1066800">
            <a:lnSpc>
              <a:spcPct val="90000"/>
            </a:lnSpc>
            <a:spcBef>
              <a:spcPct val="0"/>
            </a:spcBef>
            <a:spcAft>
              <a:spcPct val="35000"/>
            </a:spcAft>
            <a:buNone/>
          </a:pPr>
          <a:r>
            <a:rPr lang="en-GB" sz="2400" kern="1200" dirty="0">
              <a:effectLst/>
              <a:uFill>
                <a:solidFill>
                  <a:srgbClr val="111111"/>
                </a:solidFill>
              </a:uFill>
              <a:latin typeface="Calibri"/>
              <a:ea typeface="Arial Unicode MS"/>
              <a:cs typeface="Calibri"/>
            </a:rPr>
            <a:t>prepare for adulthood</a:t>
          </a:r>
        </a:p>
      </dsp:txBody>
      <dsp:txXfrm>
        <a:off x="5528395" y="3467089"/>
        <a:ext cx="1693882" cy="1693882"/>
      </dsp:txXfrm>
    </dsp:sp>
    <dsp:sp modelId="{7D586AFC-C7A7-46F9-8F39-C95C7B7A1AEE}">
      <dsp:nvSpPr>
        <dsp:cNvPr id="0" name=""/>
        <dsp:cNvSpPr/>
      </dsp:nvSpPr>
      <dsp:spPr>
        <a:xfrm rot="10800000">
          <a:off x="4275961" y="3909787"/>
          <a:ext cx="637144" cy="808485"/>
        </a:xfrm>
        <a:prstGeom prst="rightArrow">
          <a:avLst>
            <a:gd name="adj1" fmla="val 60000"/>
            <a:gd name="adj2" fmla="val 50000"/>
          </a:avLst>
        </a:prstGeom>
        <a:solidFill>
          <a:schemeClr val="accent4">
            <a:hueOff val="-854932"/>
            <a:satOff val="-17386"/>
            <a:lumOff val="-509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endParaRPr lang="en-GB" sz="3400" kern="1200"/>
        </a:p>
      </dsp:txBody>
      <dsp:txXfrm rot="10800000">
        <a:off x="4467104" y="4071484"/>
        <a:ext cx="446001" cy="485091"/>
      </dsp:txXfrm>
    </dsp:sp>
    <dsp:sp modelId="{E80A0EBE-65A3-460E-A353-09D25E63AFD1}">
      <dsp:nvSpPr>
        <dsp:cNvPr id="0" name=""/>
        <dsp:cNvSpPr/>
      </dsp:nvSpPr>
      <dsp:spPr>
        <a:xfrm>
          <a:off x="1579909" y="3116274"/>
          <a:ext cx="2395512" cy="2395512"/>
        </a:xfrm>
        <a:prstGeom prst="ellipse">
          <a:avLst/>
        </a:prstGeom>
        <a:solidFill>
          <a:schemeClr val="accent4">
            <a:hueOff val="-1709865"/>
            <a:satOff val="-34771"/>
            <a:lumOff val="-10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dirty="0">
              <a:effectLst/>
              <a:uFill>
                <a:solidFill>
                  <a:srgbClr val="111111"/>
                </a:solidFill>
              </a:uFill>
              <a:latin typeface="Calibri"/>
              <a:ea typeface="Arial Unicode MS"/>
              <a:cs typeface="Calibri"/>
            </a:rPr>
            <a:t>Make effective and sustained transitions</a:t>
          </a:r>
        </a:p>
      </dsp:txBody>
      <dsp:txXfrm>
        <a:off x="1930724" y="3467089"/>
        <a:ext cx="1693882" cy="1693882"/>
      </dsp:txXfrm>
    </dsp:sp>
    <dsp:sp modelId="{D6BFA2BD-EAD7-46DE-A6B7-5616B0CFA5F8}">
      <dsp:nvSpPr>
        <dsp:cNvPr id="0" name=""/>
        <dsp:cNvSpPr/>
      </dsp:nvSpPr>
      <dsp:spPr>
        <a:xfrm rot="18000000">
          <a:off x="3349494" y="2367566"/>
          <a:ext cx="637144" cy="808485"/>
        </a:xfrm>
        <a:prstGeom prst="rightArrow">
          <a:avLst>
            <a:gd name="adj1" fmla="val 60000"/>
            <a:gd name="adj2" fmla="val 50000"/>
          </a:avLst>
        </a:prstGeom>
        <a:solidFill>
          <a:schemeClr val="accent4">
            <a:hueOff val="-1709865"/>
            <a:satOff val="-34771"/>
            <a:lumOff val="-1019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endParaRPr lang="en-GB" sz="3400" kern="1200"/>
        </a:p>
      </dsp:txBody>
      <dsp:txXfrm>
        <a:off x="3397280" y="2612030"/>
        <a:ext cx="446001" cy="4850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4D5A03-9D9C-455F-BA7D-76CFA57A6373}">
      <dsp:nvSpPr>
        <dsp:cNvPr id="0" name=""/>
        <dsp:cNvSpPr/>
      </dsp:nvSpPr>
      <dsp:spPr>
        <a:xfrm>
          <a:off x="1435" y="1886982"/>
          <a:ext cx="2799350" cy="2799350"/>
        </a:xfrm>
        <a:prstGeom prst="ellipse">
          <a:avLst/>
        </a:prstGeom>
        <a:solidFill>
          <a:schemeClr val="lt1">
            <a:alpha val="50000"/>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4058" tIns="19050" rIns="154058" bIns="19050" numCol="1" spcCol="1270" anchor="ctr" anchorCtr="0">
          <a:noAutofit/>
        </a:bodyPr>
        <a:lstStyle/>
        <a:p>
          <a:pPr marL="0" lvl="0" indent="0" algn="ctr" defTabSz="666750">
            <a:lnSpc>
              <a:spcPct val="90000"/>
            </a:lnSpc>
            <a:spcBef>
              <a:spcPct val="0"/>
            </a:spcBef>
            <a:spcAft>
              <a:spcPct val="35000"/>
            </a:spcAft>
            <a:buNone/>
          </a:pPr>
          <a:r>
            <a:rPr lang="en-GB" sz="1500" kern="1200" dirty="0"/>
            <a:t>Clear </a:t>
          </a:r>
          <a:r>
            <a:rPr lang="en-GB" sz="1500" b="1" kern="1200" dirty="0"/>
            <a:t>vision</a:t>
          </a:r>
          <a:r>
            <a:rPr lang="en-GB" sz="1500" kern="1200" dirty="0"/>
            <a:t> from leaders with definition of intended impact and identification of relevant success criteria shared with SLT and governance</a:t>
          </a:r>
        </a:p>
      </dsp:txBody>
      <dsp:txXfrm>
        <a:off x="411390" y="2296937"/>
        <a:ext cx="1979440" cy="1979440"/>
      </dsp:txXfrm>
    </dsp:sp>
    <dsp:sp modelId="{FF0B5653-D267-4144-A625-3A25B5DF6930}">
      <dsp:nvSpPr>
        <dsp:cNvPr id="0" name=""/>
        <dsp:cNvSpPr/>
      </dsp:nvSpPr>
      <dsp:spPr>
        <a:xfrm>
          <a:off x="2240916" y="1886982"/>
          <a:ext cx="2799350" cy="2799350"/>
        </a:xfrm>
        <a:prstGeom prst="ellipse">
          <a:avLst/>
        </a:prstGeom>
        <a:solidFill>
          <a:schemeClr val="lt1">
            <a:alpha val="50000"/>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4058" tIns="19050" rIns="154058" bIns="19050" numCol="1" spcCol="1270" anchor="ctr" anchorCtr="0">
          <a:noAutofit/>
        </a:bodyPr>
        <a:lstStyle/>
        <a:p>
          <a:pPr marL="0" lvl="0" indent="0" algn="ctr" defTabSz="666750">
            <a:lnSpc>
              <a:spcPct val="90000"/>
            </a:lnSpc>
            <a:spcBef>
              <a:spcPct val="0"/>
            </a:spcBef>
            <a:spcAft>
              <a:spcPct val="35000"/>
            </a:spcAft>
            <a:buNone/>
          </a:pPr>
          <a:r>
            <a:rPr lang="en-GB" sz="1500" b="1" kern="1200" dirty="0"/>
            <a:t>Strategic approach to planning </a:t>
          </a:r>
          <a:r>
            <a:rPr lang="en-GB" sz="1500" kern="1200" dirty="0"/>
            <a:t>of careers provision with clearly articulated vision and priorities (link to overall development planning)</a:t>
          </a:r>
        </a:p>
      </dsp:txBody>
      <dsp:txXfrm>
        <a:off x="2650871" y="2296937"/>
        <a:ext cx="1979440" cy="1979440"/>
      </dsp:txXfrm>
    </dsp:sp>
    <dsp:sp modelId="{6D548E2A-90D3-448E-913F-2A6ED32969AB}">
      <dsp:nvSpPr>
        <dsp:cNvPr id="0" name=""/>
        <dsp:cNvSpPr/>
      </dsp:nvSpPr>
      <dsp:spPr>
        <a:xfrm>
          <a:off x="4480397" y="1886982"/>
          <a:ext cx="2799350" cy="2799350"/>
        </a:xfrm>
        <a:prstGeom prst="ellipse">
          <a:avLst/>
        </a:prstGeom>
        <a:solidFill>
          <a:schemeClr val="lt1">
            <a:alpha val="50000"/>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4058" tIns="19050" rIns="154058" bIns="19050" numCol="1" spcCol="1270" anchor="ctr" anchorCtr="0">
          <a:noAutofit/>
        </a:bodyPr>
        <a:lstStyle/>
        <a:p>
          <a:pPr marL="0" lvl="0" indent="0" algn="ctr" defTabSz="666750">
            <a:lnSpc>
              <a:spcPct val="90000"/>
            </a:lnSpc>
            <a:spcBef>
              <a:spcPct val="0"/>
            </a:spcBef>
            <a:spcAft>
              <a:spcPct val="35000"/>
            </a:spcAft>
            <a:buNone/>
          </a:pPr>
          <a:r>
            <a:rPr lang="en-GB" sz="1500" kern="1200" dirty="0"/>
            <a:t>Intentionally planned </a:t>
          </a:r>
          <a:r>
            <a:rPr lang="en-GB" sz="1500" b="1" kern="1200" dirty="0"/>
            <a:t>student career learning journeys </a:t>
          </a:r>
          <a:r>
            <a:rPr lang="en-GB" sz="1500" kern="1200" dirty="0"/>
            <a:t>that are responsive to need and that include clear measurable milestones</a:t>
          </a:r>
        </a:p>
      </dsp:txBody>
      <dsp:txXfrm>
        <a:off x="4890352" y="2296937"/>
        <a:ext cx="1979440" cy="1979440"/>
      </dsp:txXfrm>
    </dsp:sp>
    <dsp:sp modelId="{41807D91-74C2-47DD-A96A-2C23C58CC8AD}">
      <dsp:nvSpPr>
        <dsp:cNvPr id="0" name=""/>
        <dsp:cNvSpPr/>
      </dsp:nvSpPr>
      <dsp:spPr>
        <a:xfrm>
          <a:off x="6719877" y="1886982"/>
          <a:ext cx="2799350" cy="2799350"/>
        </a:xfrm>
        <a:prstGeom prst="ellipse">
          <a:avLst/>
        </a:prstGeom>
        <a:solidFill>
          <a:schemeClr val="lt1">
            <a:alpha val="50000"/>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4058" tIns="19050" rIns="154058" bIns="19050" numCol="1" spcCol="1270" anchor="ctr" anchorCtr="0">
          <a:noAutofit/>
        </a:bodyPr>
        <a:lstStyle/>
        <a:p>
          <a:pPr marL="0" lvl="0" indent="0" algn="ctr" defTabSz="666750">
            <a:lnSpc>
              <a:spcPct val="90000"/>
            </a:lnSpc>
            <a:spcBef>
              <a:spcPct val="0"/>
            </a:spcBef>
            <a:spcAft>
              <a:spcPct val="35000"/>
            </a:spcAft>
            <a:buNone/>
          </a:pPr>
          <a:r>
            <a:rPr lang="en-GB" sz="1500" kern="1200" dirty="0"/>
            <a:t>Allocating relevant resource and </a:t>
          </a:r>
          <a:r>
            <a:rPr lang="en-GB" sz="1500" b="1" kern="1200" dirty="0"/>
            <a:t>distributed leadership of careers </a:t>
          </a:r>
          <a:r>
            <a:rPr lang="en-GB" sz="1500" kern="1200" dirty="0"/>
            <a:t>(</a:t>
          </a:r>
          <a:r>
            <a:rPr lang="en-GB" sz="1500" kern="1200" dirty="0" err="1"/>
            <a:t>inc</a:t>
          </a:r>
          <a:r>
            <a:rPr lang="en-GB" sz="1500" kern="1200" dirty="0"/>
            <a:t> SLT)</a:t>
          </a:r>
        </a:p>
      </dsp:txBody>
      <dsp:txXfrm>
        <a:off x="7129832" y="2296937"/>
        <a:ext cx="1979440" cy="1979440"/>
      </dsp:txXfrm>
    </dsp:sp>
    <dsp:sp modelId="{47B3E5A7-E668-4016-95C7-0DB1DDD05A58}">
      <dsp:nvSpPr>
        <dsp:cNvPr id="0" name=""/>
        <dsp:cNvSpPr/>
      </dsp:nvSpPr>
      <dsp:spPr>
        <a:xfrm>
          <a:off x="8960794" y="1886982"/>
          <a:ext cx="2799350" cy="2799350"/>
        </a:xfrm>
        <a:prstGeom prst="ellipse">
          <a:avLst/>
        </a:prstGeom>
        <a:solidFill>
          <a:schemeClr val="lt1">
            <a:alpha val="50000"/>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4058" tIns="19050" rIns="154058" bIns="19050" numCol="1" spcCol="1270" anchor="ctr" anchorCtr="0">
          <a:noAutofit/>
        </a:bodyPr>
        <a:lstStyle/>
        <a:p>
          <a:pPr marL="0" lvl="0" indent="0" algn="ctr" defTabSz="666750">
            <a:lnSpc>
              <a:spcPct val="90000"/>
            </a:lnSpc>
            <a:spcBef>
              <a:spcPct val="0"/>
            </a:spcBef>
            <a:spcAft>
              <a:spcPct val="35000"/>
            </a:spcAft>
            <a:buNone/>
          </a:pPr>
          <a:r>
            <a:rPr lang="en-GB" sz="1500" b="1" kern="1200" dirty="0"/>
            <a:t>Impact evaluation </a:t>
          </a:r>
          <a:r>
            <a:rPr lang="en-GB" sz="1500" b="0" kern="1200" dirty="0"/>
            <a:t>with robust and regular</a:t>
          </a:r>
          <a:r>
            <a:rPr lang="en-GB" sz="1500" b="1" kern="1200" dirty="0"/>
            <a:t> </a:t>
          </a:r>
          <a:r>
            <a:rPr lang="en-GB" sz="1500" kern="1200" dirty="0"/>
            <a:t>monitoring (by SLT and governance</a:t>
          </a:r>
          <a:r>
            <a:rPr lang="en-GB" sz="1500" kern="1200" dirty="0">
              <a:latin typeface="Calibri Light" panose="020F0302020204030204"/>
            </a:rPr>
            <a:t>)</a:t>
          </a:r>
          <a:r>
            <a:rPr lang="en-GB" sz="1500" kern="1200" dirty="0"/>
            <a:t> and celebration of success</a:t>
          </a:r>
        </a:p>
      </dsp:txBody>
      <dsp:txXfrm>
        <a:off x="9370749" y="2296937"/>
        <a:ext cx="1979440" cy="19794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43621-6237-4A0C-A487-5770AE96E74A}">
      <dsp:nvSpPr>
        <dsp:cNvPr id="0" name=""/>
        <dsp:cNvSpPr/>
      </dsp:nvSpPr>
      <dsp:spPr>
        <a:xfrm>
          <a:off x="1354666" y="0"/>
          <a:ext cx="5418667" cy="5418667"/>
        </a:xfrm>
        <a:prstGeom prst="diamond">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EF66B8-983B-4998-A383-DD433F2E6578}">
      <dsp:nvSpPr>
        <dsp:cNvPr id="0" name=""/>
        <dsp:cNvSpPr/>
      </dsp:nvSpPr>
      <dsp:spPr>
        <a:xfrm>
          <a:off x="1869439" y="514773"/>
          <a:ext cx="2113280" cy="2113280"/>
        </a:xfrm>
        <a:prstGeom prst="roundRect">
          <a:avLst/>
        </a:prstGeom>
        <a:solidFill>
          <a:schemeClr val="lt1">
            <a:hueOff val="0"/>
            <a:satOff val="0"/>
            <a:lumOff val="0"/>
            <a:alphaOff val="0"/>
          </a:schemeClr>
        </a:solidFill>
        <a:ln w="762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Trained CL</a:t>
          </a:r>
        </a:p>
      </dsp:txBody>
      <dsp:txXfrm>
        <a:off x="1972601" y="617935"/>
        <a:ext cx="1906956" cy="1906956"/>
      </dsp:txXfrm>
    </dsp:sp>
    <dsp:sp modelId="{97FF9D66-6657-451D-A73B-C584C5687BB8}">
      <dsp:nvSpPr>
        <dsp:cNvPr id="0" name=""/>
        <dsp:cNvSpPr/>
      </dsp:nvSpPr>
      <dsp:spPr>
        <a:xfrm>
          <a:off x="4145280" y="514773"/>
          <a:ext cx="2113280" cy="2113280"/>
        </a:xfrm>
        <a:prstGeom prst="roundRect">
          <a:avLst/>
        </a:prstGeom>
        <a:solidFill>
          <a:schemeClr val="lt1">
            <a:hueOff val="0"/>
            <a:satOff val="0"/>
            <a:lumOff val="0"/>
            <a:alphaOff val="0"/>
          </a:schemeClr>
        </a:solidFill>
        <a:ln w="762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SLT and Governor backing</a:t>
          </a:r>
        </a:p>
      </dsp:txBody>
      <dsp:txXfrm>
        <a:off x="4248442" y="617935"/>
        <a:ext cx="1906956" cy="1906956"/>
      </dsp:txXfrm>
    </dsp:sp>
    <dsp:sp modelId="{03FBFCDF-3E9D-4DE4-B308-8EB55A6B69A5}">
      <dsp:nvSpPr>
        <dsp:cNvPr id="0" name=""/>
        <dsp:cNvSpPr/>
      </dsp:nvSpPr>
      <dsp:spPr>
        <a:xfrm>
          <a:off x="1869439" y="2790613"/>
          <a:ext cx="2113280" cy="2113280"/>
        </a:xfrm>
        <a:prstGeom prst="roundRect">
          <a:avLst/>
        </a:prstGeom>
        <a:solidFill>
          <a:schemeClr val="lt1">
            <a:hueOff val="0"/>
            <a:satOff val="0"/>
            <a:lumOff val="0"/>
            <a:alphaOff val="0"/>
          </a:schemeClr>
        </a:solidFill>
        <a:ln w="762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Link to leaders’ vision in supporting a whole institution approach </a:t>
          </a:r>
        </a:p>
      </dsp:txBody>
      <dsp:txXfrm>
        <a:off x="1972601" y="2893775"/>
        <a:ext cx="1906956" cy="1906956"/>
      </dsp:txXfrm>
    </dsp:sp>
    <dsp:sp modelId="{2ACD6E12-37B8-4AC2-8F8B-35C63C3748E4}">
      <dsp:nvSpPr>
        <dsp:cNvPr id="0" name=""/>
        <dsp:cNvSpPr/>
      </dsp:nvSpPr>
      <dsp:spPr>
        <a:xfrm>
          <a:off x="4227634" y="2818825"/>
          <a:ext cx="2113280" cy="2113280"/>
        </a:xfrm>
        <a:prstGeom prst="roundRect">
          <a:avLst/>
        </a:prstGeom>
        <a:solidFill>
          <a:schemeClr val="lt1">
            <a:hueOff val="0"/>
            <a:satOff val="0"/>
            <a:lumOff val="0"/>
            <a:alphaOff val="0"/>
          </a:schemeClr>
        </a:solidFill>
        <a:ln w="762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Link to institution strategic priorities</a:t>
          </a:r>
        </a:p>
      </dsp:txBody>
      <dsp:txXfrm>
        <a:off x="4330796" y="2921987"/>
        <a:ext cx="1906956" cy="19069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0EA03-50FF-4299-82AF-E89CE7E44520}">
      <dsp:nvSpPr>
        <dsp:cNvPr id="0" name=""/>
        <dsp:cNvSpPr/>
      </dsp:nvSpPr>
      <dsp:spPr>
        <a:xfrm>
          <a:off x="1354666" y="0"/>
          <a:ext cx="5418667" cy="5418667"/>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1076DE-0004-4403-9670-5AF96947EBED}">
      <dsp:nvSpPr>
        <dsp:cNvPr id="0" name=""/>
        <dsp:cNvSpPr/>
      </dsp:nvSpPr>
      <dsp:spPr>
        <a:xfrm>
          <a:off x="1869439" y="514773"/>
          <a:ext cx="2113280" cy="2113280"/>
        </a:xfrm>
        <a:prstGeom prst="roundRect">
          <a:avLst/>
        </a:prstGeom>
        <a:solidFill>
          <a:schemeClr val="lt1">
            <a:hueOff val="0"/>
            <a:satOff val="0"/>
            <a:lumOff val="0"/>
            <a:alphaOff val="0"/>
          </a:schemeClr>
        </a:solidFill>
        <a:ln w="762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Formative and impact evaluation</a:t>
          </a:r>
        </a:p>
      </dsp:txBody>
      <dsp:txXfrm>
        <a:off x="1972601" y="617935"/>
        <a:ext cx="1906956" cy="1906956"/>
      </dsp:txXfrm>
    </dsp:sp>
    <dsp:sp modelId="{64859CF0-ED9E-4C82-B565-FE33274D3B15}">
      <dsp:nvSpPr>
        <dsp:cNvPr id="0" name=""/>
        <dsp:cNvSpPr/>
      </dsp:nvSpPr>
      <dsp:spPr>
        <a:xfrm>
          <a:off x="4145280" y="514773"/>
          <a:ext cx="2113280" cy="2113280"/>
        </a:xfrm>
        <a:prstGeom prst="roundRect">
          <a:avLst/>
        </a:prstGeom>
        <a:solidFill>
          <a:schemeClr val="lt1">
            <a:hueOff val="0"/>
            <a:satOff val="0"/>
            <a:lumOff val="0"/>
            <a:alphaOff val="0"/>
          </a:schemeClr>
        </a:solidFill>
        <a:ln w="762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Range of evidence and data</a:t>
          </a:r>
        </a:p>
      </dsp:txBody>
      <dsp:txXfrm>
        <a:off x="4248442" y="617935"/>
        <a:ext cx="1906956" cy="1906956"/>
      </dsp:txXfrm>
    </dsp:sp>
    <dsp:sp modelId="{E88900EA-4120-4C4D-A45D-BDB70273D6AB}">
      <dsp:nvSpPr>
        <dsp:cNvPr id="0" name=""/>
        <dsp:cNvSpPr/>
      </dsp:nvSpPr>
      <dsp:spPr>
        <a:xfrm>
          <a:off x="1869439" y="2790613"/>
          <a:ext cx="2113280" cy="2113280"/>
        </a:xfrm>
        <a:prstGeom prst="roundRect">
          <a:avLst/>
        </a:prstGeom>
        <a:solidFill>
          <a:schemeClr val="lt1">
            <a:hueOff val="0"/>
            <a:satOff val="0"/>
            <a:lumOff val="0"/>
            <a:alphaOff val="0"/>
          </a:schemeClr>
        </a:solidFill>
        <a:ln w="762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Monitoring (SLT &amp; Govs)</a:t>
          </a:r>
        </a:p>
      </dsp:txBody>
      <dsp:txXfrm>
        <a:off x="1972601" y="2893775"/>
        <a:ext cx="1906956" cy="1906956"/>
      </dsp:txXfrm>
    </dsp:sp>
    <dsp:sp modelId="{E5E914CE-C8FE-44B9-B252-70A7CF20C51C}">
      <dsp:nvSpPr>
        <dsp:cNvPr id="0" name=""/>
        <dsp:cNvSpPr/>
      </dsp:nvSpPr>
      <dsp:spPr>
        <a:xfrm>
          <a:off x="4145280" y="2790613"/>
          <a:ext cx="2113280" cy="2113280"/>
        </a:xfrm>
        <a:prstGeom prst="roundRect">
          <a:avLst/>
        </a:prstGeom>
        <a:solidFill>
          <a:schemeClr val="lt1">
            <a:hueOff val="0"/>
            <a:satOff val="0"/>
            <a:lumOff val="0"/>
            <a:alphaOff val="0"/>
          </a:schemeClr>
        </a:solidFill>
        <a:ln w="762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Importance of other conditions for success</a:t>
          </a:r>
        </a:p>
      </dsp:txBody>
      <dsp:txXfrm>
        <a:off x="4248442" y="2893775"/>
        <a:ext cx="1906956" cy="19069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8E129-E896-4CD3-AAE0-4FDCF554010C}">
      <dsp:nvSpPr>
        <dsp:cNvPr id="0" name=""/>
        <dsp:cNvSpPr/>
      </dsp:nvSpPr>
      <dsp:spPr>
        <a:xfrm>
          <a:off x="855790" y="0"/>
          <a:ext cx="9698964" cy="5034225"/>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060283-0930-408E-8ED3-E839A10624F9}">
      <dsp:nvSpPr>
        <dsp:cNvPr id="0" name=""/>
        <dsp:cNvSpPr/>
      </dsp:nvSpPr>
      <dsp:spPr>
        <a:xfrm>
          <a:off x="513" y="1251669"/>
          <a:ext cx="2499922" cy="2530886"/>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t>Convene</a:t>
          </a:r>
          <a:endParaRPr lang="en-GB" sz="1800" b="1" kern="1200" dirty="0">
            <a:latin typeface="+mn-lt"/>
          </a:endParaRPr>
        </a:p>
        <a:p>
          <a:pPr marL="0" lvl="0" indent="0" algn="ctr" defTabSz="800100">
            <a:lnSpc>
              <a:spcPct val="90000"/>
            </a:lnSpc>
            <a:spcBef>
              <a:spcPct val="0"/>
            </a:spcBef>
            <a:spcAft>
              <a:spcPct val="35000"/>
            </a:spcAft>
            <a:buNone/>
          </a:pPr>
          <a:r>
            <a:rPr lang="en-GB" sz="1400" kern="1200" dirty="0">
              <a:effectLst/>
              <a:latin typeface="+mn-lt"/>
              <a:ea typeface="Aptos" panose="020B0004020202020204" pitchFamily="34" charset="0"/>
              <a:cs typeface="Times New Roman"/>
            </a:rPr>
            <a:t>All those involved in the distributed leadership of careers should be involved in the review process </a:t>
          </a:r>
          <a:endParaRPr lang="en-GB" sz="1400" kern="1200" dirty="0">
            <a:latin typeface="+mn-lt"/>
            <a:cs typeface="Times New Roman"/>
          </a:endParaRPr>
        </a:p>
      </dsp:txBody>
      <dsp:txXfrm>
        <a:off x="122549" y="1373705"/>
        <a:ext cx="2255850" cy="2286814"/>
      </dsp:txXfrm>
    </dsp:sp>
    <dsp:sp modelId="{1F3C736E-A32A-4276-931E-83364FEF4D1C}">
      <dsp:nvSpPr>
        <dsp:cNvPr id="0" name=""/>
        <dsp:cNvSpPr/>
      </dsp:nvSpPr>
      <dsp:spPr>
        <a:xfrm>
          <a:off x="2888773" y="1251669"/>
          <a:ext cx="2744739" cy="2530886"/>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t>Agree</a:t>
          </a:r>
          <a:endParaRPr lang="en-GB" sz="1800" b="1" kern="1200" dirty="0">
            <a:latin typeface="+mn-lt"/>
          </a:endParaRPr>
        </a:p>
        <a:p>
          <a:pPr marL="0" lvl="0" indent="0" algn="ctr" defTabSz="800100">
            <a:lnSpc>
              <a:spcPct val="90000"/>
            </a:lnSpc>
            <a:spcBef>
              <a:spcPct val="0"/>
            </a:spcBef>
            <a:spcAft>
              <a:spcPct val="35000"/>
            </a:spcAft>
            <a:buNone/>
          </a:pPr>
          <a:r>
            <a:rPr lang="en-GB" sz="1400" kern="1200" dirty="0">
              <a:effectLst/>
              <a:latin typeface="+mn-lt"/>
              <a:ea typeface="Aptos" panose="020B0004020202020204" pitchFamily="34" charset="0"/>
              <a:cs typeface="Times New Roman"/>
            </a:rPr>
            <a:t>The review involves colleagues reflecting on which statements in the Maturity Model best describe the practice their institution</a:t>
          </a:r>
          <a:endParaRPr lang="en-GB" sz="1400" b="1" kern="1200" dirty="0">
            <a:latin typeface="+mn-lt"/>
            <a:cs typeface="Times New Roman"/>
          </a:endParaRPr>
        </a:p>
      </dsp:txBody>
      <dsp:txXfrm>
        <a:off x="3012321" y="1375217"/>
        <a:ext cx="2497643" cy="2283790"/>
      </dsp:txXfrm>
    </dsp:sp>
    <dsp:sp modelId="{E0E5D9A2-FD88-4719-A5A4-4869733D5F48}">
      <dsp:nvSpPr>
        <dsp:cNvPr id="0" name=""/>
        <dsp:cNvSpPr/>
      </dsp:nvSpPr>
      <dsp:spPr>
        <a:xfrm>
          <a:off x="6021850" y="1260761"/>
          <a:ext cx="2499922" cy="2512702"/>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t>Record</a:t>
          </a:r>
          <a:endParaRPr lang="en-GB" sz="1800" kern="1200" dirty="0"/>
        </a:p>
        <a:p>
          <a:pPr marL="0" lvl="0" indent="0" algn="ctr" defTabSz="800100">
            <a:lnSpc>
              <a:spcPct val="90000"/>
            </a:lnSpc>
            <a:spcBef>
              <a:spcPct val="0"/>
            </a:spcBef>
            <a:spcAft>
              <a:spcPct val="35000"/>
            </a:spcAft>
            <a:buNone/>
          </a:pPr>
          <a:r>
            <a:rPr lang="en-GB" sz="1400" kern="1200" dirty="0"/>
            <a:t>The digital feature allows institutions to record the responses collaboratively agreed during an institution’s internal review. Colleagues will have access to a summary of institution's insights, showing a snapshot of indicated areas of strength and priority action areas</a:t>
          </a:r>
        </a:p>
      </dsp:txBody>
      <dsp:txXfrm>
        <a:off x="6143886" y="1382797"/>
        <a:ext cx="2255850" cy="2268630"/>
      </dsp:txXfrm>
    </dsp:sp>
    <dsp:sp modelId="{D7BB72B1-CE8F-407C-8718-0441BBCA39C0}">
      <dsp:nvSpPr>
        <dsp:cNvPr id="0" name=""/>
        <dsp:cNvSpPr/>
      </dsp:nvSpPr>
      <dsp:spPr>
        <a:xfrm>
          <a:off x="8910110" y="1251669"/>
          <a:ext cx="2499922" cy="2530886"/>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t>Act</a:t>
          </a:r>
        </a:p>
        <a:p>
          <a:pPr marL="0" lvl="0" indent="0" algn="ctr" defTabSz="800100">
            <a:lnSpc>
              <a:spcPct val="90000"/>
            </a:lnSpc>
            <a:spcBef>
              <a:spcPct val="0"/>
            </a:spcBef>
            <a:spcAft>
              <a:spcPct val="35000"/>
            </a:spcAft>
            <a:buNone/>
          </a:pPr>
          <a:r>
            <a:rPr lang="en-GB" sz="1400" kern="1200" dirty="0">
              <a:latin typeface="+mn-lt"/>
            </a:rPr>
            <a:t>Institution identification of highest leverage actions to drive school, special school or college improvement and to support improved student outcomes</a:t>
          </a:r>
        </a:p>
      </dsp:txBody>
      <dsp:txXfrm>
        <a:off x="9032146" y="1373705"/>
        <a:ext cx="2255850" cy="2286814"/>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388A0F-072E-D64F-859F-043D90B34697}"/>
              </a:ext>
            </a:extLst>
          </p:cNvPr>
          <p:cNvSpPr>
            <a:spLocks noGrp="1"/>
          </p:cNvSpPr>
          <p:nvPr>
            <p:ph type="hdr" sz="quarter"/>
          </p:nvPr>
        </p:nvSpPr>
        <p:spPr>
          <a:xfrm>
            <a:off x="1" y="1"/>
            <a:ext cx="2981430" cy="48475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3575CFF-56C2-9947-8C0D-7B3E79251494}"/>
              </a:ext>
            </a:extLst>
          </p:cNvPr>
          <p:cNvSpPr>
            <a:spLocks noGrp="1"/>
          </p:cNvSpPr>
          <p:nvPr>
            <p:ph type="dt" sz="quarter" idx="1"/>
          </p:nvPr>
        </p:nvSpPr>
        <p:spPr>
          <a:xfrm>
            <a:off x="3897203" y="1"/>
            <a:ext cx="2981430" cy="484754"/>
          </a:xfrm>
          <a:prstGeom prst="rect">
            <a:avLst/>
          </a:prstGeom>
        </p:spPr>
        <p:txBody>
          <a:bodyPr vert="horz" lIns="91440" tIns="45720" rIns="91440" bIns="45720" rtlCol="0"/>
          <a:lstStyle>
            <a:lvl1pPr algn="r">
              <a:defRPr sz="1200"/>
            </a:lvl1pPr>
          </a:lstStyle>
          <a:p>
            <a:fld id="{D33274B3-EC98-7444-97B8-31A1BF69A40A}" type="datetimeFigureOut">
              <a:rPr lang="en-US" smtClean="0"/>
              <a:t>4/27/2026</a:t>
            </a:fld>
            <a:endParaRPr lang="en-US"/>
          </a:p>
        </p:txBody>
      </p:sp>
      <p:sp>
        <p:nvSpPr>
          <p:cNvPr id="4" name="Footer Placeholder 3">
            <a:extLst>
              <a:ext uri="{FF2B5EF4-FFF2-40B4-BE49-F238E27FC236}">
                <a16:creationId xmlns:a16="http://schemas.microsoft.com/office/drawing/2014/main" id="{9686BE66-61FD-F943-A8C2-0FD78A05EBE6}"/>
              </a:ext>
            </a:extLst>
          </p:cNvPr>
          <p:cNvSpPr>
            <a:spLocks noGrp="1"/>
          </p:cNvSpPr>
          <p:nvPr>
            <p:ph type="ftr" sz="quarter" idx="2"/>
          </p:nvPr>
        </p:nvSpPr>
        <p:spPr>
          <a:xfrm>
            <a:off x="1" y="9176773"/>
            <a:ext cx="2981430" cy="48475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88A4CC3-F66C-BA43-9A8B-C7CF7F4425A7}"/>
              </a:ext>
            </a:extLst>
          </p:cNvPr>
          <p:cNvSpPr>
            <a:spLocks noGrp="1"/>
          </p:cNvSpPr>
          <p:nvPr>
            <p:ph type="sldNum" sz="quarter" idx="3"/>
          </p:nvPr>
        </p:nvSpPr>
        <p:spPr>
          <a:xfrm>
            <a:off x="3897203" y="9176773"/>
            <a:ext cx="2981430" cy="484753"/>
          </a:xfrm>
          <a:prstGeom prst="rect">
            <a:avLst/>
          </a:prstGeom>
        </p:spPr>
        <p:txBody>
          <a:bodyPr vert="horz" lIns="91440" tIns="45720" rIns="91440" bIns="45720" rtlCol="0" anchor="b"/>
          <a:lstStyle>
            <a:lvl1pPr algn="r">
              <a:defRPr sz="1200"/>
            </a:lvl1pPr>
          </a:lstStyle>
          <a:p>
            <a:fld id="{ABB3DFC3-9DEC-0E4C-95FC-EA4FE5E2E230}" type="slidenum">
              <a:rPr lang="en-US" smtClean="0"/>
              <a:t>‹#›</a:t>
            </a:fld>
            <a:endParaRPr lang="en-US"/>
          </a:p>
        </p:txBody>
      </p:sp>
    </p:spTree>
    <p:extLst>
      <p:ext uri="{BB962C8B-B14F-4D97-AF65-F5344CB8AC3E}">
        <p14:creationId xmlns:p14="http://schemas.microsoft.com/office/powerpoint/2010/main" val="19422889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1430" cy="48475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7203" y="1"/>
            <a:ext cx="2981430" cy="484754"/>
          </a:xfrm>
          <a:prstGeom prst="rect">
            <a:avLst/>
          </a:prstGeom>
        </p:spPr>
        <p:txBody>
          <a:bodyPr vert="horz" lIns="91440" tIns="45720" rIns="91440" bIns="45720" rtlCol="0"/>
          <a:lstStyle>
            <a:lvl1pPr algn="r">
              <a:defRPr sz="1200"/>
            </a:lvl1pPr>
          </a:lstStyle>
          <a:p>
            <a:fld id="{D4353D0C-D2FB-4A30-B209-1C51E11EC8D8}" type="datetimeFigureOut">
              <a:rPr lang="en-GB" smtClean="0"/>
              <a:t>27/04/2026</a:t>
            </a:fld>
            <a:endParaRPr lang="en-GB"/>
          </a:p>
        </p:txBody>
      </p:sp>
      <p:sp>
        <p:nvSpPr>
          <p:cNvPr id="4" name="Slide Image Placeholder 3"/>
          <p:cNvSpPr>
            <a:spLocks noGrp="1" noRot="1" noChangeAspect="1"/>
          </p:cNvSpPr>
          <p:nvPr>
            <p:ph type="sldImg" idx="2"/>
          </p:nvPr>
        </p:nvSpPr>
        <p:spPr>
          <a:xfrm>
            <a:off x="542925" y="1208088"/>
            <a:ext cx="5794375" cy="32591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023" y="4649609"/>
            <a:ext cx="5504180" cy="380422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176773"/>
            <a:ext cx="2981430" cy="48475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7203" y="9176773"/>
            <a:ext cx="2981430" cy="484753"/>
          </a:xfrm>
          <a:prstGeom prst="rect">
            <a:avLst/>
          </a:prstGeom>
        </p:spPr>
        <p:txBody>
          <a:bodyPr vert="horz" lIns="91440" tIns="45720" rIns="91440" bIns="45720" rtlCol="0" anchor="b"/>
          <a:lstStyle>
            <a:lvl1pPr algn="r">
              <a:defRPr sz="1200"/>
            </a:lvl1pPr>
          </a:lstStyle>
          <a:p>
            <a:fld id="{B6A7A875-82CA-438E-839B-8C02F61E3A4E}" type="slidenum">
              <a:rPr lang="en-GB" smtClean="0"/>
              <a:t>‹#›</a:t>
            </a:fld>
            <a:endParaRPr lang="en-GB"/>
          </a:p>
        </p:txBody>
      </p:sp>
    </p:spTree>
    <p:extLst>
      <p:ext uri="{BB962C8B-B14F-4D97-AF65-F5344CB8AC3E}">
        <p14:creationId xmlns:p14="http://schemas.microsoft.com/office/powerpoint/2010/main" val="685468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careersandenterprise.co.uk/careers-leaders/careers-leader-training/"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careersandenterprise.co.uk/careers-leaders/careers-leader-training/"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areersandenterprise.co.uk/media/14cdft1b/cec-now-next-report.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resources.careersandenterprise.co.uk/careers-impact-internal-leadership-review"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A7A875-82CA-438E-839B-8C02F61E3A4E}" type="slidenum">
              <a:rPr lang="en-GB" smtClean="0"/>
              <a:t>1</a:t>
            </a:fld>
            <a:endParaRPr lang="en-GB"/>
          </a:p>
        </p:txBody>
      </p:sp>
    </p:spTree>
    <p:extLst>
      <p:ext uri="{BB962C8B-B14F-4D97-AF65-F5344CB8AC3E}">
        <p14:creationId xmlns:p14="http://schemas.microsoft.com/office/powerpoint/2010/main" val="1509985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a:effectLst/>
                <a:latin typeface="Calibri"/>
                <a:ea typeface="Calibri"/>
                <a:cs typeface="Calibri"/>
              </a:rPr>
              <a:t>When we say that the model unpacks what good looks like in careers leadership it starts with defining what we mean when we think of careers itself – it can mean many things to different people and the model includes a definition that is repeated as a thread about what is meant by careers and therefore what the leadership of careers seek s to achieve</a:t>
            </a:r>
          </a:p>
          <a:p>
            <a:pPr>
              <a:lnSpc>
                <a:spcPct val="107000"/>
              </a:lnSpc>
              <a:spcAft>
                <a:spcPts val="800"/>
              </a:spcAft>
            </a:pPr>
            <a:endParaRPr lang="en-GB" sz="12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2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200">
                <a:effectLst/>
                <a:latin typeface="Calibri"/>
                <a:ea typeface="Calibri"/>
                <a:cs typeface="Calibri"/>
              </a:rPr>
              <a:t>In the maturity model careers is described as everything that young people,  need to know, understand and be able to do in order to:</a:t>
            </a:r>
            <a:endParaRPr lang="en-GB" sz="1600">
              <a:effectLst/>
              <a:latin typeface="Calibri"/>
              <a:ea typeface="Calibri"/>
              <a:cs typeface="Calibri"/>
            </a:endParaRPr>
          </a:p>
          <a:p>
            <a:r>
              <a:rPr lang="en-GB" sz="1200">
                <a:solidFill>
                  <a:srgbClr val="262626"/>
                </a:solidFill>
                <a:effectLst/>
                <a:uFill>
                  <a:solidFill>
                    <a:srgbClr val="111111"/>
                  </a:solidFill>
                </a:uFill>
                <a:latin typeface="Calibri"/>
                <a:ea typeface="Arial Unicode MS"/>
                <a:cs typeface="Calibri"/>
              </a:rPr>
              <a:t>-	make aspirational and informed decisions</a:t>
            </a:r>
          </a:p>
          <a:p>
            <a:r>
              <a:rPr lang="en-GB" sz="1200">
                <a:solidFill>
                  <a:srgbClr val="262626"/>
                </a:solidFill>
                <a:effectLst/>
                <a:uFill>
                  <a:solidFill>
                    <a:srgbClr val="111111"/>
                  </a:solidFill>
                </a:uFill>
                <a:latin typeface="Calibri"/>
                <a:ea typeface="Arial Unicode MS"/>
                <a:cs typeface="Calibri"/>
              </a:rPr>
              <a:t>-	make effective and sustained transitions</a:t>
            </a:r>
          </a:p>
          <a:p>
            <a:r>
              <a:rPr lang="en-GB" sz="1200">
                <a:solidFill>
                  <a:srgbClr val="262626"/>
                </a:solidFill>
                <a:effectLst/>
                <a:uFill>
                  <a:solidFill>
                    <a:srgbClr val="111111"/>
                  </a:solidFill>
                </a:uFill>
                <a:latin typeface="Calibri"/>
                <a:ea typeface="Arial Unicode MS"/>
                <a:cs typeface="Calibri"/>
              </a:rPr>
              <a:t>-	develop career readiness</a:t>
            </a:r>
          </a:p>
          <a:p>
            <a:endParaRPr lang="en-GB" sz="1200">
              <a:solidFill>
                <a:srgbClr val="262626"/>
              </a:solidFill>
              <a:effectLst/>
              <a:uFill>
                <a:solidFill>
                  <a:srgbClr val="111111"/>
                </a:solidFill>
              </a:uFill>
              <a:latin typeface="Calibri" panose="020F0502020204030204" pitchFamily="34" charset="0"/>
              <a:ea typeface="Arial Unicode MS"/>
            </a:endParaRPr>
          </a:p>
          <a:p>
            <a:r>
              <a:rPr lang="en-GB" sz="1200">
                <a:solidFill>
                  <a:srgbClr val="262626"/>
                </a:solidFill>
                <a:effectLst/>
                <a:uFill>
                  <a:solidFill>
                    <a:srgbClr val="111111"/>
                  </a:solidFill>
                </a:uFill>
                <a:latin typeface="Calibri"/>
                <a:ea typeface="Arial Unicode MS"/>
                <a:cs typeface="Calibri"/>
              </a:rPr>
              <a:t>There is a lot to unpack in preparing young people to be able to do all these things as leavers from your schools, special schools and colleges</a:t>
            </a:r>
          </a:p>
          <a:p>
            <a:pPr>
              <a:lnSpc>
                <a:spcPct val="107000"/>
              </a:lnSpc>
              <a:spcAft>
                <a:spcPts val="800"/>
              </a:spcAft>
            </a:pPr>
            <a:endParaRPr lang="en-GB" sz="1200">
              <a:solidFill>
                <a:srgbClr val="262626"/>
              </a:solidFill>
              <a:effectLst/>
              <a:uFill>
                <a:solidFill>
                  <a:srgbClr val="111111"/>
                </a:solidFill>
              </a:uFill>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200">
                <a:effectLst/>
                <a:latin typeface="Calibri"/>
                <a:ea typeface="Calibri"/>
                <a:cs typeface="Calibri"/>
              </a:rPr>
              <a:t>Essentially ‘careers’ allows us to consider what it is that we are preparing learners for and what provision they need to get there. </a:t>
            </a:r>
          </a:p>
          <a:p>
            <a:pPr>
              <a:lnSpc>
                <a:spcPct val="107000"/>
              </a:lnSpc>
              <a:spcAft>
                <a:spcPts val="800"/>
              </a:spcAft>
            </a:pPr>
            <a:endParaRPr lang="en-GB" sz="12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200">
                <a:effectLst/>
                <a:latin typeface="Calibri"/>
                <a:ea typeface="Calibri"/>
                <a:cs typeface="Calibri"/>
              </a:rPr>
              <a:t>Reflect on vision or mission statements of institutions in your network . Does they include words like: aspiration, skills, potential, prepare, achieve, etc.? </a:t>
            </a:r>
          </a:p>
          <a:p>
            <a:pPr>
              <a:lnSpc>
                <a:spcPct val="107000"/>
              </a:lnSpc>
              <a:spcAft>
                <a:spcPts val="800"/>
              </a:spcAft>
            </a:pPr>
            <a:endParaRPr lang="en-GB" sz="12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200">
                <a:effectLst/>
                <a:latin typeface="Calibri"/>
                <a:ea typeface="Calibri"/>
                <a:cs typeface="Calibri"/>
              </a:rPr>
              <a:t>Careers provision is the scaffolding towards such visions and allows education colleagues to scaffold measurable learning and experiences towards the vision and ambition they have for learners.</a:t>
            </a:r>
          </a:p>
          <a:p>
            <a:pPr>
              <a:lnSpc>
                <a:spcPct val="107000"/>
              </a:lnSpc>
              <a:spcAft>
                <a:spcPts val="800"/>
              </a:spcAft>
            </a:pPr>
            <a:endParaRPr lang="en-GB" sz="12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200">
                <a:effectLst/>
                <a:latin typeface="Calibri"/>
                <a:ea typeface="Calibri"/>
                <a:cs typeface="Calibri"/>
              </a:rPr>
              <a:t>Our role is to embed clarity of meaning and clarity of intent – one of the benefits of the maturity model is the specificity it provides us to sharpen our language and to maintain focus on the ‘so, what’</a:t>
            </a:r>
            <a:endParaRPr lang="en-GB" sz="1600">
              <a:effectLst/>
              <a:latin typeface="Calibri"/>
              <a:ea typeface="Calibri"/>
              <a:cs typeface="Calibri"/>
            </a:endParaRPr>
          </a:p>
          <a:p>
            <a:endParaRPr lang="en-GB" sz="1200">
              <a:solidFill>
                <a:srgbClr val="262626"/>
              </a:solidFill>
              <a:effectLst/>
              <a:uFill>
                <a:solidFill>
                  <a:srgbClr val="111111"/>
                </a:solidFill>
              </a:uFill>
              <a:latin typeface="Calibri" panose="020F0502020204030204" pitchFamily="34" charset="0"/>
              <a:ea typeface="Arial Unicode MS"/>
            </a:endParaRPr>
          </a:p>
          <a:p>
            <a:endParaRPr lang="en-GB" sz="1200">
              <a:solidFill>
                <a:srgbClr val="262626"/>
              </a:solidFill>
              <a:effectLst/>
              <a:uFill>
                <a:solidFill>
                  <a:srgbClr val="111111"/>
                </a:solidFill>
              </a:uFill>
              <a:latin typeface="Calibri" panose="020F0502020204030204" pitchFamily="34" charset="0"/>
              <a:ea typeface="Arial Unicode MS"/>
            </a:endParaRPr>
          </a:p>
          <a:p>
            <a:endParaRPr lang="en-GB" sz="1200">
              <a:solidFill>
                <a:srgbClr val="262626"/>
              </a:solidFill>
              <a:effectLst/>
              <a:uFill>
                <a:solidFill>
                  <a:srgbClr val="111111"/>
                </a:solidFill>
              </a:uFill>
              <a:latin typeface="Calibri" panose="020F0502020204030204" pitchFamily="34" charset="0"/>
              <a:ea typeface="Arial Unicode M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4700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CL time, churn of CLs,, increases in persistent absence and other competing priorities may often feel like barriers and this is how challenge manifests and presents on the surface</a:t>
            </a:r>
          </a:p>
          <a:p>
            <a:endParaRPr lang="en-US" dirty="0">
              <a:ea typeface="Calibri"/>
              <a:cs typeface="Calibri"/>
            </a:endParaRPr>
          </a:p>
          <a:p>
            <a:r>
              <a:rPr lang="en-US" dirty="0">
                <a:ea typeface="Calibri"/>
                <a:cs typeface="Calibri"/>
              </a:rPr>
              <a:t>All of these are manifestations of careers </a:t>
            </a:r>
            <a:r>
              <a:rPr lang="en-US" b="1" dirty="0">
                <a:ea typeface="Calibri"/>
                <a:cs typeface="Calibri"/>
              </a:rPr>
              <a:t>not</a:t>
            </a:r>
            <a:r>
              <a:rPr lang="en-US" dirty="0">
                <a:ea typeface="Calibri"/>
                <a:cs typeface="Calibri"/>
              </a:rPr>
              <a:t> being embedded in wider school, special school or college improvement</a:t>
            </a:r>
          </a:p>
          <a:p>
            <a:endParaRPr lang="en-US" dirty="0">
              <a:ea typeface="Calibri"/>
              <a:cs typeface="Calibri"/>
            </a:endParaRPr>
          </a:p>
          <a:p>
            <a:r>
              <a:rPr lang="en-US" dirty="0">
                <a:ea typeface="Calibri"/>
                <a:cs typeface="Calibri"/>
              </a:rPr>
              <a:t>They can all be mitigated or overcome by what we describe as conditions for success</a:t>
            </a:r>
          </a:p>
          <a:p>
            <a:endParaRPr lang="en-US" dirty="0">
              <a:ea typeface="Calibri"/>
              <a:cs typeface="Calibri"/>
            </a:endParaRPr>
          </a:p>
          <a:p>
            <a:endParaRPr lang="en-US" dirty="0">
              <a:ea typeface="Calibri"/>
              <a:cs typeface="Calibri"/>
            </a:endParaRP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4DE5C-30D5-4E37-900F-30DF9041B27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8252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540385">
              <a:lnSpc>
                <a:spcPct val="130000"/>
              </a:lnSpc>
              <a:spcBef>
                <a:spcPts val="1200"/>
              </a:spcBef>
              <a:spcAft>
                <a:spcPts val="1200"/>
              </a:spcAft>
            </a:pPr>
            <a:r>
              <a:rPr lang="en-GB" sz="1200" dirty="0">
                <a:solidFill>
                  <a:srgbClr val="262626"/>
                </a:solidFill>
                <a:effectLst/>
                <a:uFill>
                  <a:solidFill>
                    <a:srgbClr val="111111"/>
                  </a:solidFill>
                </a:uFill>
                <a:latin typeface="Calibri" panose="020F0502020204030204" pitchFamily="34" charset="0"/>
                <a:ea typeface="Arial Unicode MS"/>
              </a:rPr>
              <a:t>An ambitious and comprehensive vision from leaders that is clearly articulated and measurable and widely shared and understood</a:t>
            </a:r>
          </a:p>
          <a:p>
            <a:pPr marR="540385">
              <a:lnSpc>
                <a:spcPct val="130000"/>
              </a:lnSpc>
              <a:spcBef>
                <a:spcPts val="1200"/>
              </a:spcBef>
              <a:spcAft>
                <a:spcPts val="1200"/>
              </a:spcAft>
            </a:pPr>
            <a:r>
              <a:rPr lang="en-GB" sz="1200" dirty="0">
                <a:solidFill>
                  <a:srgbClr val="262626"/>
                </a:solidFill>
                <a:effectLst/>
                <a:uFill>
                  <a:solidFill>
                    <a:srgbClr val="111111"/>
                  </a:solidFill>
                </a:uFill>
                <a:latin typeface="Calibri" panose="020F0502020204030204" pitchFamily="34" charset="0"/>
                <a:ea typeface="Arial Unicode MS"/>
              </a:rPr>
              <a:t>A strategic approach to planning for careers with articulated priorities and clear and distributed lines of accountability/robust monitoring of progress by SLT/Govs</a:t>
            </a:r>
          </a:p>
          <a:p>
            <a:pPr marR="540385">
              <a:lnSpc>
                <a:spcPct val="130000"/>
              </a:lnSpc>
              <a:spcBef>
                <a:spcPts val="1200"/>
              </a:spcBef>
              <a:spcAft>
                <a:spcPts val="1200"/>
              </a:spcAft>
            </a:pPr>
            <a:r>
              <a:rPr lang="en-GB" sz="1200" dirty="0">
                <a:solidFill>
                  <a:srgbClr val="262626"/>
                </a:solidFill>
                <a:effectLst/>
                <a:uFill>
                  <a:solidFill>
                    <a:srgbClr val="111111"/>
                  </a:solidFill>
                </a:uFill>
                <a:latin typeface="Calibri" panose="020F0502020204030204" pitchFamily="34" charset="0"/>
                <a:ea typeface="Arial Unicode MS"/>
              </a:rPr>
              <a:t>Definition of what impact they wanted to see for learners with intentional careers learning journeys that were responsive to need and underpinned by: LOs and progressive learning experiences and encounters</a:t>
            </a:r>
          </a:p>
          <a:p>
            <a:pPr marR="540385">
              <a:lnSpc>
                <a:spcPct val="130000"/>
              </a:lnSpc>
              <a:spcBef>
                <a:spcPts val="1200"/>
              </a:spcBef>
              <a:spcAft>
                <a:spcPts val="1200"/>
              </a:spcAft>
            </a:pPr>
            <a:r>
              <a:rPr lang="en-GB" sz="1200" dirty="0">
                <a:solidFill>
                  <a:srgbClr val="262626"/>
                </a:solidFill>
                <a:effectLst/>
                <a:uFill>
                  <a:solidFill>
                    <a:srgbClr val="111111"/>
                  </a:solidFill>
                </a:uFill>
                <a:latin typeface="Calibri" panose="020F0502020204030204" pitchFamily="34" charset="0"/>
                <a:ea typeface="Arial Unicode MS"/>
              </a:rPr>
              <a:t>Finally, we also saw robust monitoring of success and impact of this towards school vision and intent for learners as leavers – this was strongest where there was a clear articulation of vision and specific priorities and related learning outcomes</a:t>
            </a:r>
          </a:p>
          <a:p>
            <a:pPr marR="540385">
              <a:lnSpc>
                <a:spcPct val="130000"/>
              </a:lnSpc>
              <a:spcBef>
                <a:spcPts val="1200"/>
              </a:spcBef>
              <a:spcAft>
                <a:spcPts val="1200"/>
              </a:spcAft>
            </a:pPr>
            <a:endParaRPr lang="en-GB" sz="1200" dirty="0">
              <a:solidFill>
                <a:srgbClr val="262626"/>
              </a:solidFill>
              <a:effectLst/>
              <a:uFill>
                <a:solidFill>
                  <a:srgbClr val="111111"/>
                </a:solidFill>
              </a:uFill>
              <a:latin typeface="Calibri" panose="020F0502020204030204" pitchFamily="34" charset="0"/>
              <a:ea typeface="Arial Unicode MS"/>
            </a:endParaRPr>
          </a:p>
          <a:p>
            <a:pPr marR="540385">
              <a:lnSpc>
                <a:spcPct val="130000"/>
              </a:lnSpc>
              <a:spcBef>
                <a:spcPts val="1200"/>
              </a:spcBef>
              <a:spcAft>
                <a:spcPts val="1200"/>
              </a:spcAft>
            </a:pPr>
            <a:r>
              <a:rPr lang="en-GB" sz="1200" dirty="0">
                <a:solidFill>
                  <a:srgbClr val="262626"/>
                </a:solidFill>
                <a:effectLst/>
                <a:uFill>
                  <a:solidFill>
                    <a:srgbClr val="111111"/>
                  </a:solidFill>
                </a:uFill>
                <a:latin typeface="Calibri" panose="020F0502020204030204" pitchFamily="34" charset="0"/>
                <a:ea typeface="Arial Unicode MS"/>
              </a:rPr>
              <a:t>There is a video to follow highlighting the 5 conditions for success</a:t>
            </a:r>
          </a:p>
          <a:p>
            <a:pPr marL="0" marR="540385" lvl="0" indent="0" algn="l" defTabSz="457200" rtl="0" eaLnBrk="1" fontAlgn="auto" latinLnBrk="0" hangingPunct="1">
              <a:lnSpc>
                <a:spcPct val="130000"/>
              </a:lnSpc>
              <a:spcBef>
                <a:spcPts val="1200"/>
              </a:spcBef>
              <a:spcAft>
                <a:spcPts val="1200"/>
              </a:spcAft>
              <a:buClrTx/>
              <a:buSzTx/>
              <a:buFontTx/>
              <a:buNone/>
              <a:tabLst/>
              <a:defRPr/>
            </a:pPr>
            <a:endParaRPr lang="en-GB" dirty="0"/>
          </a:p>
          <a:p>
            <a:pPr marL="0" marR="540385" lvl="0" indent="0" algn="l" defTabSz="457200" rtl="0" eaLnBrk="1" fontAlgn="auto" latinLnBrk="0" hangingPunct="1">
              <a:lnSpc>
                <a:spcPct val="130000"/>
              </a:lnSpc>
              <a:spcBef>
                <a:spcPts val="1200"/>
              </a:spcBef>
              <a:spcAft>
                <a:spcPts val="120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9177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The overwhelming majority schools, special schools and colleges have a vision statement that talks about their learners’ futures, using vocabulary such as excellence, potential, skills and aspiration.</a:t>
            </a:r>
            <a:endPar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In the most mature institutions, what makes leaders’ vision, ambition and intent for careers successful and impactful?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It is more than just having it written down. The common features of this factor as seen in the most mature institutions are</a:t>
            </a:r>
            <a:endPar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Leaders’ vision for careers stating the current and future objectives, aligned to the whole institutions overarching vision.</a:t>
            </a:r>
            <a:endPar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This vision is widely shared and understood by all stakeholders.</a:t>
            </a:r>
            <a:endPar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Leaders justify and explain their intent for careers, responding to the contextual needs of learners and setting high aspirations within and beyond their institution.</a:t>
            </a:r>
            <a:endPar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425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second condition for success to consider is strategic approach to planning of careers </a:t>
            </a:r>
          </a:p>
          <a:p>
            <a:endParaRPr lang="en-GB"/>
          </a:p>
          <a:p>
            <a:r>
              <a:rPr lang="en-GB"/>
              <a:t>This is the articulation and detail for the vision – what are the priorities for your careers provision as aligned to wider school or college priorities</a:t>
            </a:r>
          </a:p>
          <a:p>
            <a:endParaRPr lang="en-GB"/>
          </a:p>
          <a:p>
            <a:r>
              <a:rPr lang="en-GB"/>
              <a:t>When we consider the vision to Empower Families for example – we can articulate a strategic priority here to be to “Broaden and inform learner, </a:t>
            </a:r>
            <a:r>
              <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rPr>
              <a:t>parent &amp; community expectations and to challenge stereotypes” </a:t>
            </a:r>
          </a:p>
          <a:p>
            <a:endParaRPr lang="en-GB"/>
          </a:p>
          <a:p>
            <a:r>
              <a:rPr lang="en-GB"/>
              <a:t>This vision and priority starts to give shape to the careers provision that would implement and deliver that priority</a:t>
            </a:r>
          </a:p>
        </p:txBody>
      </p:sp>
      <p:sp>
        <p:nvSpPr>
          <p:cNvPr id="4" name="Slide Number Placeholder 3"/>
          <p:cNvSpPr>
            <a:spLocks noGrp="1"/>
          </p:cNvSpPr>
          <p:nvPr>
            <p:ph type="sldNum" sz="quarter" idx="5"/>
          </p:nvPr>
        </p:nvSpPr>
        <p:spPr/>
        <p:txBody>
          <a:bodyPr/>
          <a:lstStyle/>
          <a:p>
            <a:fld id="{B6A7A875-82CA-438E-839B-8C02F61E3A4E}" type="slidenum">
              <a:rPr lang="en-GB" smtClean="0"/>
              <a:t>15</a:t>
            </a:fld>
            <a:endParaRPr lang="en-GB"/>
          </a:p>
        </p:txBody>
      </p:sp>
    </p:spTree>
    <p:extLst>
      <p:ext uri="{BB962C8B-B14F-4D97-AF65-F5344CB8AC3E}">
        <p14:creationId xmlns:p14="http://schemas.microsoft.com/office/powerpoint/2010/main" val="3852273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clarity of vision is strengthened by clear and measurable priorities that then inform the intent and learning outcomes of your careers provision and wider curriculum</a:t>
            </a:r>
          </a:p>
          <a:p>
            <a:endParaRPr lang="en-GB"/>
          </a:p>
          <a:p>
            <a:r>
              <a:rPr lang="en-GB"/>
              <a:t>This is about not leaving anything to chance – if your aim is to transform lives or raise aspiration– this requires intent and clear priorities that can be measurably implemented </a:t>
            </a:r>
          </a:p>
          <a:p>
            <a:endParaRPr lang="en-GB"/>
          </a:p>
        </p:txBody>
      </p:sp>
      <p:sp>
        <p:nvSpPr>
          <p:cNvPr id="4" name="Slide Number Placeholder 3"/>
          <p:cNvSpPr>
            <a:spLocks noGrp="1"/>
          </p:cNvSpPr>
          <p:nvPr>
            <p:ph type="sldNum" sz="quarter" idx="5"/>
          </p:nvPr>
        </p:nvSpPr>
        <p:spPr/>
        <p:txBody>
          <a:bodyPr/>
          <a:lstStyle/>
          <a:p>
            <a:fld id="{B6A7A875-82CA-438E-839B-8C02F61E3A4E}" type="slidenum">
              <a:rPr lang="en-GB" smtClean="0"/>
              <a:t>16</a:t>
            </a:fld>
            <a:endParaRPr lang="en-GB"/>
          </a:p>
        </p:txBody>
      </p:sp>
    </p:spTree>
    <p:extLst>
      <p:ext uri="{BB962C8B-B14F-4D97-AF65-F5344CB8AC3E}">
        <p14:creationId xmlns:p14="http://schemas.microsoft.com/office/powerpoint/2010/main" val="618232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Key to highlight here the alignment to the literature review and findings underpinning Gatsby next 10 work and how they articulate the ongoing importance of aligning careers leadership and provision to whole school, special school or college strategy </a:t>
            </a:r>
          </a:p>
          <a:p>
            <a:endParaRPr lang="en-GB"/>
          </a:p>
        </p:txBody>
      </p:sp>
      <p:sp>
        <p:nvSpPr>
          <p:cNvPr id="4" name="Slide Number Placeholder 3"/>
          <p:cNvSpPr>
            <a:spLocks noGrp="1"/>
          </p:cNvSpPr>
          <p:nvPr>
            <p:ph type="sldNum" sz="quarter" idx="5"/>
          </p:nvPr>
        </p:nvSpPr>
        <p:spPr/>
        <p:txBody>
          <a:bodyPr/>
          <a:lstStyle/>
          <a:p>
            <a:fld id="{B6A7A875-82CA-438E-839B-8C02F61E3A4E}" type="slidenum">
              <a:rPr lang="en-GB" smtClean="0"/>
              <a:t>17</a:t>
            </a:fld>
            <a:endParaRPr lang="en-GB"/>
          </a:p>
        </p:txBody>
      </p:sp>
    </p:spTree>
    <p:extLst>
      <p:ext uri="{BB962C8B-B14F-4D97-AF65-F5344CB8AC3E}">
        <p14:creationId xmlns:p14="http://schemas.microsoft.com/office/powerpoint/2010/main" val="1176632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a:effectLst/>
                <a:latin typeface="Calibri"/>
                <a:ea typeface="Calibri" panose="020F0502020204030204" pitchFamily="34" charset="0"/>
                <a:cs typeface="Calibri"/>
              </a:rPr>
              <a:t>That implementation is another condition of success</a:t>
            </a:r>
          </a:p>
          <a:p>
            <a:pPr>
              <a:lnSpc>
                <a:spcPct val="107000"/>
              </a:lnSpc>
              <a:spcAft>
                <a:spcPts val="800"/>
              </a:spcAft>
            </a:pPr>
            <a:endParaRPr lang="en-GB" sz="12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200">
                <a:effectLst/>
                <a:latin typeface="Calibri"/>
                <a:ea typeface="Calibri" panose="020F0502020204030204" pitchFamily="34" charset="0"/>
                <a:cs typeface="Calibri"/>
              </a:rPr>
              <a:t>All of your learners are on a </a:t>
            </a:r>
            <a:r>
              <a:rPr lang="en-GB" sz="1200">
                <a:solidFill>
                  <a:srgbClr val="000000"/>
                </a:solidFill>
                <a:effectLst/>
                <a:latin typeface="Calibri"/>
                <a:ea typeface="Calibri" panose="020F0502020204030204" pitchFamily="34" charset="0"/>
                <a:cs typeface="Calibri"/>
              </a:rPr>
              <a:t>‘careers learning journey’</a:t>
            </a:r>
            <a:r>
              <a:rPr lang="en-GB" sz="1200">
                <a:effectLst/>
                <a:latin typeface="Calibri"/>
                <a:ea typeface="Calibri" panose="020F0502020204030204" pitchFamily="34" charset="0"/>
                <a:cs typeface="Calibri"/>
              </a:rPr>
              <a:t> at your school, special school or college – they are on a journey if you plan your careers provision or not or if you have a vision and strategic priorities or not</a:t>
            </a:r>
          </a:p>
          <a:p>
            <a:pPr>
              <a:lnSpc>
                <a:spcPct val="107000"/>
              </a:lnSpc>
              <a:spcAft>
                <a:spcPts val="800"/>
              </a:spcAft>
            </a:pPr>
            <a:endParaRPr lang="en-GB" sz="12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200">
                <a:effectLst/>
                <a:latin typeface="Calibri"/>
                <a:ea typeface="Calibri" panose="020F0502020204030204" pitchFamily="34" charset="0"/>
                <a:cs typeface="Calibri"/>
              </a:rPr>
              <a:t>An intentional careers learning journey, underpinned by learning outcomes are how you will be able to deliver on the strategic priorities that make up your vision and ambition for leavers as learners</a:t>
            </a:r>
          </a:p>
          <a:p>
            <a:pPr>
              <a:lnSpc>
                <a:spcPct val="107000"/>
              </a:lnSpc>
              <a:spcAft>
                <a:spcPts val="800"/>
              </a:spcAft>
            </a:pPr>
            <a:endParaRPr lang="en-GB" sz="12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200">
                <a:effectLst/>
                <a:latin typeface="Calibri"/>
                <a:ea typeface="Calibri" panose="020F0502020204030204" pitchFamily="34" charset="0"/>
                <a:cs typeface="Calibri"/>
              </a:rPr>
              <a:t>Careers learning journeys should start early and be progressive</a:t>
            </a:r>
            <a:r>
              <a:rPr lang="en-GB">
                <a:latin typeface="Calibri"/>
                <a:ea typeface="Calibri" panose="020F0502020204030204" pitchFamily="34" charset="0"/>
                <a:cs typeface="Calibri"/>
              </a:rPr>
              <a:t> </a:t>
            </a:r>
            <a:endParaRPr lang="en-GB" sz="1200">
              <a:effectLst/>
              <a:latin typeface="Calibri" panose="020F0502020204030204" pitchFamily="34" charset="0"/>
              <a:ea typeface="Calibri" panose="020F0502020204030204" pitchFamily="34" charset="0"/>
              <a:cs typeface="Calibri"/>
            </a:endParaRPr>
          </a:p>
          <a:p>
            <a:pPr>
              <a:lnSpc>
                <a:spcPct val="107000"/>
              </a:lnSpc>
              <a:spcAft>
                <a:spcPts val="800"/>
              </a:spcAft>
            </a:pPr>
            <a:endParaRPr lang="en-GB" sz="12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200">
                <a:effectLst/>
                <a:latin typeface="Calibri"/>
                <a:ea typeface="Calibri" panose="020F0502020204030204" pitchFamily="34" charset="0"/>
                <a:cs typeface="Calibri"/>
              </a:rPr>
              <a:t>They should also be responsive to what specific cohorts and your learners need to know, understand and be able to do</a:t>
            </a:r>
          </a:p>
          <a:p>
            <a:pPr>
              <a:lnSpc>
                <a:spcPct val="107000"/>
              </a:lnSpc>
              <a:spcAft>
                <a:spcPts val="800"/>
              </a:spcAft>
            </a:pPr>
            <a:r>
              <a:rPr lang="en-GB" sz="1200">
                <a:effectLst/>
                <a:latin typeface="Calibri"/>
                <a:ea typeface="Calibri" panose="020F0502020204030204" pitchFamily="34" charset="0"/>
                <a:cs typeface="Calibri"/>
              </a:rPr>
              <a:t>Tools such as the future skills questionnaire support education and Careers Leaders in understanding gaps in learner knowledge and abilities and learner journeys can also be responsive to regional priorities and skills gaps</a:t>
            </a:r>
          </a:p>
          <a:p>
            <a:pPr>
              <a:lnSpc>
                <a:spcPct val="107000"/>
              </a:lnSpc>
              <a:spcAft>
                <a:spcPts val="800"/>
              </a:spcAft>
            </a:pPr>
            <a:endParaRPr lang="en-GB" sz="1200">
              <a:effectLst/>
              <a:latin typeface="Calibri" panose="020F0502020204030204" pitchFamily="34" charset="0"/>
              <a:ea typeface="Calibri" panose="020F0502020204030204" pitchFamily="34" charset="0"/>
              <a:cs typeface="Calibri"/>
            </a:endParaRPr>
          </a:p>
          <a:p>
            <a:pPr>
              <a:lnSpc>
                <a:spcPct val="107000"/>
              </a:lnSpc>
              <a:spcAft>
                <a:spcPts val="800"/>
              </a:spcAft>
            </a:pPr>
            <a:r>
              <a:rPr lang="en-GB">
                <a:latin typeface="Calibri"/>
                <a:ea typeface="Calibri" panose="020F0502020204030204" pitchFamily="34" charset="0"/>
                <a:cs typeface="Calibri"/>
              </a:rPr>
              <a:t>There is also a link here to how you may approach parent and carer engagement as their journey can mirror that which you plan for learners to ensure that they are equipped and confident to have careers conversations at home </a:t>
            </a:r>
            <a:endParaRPr lang="en-GB" sz="1200">
              <a:effectLst/>
              <a:latin typeface="Calibri"/>
              <a:ea typeface="Calibri" panose="020F0502020204030204" pitchFamily="34" charset="0"/>
              <a:cs typeface="Calibri"/>
            </a:endParaRPr>
          </a:p>
          <a:p>
            <a:pPr>
              <a:lnSpc>
                <a:spcPct val="107000"/>
              </a:lnSpc>
              <a:spcAft>
                <a:spcPts val="800"/>
              </a:spcAft>
            </a:pPr>
            <a:endParaRPr lang="en-GB" sz="12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a:latin typeface="Calibri" panose="020F0502020204030204" pitchFamily="34" charset="0"/>
              <a:cs typeface="Arial" panose="020B0604020202020204" pitchFamily="34" charset="0"/>
            </a:endParaRPr>
          </a:p>
          <a:p>
            <a:pPr>
              <a:lnSpc>
                <a:spcPct val="107000"/>
              </a:lnSpc>
              <a:spcAft>
                <a:spcPts val="800"/>
              </a:spcAft>
            </a:pPr>
            <a:endParaRPr lang="en-GB">
              <a:latin typeface="Calibri" panose="020F0502020204030204" pitchFamily="34" charset="0"/>
              <a:cs typeface="Arial" panose="020B0604020202020204" pitchFamily="34" charset="0"/>
            </a:endParaRPr>
          </a:p>
          <a:p>
            <a:endParaRPr lang="en-GB">
              <a:cs typeface="Calibri" panose="020F0502020204030204"/>
            </a:endParaRPr>
          </a:p>
        </p:txBody>
      </p:sp>
      <p:sp>
        <p:nvSpPr>
          <p:cNvPr id="4" name="Slide Number Placeholder 3"/>
          <p:cNvSpPr>
            <a:spLocks noGrp="1"/>
          </p:cNvSpPr>
          <p:nvPr>
            <p:ph type="sldNum" sz="quarter" idx="5"/>
          </p:nvPr>
        </p:nvSpPr>
        <p:spPr/>
        <p:txBody>
          <a:bodyPr/>
          <a:lstStyle/>
          <a:p>
            <a:fld id="{B6A7A875-82CA-438E-839B-8C02F61E3A4E}" type="slidenum">
              <a:rPr lang="en-GB" smtClean="0"/>
              <a:t>18</a:t>
            </a:fld>
            <a:endParaRPr lang="en-GB"/>
          </a:p>
        </p:txBody>
      </p:sp>
    </p:spTree>
    <p:extLst>
      <p:ext uri="{BB962C8B-B14F-4D97-AF65-F5344CB8AC3E}">
        <p14:creationId xmlns:p14="http://schemas.microsoft.com/office/powerpoint/2010/main" val="19566490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scale of ambition for leavers as learners cannot sit as the responsibility of one individual and a further identified condition for success was in distributed leadership of careers across a school, special school or college</a:t>
            </a:r>
          </a:p>
          <a:p>
            <a:endParaRPr lang="en-GB"/>
          </a:p>
          <a:p>
            <a:endParaRPr lang="en-GB"/>
          </a:p>
          <a:p>
            <a:r>
              <a:rPr lang="en-GB"/>
              <a:t>This starts with ensuring that there is a named and trained Careers Leader who has the backing of SLT</a:t>
            </a:r>
          </a:p>
          <a:p>
            <a:r>
              <a:rPr lang="en-GB"/>
              <a:t>Backing of SLT can be defined through the conditions for success, which provide tangible direction to how careers can be positioned in the schools, special school or college as a driver for improvement</a:t>
            </a:r>
          </a:p>
          <a:p>
            <a:endParaRPr lang="en-GB"/>
          </a:p>
          <a:p>
            <a:r>
              <a:rPr lang="en-GB"/>
              <a:t>The identification of a vision and priorities with a scaffolded careers learning journey provides opportunity for robust milestone progress monitoring and support and challenge from both SLT and Govs</a:t>
            </a:r>
          </a:p>
          <a:p>
            <a:endParaRPr lang="en-GB"/>
          </a:p>
          <a:p>
            <a:r>
              <a:rPr lang="en-GB"/>
              <a:t>A clearly articulated vision also supports a whole school, special school or college approach where all staff understand their roles and responsibilities within achieving the vision for learners as leavers of that institution </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1718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final condition for success completes the cycle as clear impact articulation depends on clear articulation, definition and planning of measurable intent</a:t>
            </a:r>
          </a:p>
          <a:p>
            <a:endParaRPr lang="en-GB"/>
          </a:p>
          <a:p>
            <a:r>
              <a:rPr lang="en-GB"/>
              <a:t>It links to how SLT and Govs are engaged in milestone and impact data either to inform conontuous improvement or to telling the story of success of learners as leavers from schools, special schools and colleges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Feedback from events and initiatives can inform development of specific events as formative evaluation and the range of insight and data that can be used for overall impact includes learner destinations, learner career readiness (FSQ) and stakeholder voice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the so what of your careers provision and is the proof of concept of your vision and strategic priorities </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1486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now have deep insight across the careers landscape - from employers, Careers Hubs, schools and young people themselves. </a:t>
            </a:r>
          </a:p>
          <a:p>
            <a:r>
              <a:rPr lang="en-GB"/>
              <a:t>Four years’ worth of data on student destinations gives us an opportunity to accurately describe how the current system impacts businesses and young people. </a:t>
            </a:r>
          </a:p>
          <a:p>
            <a:r>
              <a:rPr lang="en-GB"/>
              <a:t>We can also begin to pinpoint the impact of specific activities on specific students. </a:t>
            </a:r>
          </a:p>
          <a:p>
            <a:r>
              <a:rPr lang="en-GB"/>
              <a:t>Whilst there is undoubtedly more that can and should be done, this data allows us to say, with confidence, that young people and employers in England are benefitting from the systemic reinvention of careers education</a:t>
            </a:r>
          </a:p>
          <a:p>
            <a:endParaRPr lang="en-GB"/>
          </a:p>
          <a:p>
            <a:r>
              <a:rPr lang="en-GB"/>
              <a:t>A national careers system is now in place in England, having been scaled significantly over the past five years. </a:t>
            </a:r>
          </a:p>
          <a:p>
            <a:r>
              <a:rPr lang="en-GB"/>
              <a:t>The system has been overseen – with a full range of partners – by The Careers &amp; Enterprise Company, the national body for careers education. </a:t>
            </a:r>
          </a:p>
          <a:p>
            <a:r>
              <a:rPr lang="en-GB"/>
              <a:t>• 92% of schools and colleges are part of a local Careers Hub. </a:t>
            </a:r>
          </a:p>
          <a:p>
            <a:r>
              <a:rPr lang="en-GB"/>
              <a:t>• More than 3,000 Careers Leaders have been trained and all of them are supported by digital tools and resources. </a:t>
            </a:r>
          </a:p>
          <a:p>
            <a:r>
              <a:rPr lang="en-GB"/>
              <a:t>• The eight Gatsby Benchmarks of good career guidance are well embedded and guide the work of educators and employers across the system</a:t>
            </a:r>
          </a:p>
          <a:p>
            <a:endParaRPr lang="en-GB"/>
          </a:p>
          <a:p>
            <a:r>
              <a:rPr lang="en-GB"/>
              <a:t>We have an established and coherent system where the Benchmarks are driving positive outcomes for young people – the highest quality careers provision reduces the likelihood of young people being NEET by 8%, it also increases reported student career readiness</a:t>
            </a:r>
          </a:p>
          <a:p>
            <a:endParaRPr lang="en-GB"/>
          </a:p>
          <a:p>
            <a:r>
              <a:rPr lang="en-GB"/>
              <a:t>Our commitment is to continue to drive standardised continuous improvement of career leadership and careers provision and to ensure quality assurance of careers leadership and careers provision across England</a:t>
            </a:r>
          </a:p>
          <a:p>
            <a:endParaRPr lang="en-GB"/>
          </a:p>
          <a:p>
            <a:r>
              <a:rPr lang="en-GB"/>
              <a:t>The Careers Impact System is how we are doing this</a:t>
            </a:r>
          </a:p>
        </p:txBody>
      </p:sp>
      <p:sp>
        <p:nvSpPr>
          <p:cNvPr id="4" name="Slide Number Placeholder 3"/>
          <p:cNvSpPr>
            <a:spLocks noGrp="1"/>
          </p:cNvSpPr>
          <p:nvPr>
            <p:ph type="sldNum" sz="quarter" idx="5"/>
          </p:nvPr>
        </p:nvSpPr>
        <p:spPr/>
        <p:txBody>
          <a:bodyPr/>
          <a:lstStyle/>
          <a:p>
            <a:fld id="{B6A7A875-82CA-438E-839B-8C02F61E3A4E}" type="slidenum">
              <a:rPr lang="en-GB" smtClean="0"/>
              <a:t>2</a:t>
            </a:fld>
            <a:endParaRPr lang="en-GB"/>
          </a:p>
        </p:txBody>
      </p:sp>
    </p:spTree>
    <p:extLst>
      <p:ext uri="{BB962C8B-B14F-4D97-AF65-F5344CB8AC3E}">
        <p14:creationId xmlns:p14="http://schemas.microsoft.com/office/powerpoint/2010/main" val="1413099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2B031B-2F40-4B0C-9171-8928324D9263}"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3827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We can boil down the Careers Impact System to 3 areas of focus for schools, special schools and colleges</a:t>
            </a:r>
          </a:p>
          <a:p>
            <a:endParaRPr lang="en-GB"/>
          </a:p>
          <a:p>
            <a:pPr marL="228600" indent="-228600">
              <a:buAutoNum type="arabicPeriod"/>
            </a:pPr>
            <a:r>
              <a:rPr lang="en-GB"/>
              <a:t>The first element is fundamental – in planning for September, do you have a trained CL and do all staff in your schools, special schools and colleges understand the free and open access training offer from the CEC (</a:t>
            </a:r>
            <a:r>
              <a:rPr lang="en-GB" err="1"/>
              <a:t>inc</a:t>
            </a:r>
            <a:r>
              <a:rPr lang="en-GB"/>
              <a:t> teacher encounters) </a:t>
            </a:r>
          </a:p>
          <a:p>
            <a:pPr marL="0" indent="0">
              <a:buNone/>
            </a:pPr>
            <a:r>
              <a:rPr lang="en-GB"/>
              <a:t>Careers Leaders with training adopt the principles of good leadership, are able to implement an effective strategic careers plan, accelerate towards achieving the Gatsby Benchmarks and ultimately improve student outcomes </a:t>
            </a:r>
          </a:p>
          <a:p>
            <a:pPr marL="0" indent="0">
              <a:buNone/>
            </a:pPr>
            <a:r>
              <a:rPr lang="en-GB"/>
              <a:t>Careers Leaders can enrol and register for the funded training with bursary via </a:t>
            </a:r>
            <a:r>
              <a:rPr lang="en-GB">
                <a:hlinkClick r:id="rId3"/>
              </a:rPr>
              <a:t>Careers Leader training | The Careers and Enterprise Company</a:t>
            </a:r>
            <a:endParaRPr lang="en-GB"/>
          </a:p>
          <a:p>
            <a:pPr marL="0" indent="0">
              <a:buNone/>
            </a:pPr>
            <a:endParaRPr lang="en-GB"/>
          </a:p>
          <a:p>
            <a:pPr marL="228600" indent="-228600">
              <a:buAutoNum type="arabicPeriod"/>
            </a:pPr>
            <a:r>
              <a:rPr lang="en-GB"/>
              <a:t>We want HLs to consider the internal leadership reviews at scale across each region as a way to drive accelerated and meaningful achievement of the BM with SLT engagement – this is critical. The Internal Leadership Reviews are also a high impact and low intensity approach for Hubs. These are almost a trojan horse approach to spark momentum for a strategic and sustainable approach to careers to come from WITHIN schools, special schools and colleges. It is low intensity from Hub perspective as they are intended to be conducted and driven by the institution not the Hub and they will reap the rewards. They will be available as open access on Compass and Compass+ with guidance available. It should be part of Hub strategic planning how they are positioning these and how they are engaging schools. Special schools and colleges in the internal review. There are no specific KPIs and so we want the value of this to drive Hub approach. If Internal leadership reviews are done well at scale, we all get the cumulative value of the standardised continuous improvement – you as </a:t>
            </a:r>
            <a:r>
              <a:rPr lang="en-GB" err="1"/>
              <a:t>aMs</a:t>
            </a:r>
            <a:r>
              <a:rPr lang="en-GB"/>
              <a:t> and HLs  also get another data set that can inform differentiation of offer, resource and support</a:t>
            </a:r>
          </a:p>
          <a:p>
            <a:pPr marL="228600" indent="-228600">
              <a:buAutoNum type="arabicPeriod"/>
            </a:pPr>
            <a:endParaRPr lang="en-GB"/>
          </a:p>
          <a:p>
            <a:pPr marL="228600" indent="-228600">
              <a:buAutoNum type="arabicPeriod"/>
            </a:pPr>
            <a:r>
              <a:rPr lang="en-GB"/>
              <a:t>Finally and this is a high impact yet high intensity action for Hubs…there is the P2P approach to careers. The positioning of this is critical – one HL recently noted the efficient of P2P for their team. Colleagues no longer have to go out and introduce or engage CLs in  umpteen initiatives/resources…the reviews…internal and p2p are a vehicle for all of our resource and support. For example, I cannot stress strongly enough how FSQ emerges consistently from reviews as a no brainer to ensure tat provision is responsive and impact driven. There are KPIS attached to this, yet we are ambitious about thinking about the scale of what is possible with this and I do not wish to see this as a compliance task alone. This work is transformational and should be considered within a strategic planning and ways of working approach.  </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80247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1" u="none" strike="noStrike" kern="1200" cap="none" spc="0" normalizeH="0" baseline="0" noProof="0">
                <a:ln>
                  <a:noFill/>
                </a:ln>
                <a:solidFill>
                  <a:schemeClr val="accent2"/>
                </a:solidFill>
                <a:effectLst/>
                <a:uLnTx/>
                <a:uFillTx/>
                <a:latin typeface="Calibri" panose="020F0502020204030204"/>
                <a:ea typeface="+mn-ea"/>
                <a:cs typeface="+mn-cs"/>
              </a:rPr>
              <a:t>(Script repeated from previous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Do you have a trained CL and do all staff in your schools, special schools and colleges understand the free and open access training offer from the CEC (</a:t>
            </a:r>
            <a:r>
              <a:rPr kumimoji="0" lang="en-GB" sz="1200" b="0" i="0" u="none" strike="noStrike" kern="1200" cap="none" spc="0" normalizeH="0" baseline="0" noProof="0" err="1">
                <a:ln>
                  <a:noFill/>
                </a:ln>
                <a:solidFill>
                  <a:prstClr val="black"/>
                </a:solidFill>
                <a:effectLst/>
                <a:uLnTx/>
                <a:uFillTx/>
                <a:latin typeface="Calibri" panose="020F0502020204030204"/>
                <a:ea typeface="+mn-ea"/>
                <a:cs typeface="+mn-cs"/>
              </a:rPr>
              <a:t>inc</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 teacher encounters)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Careers Leaders with training adopt the principles of good leadership, are able to implement an effective strategic careers plan, accelerate towards achieving the Gatsby Benchmarks and ultimately improve student outcomes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Careers Leaders can enrol and register for the funded training with bursary via </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hlinkClick r:id="rId3"/>
              </a:rPr>
              <a:t>Careers Leader training | The Careers and Enterprise Company</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585857"/>
              </a:solidFill>
              <a:effectLst/>
              <a:uLnTx/>
              <a:uFillTx/>
              <a:latin typeface="Calibri" panose="020F0502020204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585857"/>
              </a:solidFill>
              <a:effectLst/>
              <a:uLnTx/>
              <a:uFillTx/>
              <a:latin typeface="Calibri" panose="020F0502020204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585857"/>
                </a:solidFill>
                <a:effectLst/>
                <a:uLnTx/>
                <a:uFillTx/>
                <a:latin typeface="Calibri" panose="020F0502020204030204" pitchFamily="34" charset="0"/>
                <a:ea typeface="+mn-ea"/>
                <a:cs typeface="+mn-cs"/>
              </a:rPr>
              <a:t>Sign up for funded training at </a:t>
            </a:r>
            <a:r>
              <a:rPr lang="en-GB" sz="2800">
                <a:hlinkClick r:id="rId3"/>
              </a:rPr>
              <a:t>Careers Leader training | The Careers and Enterprise Company</a:t>
            </a:r>
            <a:endParaRPr lang="en-GB"/>
          </a:p>
        </p:txBody>
      </p:sp>
      <p:sp>
        <p:nvSpPr>
          <p:cNvPr id="4" name="Slide Number Placeholder 3"/>
          <p:cNvSpPr>
            <a:spLocks noGrp="1"/>
          </p:cNvSpPr>
          <p:nvPr>
            <p:ph type="sldNum" sz="quarter" idx="5"/>
          </p:nvPr>
        </p:nvSpPr>
        <p:spPr/>
        <p:txBody>
          <a:bodyPr/>
          <a:lstStyle/>
          <a:p>
            <a:fld id="{B6A7A875-82CA-438E-839B-8C02F61E3A4E}" type="slidenum">
              <a:rPr lang="en-GB" smtClean="0"/>
              <a:t>23</a:t>
            </a:fld>
            <a:endParaRPr lang="en-GB"/>
          </a:p>
        </p:txBody>
      </p:sp>
    </p:spTree>
    <p:extLst>
      <p:ext uri="{BB962C8B-B14F-4D97-AF65-F5344CB8AC3E}">
        <p14:creationId xmlns:p14="http://schemas.microsoft.com/office/powerpoint/2010/main" val="106821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D5657C-3424-D943-83CF-EA22ACE5D5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5141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These are some of the key and proven ways that the Careers Impact internal leadership reviews can add value to schools, special schools and FE provisions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These are the core elements that came through strongly in pilot and early roll out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What are your reflections on these and does anyone have anything to add?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47619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6A147-FCF1-4F8D-D92E-0A8281F56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A6F40-722D-796E-B9B0-28440147C3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65E48E-EBE3-DBFE-A36D-9FCD830BBE8E}"/>
              </a:ext>
            </a:extLst>
          </p:cNvPr>
          <p:cNvSpPr>
            <a:spLocks noGrp="1"/>
          </p:cNvSpPr>
          <p:nvPr>
            <p:ph type="body" idx="1"/>
          </p:nvPr>
        </p:nvSpPr>
        <p:spPr/>
        <p:txBody>
          <a:bodyPr/>
          <a:lstStyle/>
          <a:p>
            <a:r>
              <a:rPr lang="en-GB"/>
              <a:t>Ambition that every school, special school and college undertakes a careers impact internal leadership review annually within their impact evaluation process</a:t>
            </a:r>
            <a:endParaRPr lang="en-GB">
              <a:ea typeface="Calibri"/>
              <a:cs typeface="Calibri"/>
            </a:endParaRPr>
          </a:p>
          <a:p>
            <a:endParaRPr lang="en-GB">
              <a:ea typeface="Calibri"/>
              <a:cs typeface="Calibri"/>
            </a:endParaRPr>
          </a:p>
          <a:p>
            <a:r>
              <a:rPr lang="en-GB">
                <a:ea typeface="Calibri"/>
                <a:cs typeface="Calibri"/>
              </a:rPr>
              <a:t>The key steps to a review are highlighted on this slide</a:t>
            </a:r>
          </a:p>
          <a:p>
            <a:endParaRPr lang="en-GB">
              <a:ea typeface="Calibri"/>
              <a:cs typeface="Calibri"/>
            </a:endParaRPr>
          </a:p>
          <a:p>
            <a:r>
              <a:rPr lang="en-GB">
                <a:ea typeface="Calibri"/>
                <a:cs typeface="Calibri"/>
              </a:rPr>
              <a:t>All those involved in distributed leadership of careers within an institution should convene in the review process</a:t>
            </a:r>
          </a:p>
          <a:p>
            <a:r>
              <a:rPr lang="en-GB">
                <a:ea typeface="Calibri"/>
                <a:cs typeface="Calibri"/>
              </a:rPr>
              <a:t>Those convened then consider the maturity model and agree the best ft statements on each line that describes practice in their institutions</a:t>
            </a:r>
          </a:p>
          <a:p>
            <a:r>
              <a:rPr lang="en-GB">
                <a:ea typeface="Calibri"/>
                <a:cs typeface="Calibri"/>
              </a:rPr>
              <a:t>We then encourage colleagues to return to the digital tool to record their responses – crucial that this lands as an offline review/discussion process where responses are recorded online through compass/Compass+</a:t>
            </a:r>
          </a:p>
          <a:p>
            <a:r>
              <a:rPr lang="en-GB">
                <a:ea typeface="Calibri"/>
                <a:cs typeface="Calibri"/>
              </a:rPr>
              <a:t>The digital functionality allows institutions to see data visualisations of their strengths and areas for focus and recommendations for improvement</a:t>
            </a:r>
          </a:p>
          <a:p>
            <a:endParaRPr lang="en-GB">
              <a:ea typeface="Calibri"/>
              <a:cs typeface="Calibri"/>
            </a:endParaRPr>
          </a:p>
          <a:p>
            <a:r>
              <a:rPr lang="en-GB">
                <a:ea typeface="Calibri"/>
                <a:cs typeface="Calibri"/>
              </a:rPr>
              <a:t>The data that institutions see will inform next steps and action planning and will likely inform your ways of working as a Hub…this is straying into value and purpose to Hubs so let’s go back to a focus on value and purpose to schools, special schools and colleges!</a:t>
            </a:r>
          </a:p>
          <a:p>
            <a:endParaRPr lang="en-GB">
              <a:cs typeface="Calibri"/>
            </a:endParaRPr>
          </a:p>
          <a:p>
            <a:endParaRPr lang="en-GB"/>
          </a:p>
        </p:txBody>
      </p:sp>
      <p:sp>
        <p:nvSpPr>
          <p:cNvPr id="4" name="Slide Number Placeholder 3">
            <a:extLst>
              <a:ext uri="{FF2B5EF4-FFF2-40B4-BE49-F238E27FC236}">
                <a16:creationId xmlns:a16="http://schemas.microsoft.com/office/drawing/2014/main" id="{8FD85ED7-E46D-22AF-EFE3-81605A59BA0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009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naming of the review is intentional – it is internal to the institutions and should be lead internally. This is critical – there is not the expectation that you or colleagues from the hub lead this review. That commitment and capacity is for your approach to the P2P – that is where our value can be added</a:t>
            </a:r>
          </a:p>
          <a:p>
            <a:endParaRPr lang="en-GB"/>
          </a:p>
          <a:p>
            <a:r>
              <a:rPr lang="en-GB"/>
              <a:t>This is about the institution themselves kickstarting a deep reflection on the maturity of the careers leadership </a:t>
            </a:r>
          </a:p>
          <a:p>
            <a:r>
              <a:rPr lang="en-GB"/>
              <a:t> </a:t>
            </a:r>
          </a:p>
          <a:p>
            <a:r>
              <a:rPr lang="en-GB"/>
              <a:t>The review should and could involve an array of colleagues from with a school, special school or college – it is at your discretion if you offer your own views within the internal review. </a:t>
            </a:r>
          </a:p>
          <a:p>
            <a:endParaRPr lang="en-GB"/>
          </a:p>
          <a:p>
            <a:r>
              <a:rPr lang="en-GB"/>
              <a:t>The role of </a:t>
            </a:r>
            <a:r>
              <a:rPr lang="en-GB" err="1"/>
              <a:t>Eas</a:t>
            </a:r>
            <a:r>
              <a:rPr lang="en-GB"/>
              <a:t> is also a very interesting one – an EA who is strategic may be the one to bring this to SLT, or a Careers Link Governor may suggest the review and play a key role?</a:t>
            </a:r>
          </a:p>
          <a:p>
            <a:endParaRPr lang="en-GB"/>
          </a:p>
          <a:p>
            <a:r>
              <a:rPr lang="en-GB"/>
              <a:t>Those involved may include: </a:t>
            </a:r>
            <a:r>
              <a:rPr lang="en-GB" b="0" i="0">
                <a:solidFill>
                  <a:srgbClr val="000000"/>
                </a:solidFill>
                <a:effectLst/>
                <a:latin typeface="WordVisi_MSFontService"/>
              </a:rPr>
              <a:t>Link Governor, Enterprise Adviser, SENCo/Head of SEND/Head of Inclusion, Central Strategic Careers Leader, Wider SLT colleagues, Vice Principal/Assistant Principal, PSHE Lead, Student Support/Student Services, Careers Adviser, Head(s) of Year, Head(s) of Department, etc</a:t>
            </a:r>
          </a:p>
          <a:p>
            <a:endParaRPr lang="en-GB" b="0" i="0">
              <a:solidFill>
                <a:srgbClr val="000000"/>
              </a:solidFill>
              <a:effectLst/>
              <a:latin typeface="WordVisi_MSFontService"/>
            </a:endParaRPr>
          </a:p>
          <a:p>
            <a:r>
              <a:rPr lang="en-GB" b="0" i="0">
                <a:solidFill>
                  <a:srgbClr val="000000"/>
                </a:solidFill>
                <a:effectLst/>
                <a:latin typeface="WordVisi_MSFontService"/>
              </a:rPr>
              <a:t>The Careers Leader and HT should be involved as a pre-requisite </a:t>
            </a:r>
            <a:endParaRPr lang="en-GB"/>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04689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I referenced earlier – the whole process is underpinned by the maturity model and includes colleagues reflecting on each row to decide their best fit</a:t>
            </a:r>
          </a:p>
          <a:p>
            <a:endParaRPr lang="en-GB"/>
          </a:p>
          <a:p>
            <a:endParaRPr lang="en-GB"/>
          </a:p>
          <a:p>
            <a:endParaRPr lang="en-GB"/>
          </a:p>
          <a:p>
            <a:r>
              <a:rPr lang="en-GB"/>
              <a:t>Consider for a moment how you imagine colleagues would convene to do to agree the best fit responses?</a:t>
            </a:r>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5691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How do these match with the ideas that you had in your head?</a:t>
            </a:r>
          </a:p>
          <a:p>
            <a:r>
              <a:rPr lang="en-GB"/>
              <a:t>What do you notice and what reflections do you have?</a:t>
            </a:r>
          </a:p>
          <a:p>
            <a:endParaRPr lang="en-GB"/>
          </a:p>
          <a:p>
            <a:endParaRPr lang="en-GB"/>
          </a:p>
          <a:p>
            <a:r>
              <a:rPr lang="en-GB"/>
              <a:t>You will notice that this activity is offline </a:t>
            </a:r>
            <a:r>
              <a:rPr lang="en-GB">
                <a:sym typeface="Wingdings" panose="05000000000000000000" pitchFamily="2" charset="2"/>
              </a:rPr>
              <a:t></a:t>
            </a:r>
          </a:p>
          <a:p>
            <a:endParaRPr lang="en-GB">
              <a:sym typeface="Wingdings" panose="05000000000000000000" pitchFamily="2" charset="2"/>
            </a:endParaRP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44064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makes the digital feature unique amongst our suite of tools as the main action is conducted online</a:t>
            </a:r>
          </a:p>
          <a:p>
            <a:r>
              <a:rPr lang="en-GB"/>
              <a:t>Colleagues go online to access the guidance and download the maturity model and then convene with colleagues to agree their best fit</a:t>
            </a:r>
          </a:p>
          <a:p>
            <a:endParaRPr lang="en-GB"/>
          </a:p>
          <a:p>
            <a:r>
              <a:rPr lang="en-GB"/>
              <a:t>The </a:t>
            </a:r>
            <a:r>
              <a:rPr lang="en-GB" err="1"/>
              <a:t>usp</a:t>
            </a:r>
            <a:r>
              <a:rPr lang="en-GB"/>
              <a:t> of returning to record responses are the data visualisations and the signposting – which is primarily to the CL and wider workforce CPD offer</a:t>
            </a:r>
          </a:p>
          <a:p>
            <a:endParaRPr lang="en-GB"/>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4736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cec-now-next-report.pdf (careersandenterprise.co.uk)</a:t>
            </a:r>
            <a:endParaRPr lang="en-GB"/>
          </a:p>
          <a:p>
            <a:endParaRPr lang="en-GB"/>
          </a:p>
          <a:p>
            <a:r>
              <a:rPr lang="en-GB"/>
              <a:t>Click 1 Careers education helps tackle disadvantage</a:t>
            </a:r>
          </a:p>
          <a:p>
            <a:r>
              <a:rPr lang="en-GB"/>
              <a:t>Good careers provision improves students’ career readiness and can outweigh the disadvantage associated with being in receipt of FSM . </a:t>
            </a:r>
          </a:p>
          <a:p>
            <a:r>
              <a:rPr lang="en-GB"/>
              <a:t>A student in a school providing the highest quality career provision (as measured by achieving all eight Gatsby Benchmarks) would have a career readiness score 3.5%pts higher than a student in a school achieving only one Gatsby Benchmark</a:t>
            </a:r>
          </a:p>
          <a:p>
            <a:r>
              <a:rPr lang="en-GB"/>
              <a:t>Closing the gap requires equity in careers provision, providing young people facing additional barriers with tailored experiences, learning from positive experience with SEND institutions. Evidence shows us that high quality careers education improves students’ career readiness and can overcome disadvantage. The central mission of raising the quality of provision in all institutions remains paramount. However, closing the gap also requires tailored support to groups experiencing additional barriers. We are seeing some progress here. 95% of schools and colleges reported they were challenging stereotypical thinking relating to careers; 97% were actively seeking to raise the aspirations of all their students; and 97% were working proactively with their Local Authority and career advisers around the career guidance and progression of vulnerable and SEND students.49 It is also encouraging that the schools serving the most disadvantaged cohorts are deploying careers advisors to deliver more personal guidance for young people (82% fully achieving Gatsby Benchmark 8 - Personal Guidance, compared to an average of 75% for all institutions)</a:t>
            </a:r>
          </a:p>
          <a:p>
            <a:endParaRPr lang="en-GB"/>
          </a:p>
          <a:p>
            <a:r>
              <a:rPr lang="en-GB"/>
              <a:t>Click 2 Young people are becoming more career ready; including teachers and parents more closely in the system will accelerate this</a:t>
            </a:r>
          </a:p>
          <a:p>
            <a:r>
              <a:rPr lang="en-GB"/>
              <a:t>Good quality careers education, underpinned by empowered Careers Leaders and engaged employers, is helping young people become more career ready </a:t>
            </a:r>
          </a:p>
          <a:p>
            <a:r>
              <a:rPr lang="en-GB"/>
              <a:t>Last year, using the Future Skills Questionnaire (FSQ), Careers Leaders asked more than </a:t>
            </a:r>
            <a:r>
              <a:rPr lang="en-GB" b="1"/>
              <a:t>100,000</a:t>
            </a:r>
            <a:r>
              <a:rPr lang="en-GB"/>
              <a:t> students a range of age-tailored questions to understand their level of careers knowledge and skills. Taken together the answers give us an age-appropriate career readiness score for each learner. </a:t>
            </a:r>
          </a:p>
          <a:p>
            <a:r>
              <a:rPr lang="en-GB"/>
              <a:t>As students advance through secondary school, the data shows their overall career readiness grows</a:t>
            </a:r>
          </a:p>
          <a:p>
            <a:r>
              <a:rPr lang="en-GB"/>
              <a:t>This pattern has been observed at overall cohort level and sustained over two years</a:t>
            </a:r>
          </a:p>
          <a:p>
            <a:endParaRPr lang="en-GB"/>
          </a:p>
          <a:p>
            <a:r>
              <a:rPr lang="en-GB"/>
              <a:t>Sustained engagement with Careers Hubs, training and resources improves the quality and quantity of careers education in schools and colleges </a:t>
            </a:r>
          </a:p>
          <a:p>
            <a:r>
              <a:rPr lang="en-GB"/>
              <a:t>Progress in careers provision has more than doubled in the last five years. </a:t>
            </a:r>
          </a:p>
          <a:p>
            <a:r>
              <a:rPr lang="en-GB"/>
              <a:t>Between 2018 and 2023, the average number of Gatsby Benchmarks achieved by schools and colleges rose from 2.1 to 5.5 (out of 8)</a:t>
            </a:r>
          </a:p>
          <a:p>
            <a:endParaRPr lang="en-GB"/>
          </a:p>
          <a:p>
            <a:r>
              <a:rPr lang="en-GB"/>
              <a:t>Including parents and teachers in the system can support students to further develop their career readiness At its best, careers education is anchored in wider school improvement strategies and plans – a core part of school and college life. In practice this means broadening careers engagement to all key influencers of young people, both in and out of education, and using the curriculum as a reference site for careers learning. Encouragingly, the system is acknowledging and responding to the role of parents and teachers in developing student career readiness. The Gatsby Benchmarks show that schools and colleges are increasingly engaging with parents and carers and wider teaching staff</a:t>
            </a:r>
          </a:p>
          <a:p>
            <a:endParaRPr lang="en-GB"/>
          </a:p>
          <a:p>
            <a:r>
              <a:rPr lang="en-GB"/>
              <a:t>Click 3 Careers education improves employment outcomes for young people and recruitment prospects for business; employer engagement needs to focus on skills and early intervention</a:t>
            </a:r>
          </a:p>
          <a:p>
            <a:r>
              <a:rPr lang="en-GB"/>
              <a:t>High quality careers education creates value for business and the economy. </a:t>
            </a:r>
          </a:p>
          <a:p>
            <a:r>
              <a:rPr lang="en-GB"/>
              <a:t>Employers are telling us how their engagement with schools and colleges positively influences young people to pursue careers in their sectors, creating a more informed and skilled talent pool. </a:t>
            </a:r>
          </a:p>
          <a:p>
            <a:r>
              <a:rPr lang="en-GB"/>
              <a:t>The careers system is helping young people find sustained destinations for learning, work and training after school. Careers education benefits business and society, reducing NEET rates and improving talent pipelines </a:t>
            </a:r>
          </a:p>
          <a:p>
            <a:r>
              <a:rPr lang="en-GB"/>
              <a:t>Last year, we reported an analysis of post-16 destinations which showed students in schools and colleges that achieved all eight Gatsby Benchmarks were 8% less likely to be not in education, employment or training (NEET)</a:t>
            </a:r>
          </a:p>
          <a:p>
            <a:r>
              <a:rPr lang="en-GB"/>
              <a:t>This year, for the first time, we have been able to explore the impact of high-quality careers education on young people’s destinations post-18 </a:t>
            </a:r>
          </a:p>
          <a:p>
            <a:r>
              <a:rPr lang="en-GB"/>
              <a:t>On average, post-18 NEET rates decrease from 15.1% to 13.9% for students in schools and colleges achieving all eight Gatsby Benchmarks. </a:t>
            </a:r>
          </a:p>
          <a:p>
            <a:r>
              <a:rPr lang="en-GB"/>
              <a:t>These students were 8% less likely to be NEET than those in institutions at the lower end of careers provision </a:t>
            </a:r>
          </a:p>
          <a:p>
            <a:endParaRPr lang="en-GB"/>
          </a:p>
          <a:p>
            <a:r>
              <a:rPr lang="en-GB"/>
              <a:t>Good careers education helps young people effectively navigate career choices – balancing personal wants with labour market needs </a:t>
            </a:r>
          </a:p>
          <a:p>
            <a:r>
              <a:rPr lang="en-GB"/>
              <a:t>High quality careers education has the power to impact young people’s industry understanding and interests. </a:t>
            </a:r>
          </a:p>
          <a:p>
            <a:r>
              <a:rPr lang="en-GB"/>
              <a:t>Analysis of student data shows that improved career readiness is strongly linked to improved alignment with the labour market. </a:t>
            </a:r>
          </a:p>
          <a:p>
            <a:r>
              <a:rPr lang="en-GB"/>
              <a:t>Students with the highest career readiness (responding positively to all questions) were more than twice as likely to have ideas about the industries they want to work in. </a:t>
            </a:r>
          </a:p>
          <a:p>
            <a:r>
              <a:rPr lang="en-GB"/>
              <a:t>These interests were both less likely to be influenced by gender-bias (e.g. girls were keener to choose engineering) and less likely to be in over-subscribed sectors </a:t>
            </a:r>
          </a:p>
        </p:txBody>
      </p:sp>
      <p:sp>
        <p:nvSpPr>
          <p:cNvPr id="4" name="Slide Number Placeholder 3"/>
          <p:cNvSpPr>
            <a:spLocks noGrp="1"/>
          </p:cNvSpPr>
          <p:nvPr>
            <p:ph type="sldNum" sz="quarter" idx="5"/>
          </p:nvPr>
        </p:nvSpPr>
        <p:spPr/>
        <p:txBody>
          <a:bodyPr/>
          <a:lstStyle/>
          <a:p>
            <a:fld id="{B6A7A875-82CA-438E-839B-8C02F61E3A4E}" type="slidenum">
              <a:rPr lang="en-GB" smtClean="0"/>
              <a:t>3</a:t>
            </a:fld>
            <a:endParaRPr lang="en-GB"/>
          </a:p>
        </p:txBody>
      </p:sp>
    </p:spTree>
    <p:extLst>
      <p:ext uri="{BB962C8B-B14F-4D97-AF65-F5344CB8AC3E}">
        <p14:creationId xmlns:p14="http://schemas.microsoft.com/office/powerpoint/2010/main" val="13556691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US"/>
              <a:t>The RECORD stage is facilitated by a new feature in Compass and Compass+ available to all from September 24.</a:t>
            </a:r>
          </a:p>
          <a:p>
            <a:endParaRPr lang="en-US"/>
          </a:p>
          <a:p>
            <a:r>
              <a:rPr lang="en-US"/>
              <a:t>Digital version of the maturity model so once an institution has CONVENED and AGREED, a representative is ready to use the feature to record their responses so they have central record and can see progress year on year. It also sets them up for the final stage, ACT, by providing them with recommended actions, highlighting areas to focus on. Key recommended actions include CLT training, and other modules on the Digital Hub for educators, plus content such as My Learning, My Future and Talking Futures.</a:t>
            </a:r>
          </a:p>
          <a:p>
            <a:endParaRPr lang="en-US"/>
          </a:p>
          <a:p>
            <a:r>
              <a:rPr lang="en-US"/>
              <a:t>The Help Centre articles support users through every step of the process, including providing examples of how pilot institutions effectively carried out the CONVENE/AGREE stage, and how to get the most out of the new digital functionality.</a:t>
            </a:r>
          </a:p>
        </p:txBody>
      </p:sp>
      <p:sp>
        <p:nvSpPr>
          <p:cNvPr id="4" name="Slide Number Placeholder 3"/>
          <p:cNvSpPr>
            <a:spLocks noGrp="1"/>
          </p:cNvSpPr>
          <p:nvPr>
            <p:ph type="sldNum" sz="quarter" idx="5"/>
          </p:nvPr>
        </p:nvSpPr>
        <p:spPr/>
        <p:txBody>
          <a:bodyPr/>
          <a:lstStyle/>
          <a:p>
            <a:fld id="{81BEFBFB-AB24-4A9B-A1FE-76C9A93F595B}" type="slidenum">
              <a:t>31</a:t>
            </a:fld>
            <a:endParaRPr lang="en-US"/>
          </a:p>
        </p:txBody>
      </p:sp>
    </p:spTree>
    <p:extLst>
      <p:ext uri="{BB962C8B-B14F-4D97-AF65-F5344CB8AC3E}">
        <p14:creationId xmlns:p14="http://schemas.microsoft.com/office/powerpoint/2010/main" val="21433416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P2P participant quote</a:t>
            </a:r>
          </a:p>
          <a:p>
            <a:endParaRPr lang="en-GB"/>
          </a:p>
        </p:txBody>
      </p:sp>
      <p:sp>
        <p:nvSpPr>
          <p:cNvPr id="4" name="Slide Number Placeholder 3"/>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32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44417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P2P participant quote</a:t>
            </a:r>
          </a:p>
        </p:txBody>
      </p:sp>
      <p:sp>
        <p:nvSpPr>
          <p:cNvPr id="4" name="Slide Number Placeholder 3"/>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33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29792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the main page for internal leadership reviews via resource directory – there are also a plethora of guidance and help centre articles to support colleagues in the process </a:t>
            </a:r>
          </a:p>
          <a:p>
            <a:endParaRPr lang="en-GB"/>
          </a:p>
          <a:p>
            <a:r>
              <a:rPr lang="en-GB"/>
              <a:t>Your schools can get started on this today </a:t>
            </a:r>
          </a:p>
          <a:p>
            <a:endParaRPr lang="en-GB"/>
          </a:p>
          <a:p>
            <a:r>
              <a:rPr lang="en-GB"/>
              <a:t>Find out more: </a:t>
            </a:r>
            <a:r>
              <a:rPr lang="en-GB">
                <a:hlinkClick r:id="rId3"/>
              </a:rPr>
              <a:t>Careers Impact Internal Leadership Review | CEC Resource Directory (careersandenterprise.co.uk)</a:t>
            </a:r>
            <a:endParaRPr lang="en-GB"/>
          </a:p>
          <a:p>
            <a:endParaRPr lang="en-GB"/>
          </a:p>
          <a:p>
            <a:r>
              <a:rPr lang="en-GB"/>
              <a:t>Following this session, you will receive a copy of these slides, a link to an animation, an engagement </a:t>
            </a:r>
            <a:r>
              <a:rPr lang="en-GB" err="1"/>
              <a:t>deckyou</a:t>
            </a:r>
            <a:r>
              <a:rPr lang="en-GB"/>
              <a:t> can deliver to your CLs and pdf of an overview briefing  about the reviews that you can share </a:t>
            </a:r>
            <a:r>
              <a:rPr lang="en-GB" err="1"/>
              <a:t>vai</a:t>
            </a:r>
            <a:r>
              <a:rPr lang="en-GB"/>
              <a:t> email with Careers and Education Leaders</a:t>
            </a:r>
          </a:p>
          <a:p>
            <a:endParaRPr lang="en-GB"/>
          </a:p>
        </p:txBody>
      </p:sp>
      <p:sp>
        <p:nvSpPr>
          <p:cNvPr id="4" name="Slide Number Placeholder 3"/>
          <p:cNvSpPr>
            <a:spLocks noGrp="1"/>
          </p:cNvSpPr>
          <p:nvPr>
            <p:ph type="sldNum" sz="quarter" idx="5"/>
          </p:nvPr>
        </p:nvSpPr>
        <p:spPr/>
        <p:txBody>
          <a:bodyPr/>
          <a:lstStyle/>
          <a:p>
            <a:fld id="{B6A7A875-82CA-438E-839B-8C02F61E3A4E}" type="slidenum">
              <a:rPr lang="en-GB" smtClean="0"/>
              <a:t>34</a:t>
            </a:fld>
            <a:endParaRPr lang="en-GB"/>
          </a:p>
        </p:txBody>
      </p:sp>
    </p:spTree>
    <p:extLst>
      <p:ext uri="{BB962C8B-B14F-4D97-AF65-F5344CB8AC3E}">
        <p14:creationId xmlns:p14="http://schemas.microsoft.com/office/powerpoint/2010/main" val="2729852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5215">
              <a:defRPr/>
            </a:pPr>
            <a:r>
              <a:rPr lang="en-GB"/>
              <a:t>To further improve the impact of our infrastructure and to support our strategic shift from coverage to quality, we are launching the Careers Impact System</a:t>
            </a:r>
          </a:p>
          <a:p>
            <a:pPr defTabSz="945215">
              <a:defRPr/>
            </a:pPr>
            <a:endParaRPr lang="en-GB"/>
          </a:p>
          <a:p>
            <a:pPr defTabSz="945215">
              <a:defRPr/>
            </a:pPr>
            <a:r>
              <a:rPr lang="en-GB"/>
              <a:t>By focusing on coverage to quality, we hope to achieve greater impact: By delivering quality for everyone, everywhere we will make progress in closing the disadvantage gap. Our evidence-based Careers Impact System – an internal and peer review process – will help schools and colleges improve quality and will allow policy makers to be confident that this improvement is continuing. </a:t>
            </a:r>
          </a:p>
          <a:p>
            <a:pPr defTabSz="945215">
              <a:defRPr/>
            </a:pPr>
            <a:endParaRPr lang="en-GB"/>
          </a:p>
          <a:p>
            <a:pPr defTabSz="945215">
              <a:defRPr/>
            </a:pPr>
            <a:r>
              <a:rPr lang="en-GB"/>
              <a:t>The Careers Impact System is r</a:t>
            </a:r>
            <a:r>
              <a:rPr lang="en-GB" sz="1200">
                <a:solidFill>
                  <a:srgbClr val="262626"/>
                </a:solidFill>
                <a:effectLst/>
                <a:uFill>
                  <a:solidFill>
                    <a:srgbClr val="111111"/>
                  </a:solidFill>
                </a:uFill>
                <a:latin typeface="Calibri" panose="020F0502020204030204" pitchFamily="34" charset="0"/>
                <a:ea typeface="Arial Unicode MS"/>
              </a:rPr>
              <a:t>ooted in the Gatsby Benchmarks and other evidence about best practice in careers and careers leadership</a:t>
            </a:r>
          </a:p>
          <a:p>
            <a:pPr defTabSz="945215">
              <a:defRPr/>
            </a:pPr>
            <a:endParaRPr lang="en-GB" sz="1200">
              <a:solidFill>
                <a:srgbClr val="262626"/>
              </a:solidFill>
              <a:effectLst/>
              <a:uFill>
                <a:solidFill>
                  <a:srgbClr val="111111"/>
                </a:solidFill>
              </a:uFill>
              <a:latin typeface="Calibri" panose="020F0502020204030204" pitchFamily="34" charset="0"/>
              <a:ea typeface="Arial Unicode MS"/>
            </a:endParaRPr>
          </a:p>
          <a:p>
            <a:pPr defTabSz="945215">
              <a:defRPr/>
            </a:pPr>
            <a:r>
              <a:rPr lang="en-GB" sz="1200">
                <a:solidFill>
                  <a:srgbClr val="262626"/>
                </a:solidFill>
                <a:effectLst/>
                <a:uFill>
                  <a:solidFill>
                    <a:srgbClr val="111111"/>
                  </a:solidFill>
                </a:uFill>
                <a:latin typeface="Calibri" panose="020F0502020204030204" pitchFamily="34" charset="0"/>
                <a:ea typeface="Arial Unicode MS"/>
              </a:rPr>
              <a:t>The Careers Impact System aims to continue to drive positive student outcomes by:</a:t>
            </a:r>
          </a:p>
          <a:p>
            <a:pPr defTabSz="945215">
              <a:defRPr/>
            </a:pPr>
            <a:endParaRPr lang="en-GB" sz="1200">
              <a:solidFill>
                <a:srgbClr val="262626"/>
              </a:solidFill>
              <a:effectLst/>
              <a:uFill>
                <a:solidFill>
                  <a:srgbClr val="111111"/>
                </a:solidFill>
              </a:uFill>
              <a:latin typeface="Calibri" panose="020F0502020204030204" pitchFamily="34" charset="0"/>
              <a:ea typeface="Arial Unicode MS"/>
            </a:endParaRPr>
          </a:p>
          <a:p>
            <a:pPr marL="342900" marR="540385" lvl="0" indent="-342900">
              <a:lnSpc>
                <a:spcPct val="130000"/>
              </a:lnSpc>
              <a:spcBef>
                <a:spcPts val="600"/>
              </a:spcBef>
              <a:spcAft>
                <a:spcPts val="600"/>
              </a:spcAft>
              <a:buFont typeface="Symbol" panose="05050102010706020507" pitchFamily="18" charset="2"/>
              <a:buChar char=""/>
            </a:pPr>
            <a:r>
              <a:rPr lang="en-GB" sz="1200">
                <a:solidFill>
                  <a:srgbClr val="262626"/>
                </a:solidFill>
                <a:effectLst/>
                <a:uFill>
                  <a:solidFill>
                    <a:srgbClr val="111111"/>
                  </a:solidFill>
                </a:uFill>
                <a:latin typeface="Calibri" panose="020F0502020204030204" pitchFamily="34" charset="0"/>
                <a:ea typeface="Arial Unicode MS"/>
              </a:rPr>
              <a:t>Providing assurance of quality of careers leadership and careers provision as a driver for school, special school and college improvement</a:t>
            </a:r>
          </a:p>
          <a:p>
            <a:pPr marL="342900" marR="540385" lvl="0" indent="-342900">
              <a:lnSpc>
                <a:spcPct val="130000"/>
              </a:lnSpc>
              <a:spcBef>
                <a:spcPts val="600"/>
              </a:spcBef>
              <a:spcAft>
                <a:spcPts val="600"/>
              </a:spcAft>
              <a:buFont typeface="Symbol" panose="05050102010706020507" pitchFamily="18" charset="2"/>
              <a:buChar char=""/>
            </a:pPr>
            <a:r>
              <a:rPr lang="en-GB" sz="1200">
                <a:solidFill>
                  <a:srgbClr val="262626"/>
                </a:solidFill>
                <a:effectLst/>
                <a:uFill>
                  <a:solidFill>
                    <a:srgbClr val="111111"/>
                  </a:solidFill>
                </a:uFill>
                <a:latin typeface="Calibri" panose="020F0502020204030204" pitchFamily="34" charset="0"/>
                <a:ea typeface="Arial Unicode MS"/>
              </a:rPr>
              <a:t>Improving careers leadership and careers provision across the country</a:t>
            </a:r>
          </a:p>
          <a:p>
            <a:pPr marL="342900" marR="540385" lvl="0" indent="-342900">
              <a:lnSpc>
                <a:spcPct val="130000"/>
              </a:lnSpc>
              <a:spcBef>
                <a:spcPts val="600"/>
              </a:spcBef>
              <a:spcAft>
                <a:spcPts val="600"/>
              </a:spcAft>
              <a:buFont typeface="Symbol" panose="05050102010706020507" pitchFamily="18" charset="2"/>
              <a:buChar char=""/>
            </a:pPr>
            <a:r>
              <a:rPr lang="en-GB" sz="1200">
                <a:solidFill>
                  <a:srgbClr val="262626"/>
                </a:solidFill>
                <a:effectLst/>
                <a:uFill>
                  <a:solidFill>
                    <a:srgbClr val="111111"/>
                  </a:solidFill>
                </a:uFill>
                <a:latin typeface="Calibri" panose="020F0502020204030204" pitchFamily="34" charset="0"/>
                <a:ea typeface="Arial Unicode MS"/>
              </a:rPr>
              <a:t>Elevating the status of Careers Leadership within wider school and college development priorities</a:t>
            </a:r>
          </a:p>
          <a:p>
            <a:pPr defTabSz="945215">
              <a:defRPr/>
            </a:pPr>
            <a:endParaRPr lang="en-GB"/>
          </a:p>
          <a:p>
            <a:pPr defTabSz="945215">
              <a:defRPr/>
            </a:pPr>
            <a:endParaRPr lang="en-GB"/>
          </a:p>
          <a:p>
            <a:pPr defTabSz="945215">
              <a:defRPr/>
            </a:pPr>
            <a:endParaRPr lang="en-GB"/>
          </a:p>
        </p:txBody>
      </p:sp>
      <p:sp>
        <p:nvSpPr>
          <p:cNvPr id="4" name="Slide Number Placeholder 3"/>
          <p:cNvSpPr>
            <a:spLocks noGrp="1"/>
          </p:cNvSpPr>
          <p:nvPr>
            <p:ph type="sldNum" sz="quarter" idx="5"/>
          </p:nvPr>
        </p:nvSpPr>
        <p:spPr/>
        <p:txBody>
          <a:bodyPr/>
          <a:lstStyle/>
          <a:p>
            <a:pPr marL="0" marR="0" lvl="0" indent="0" algn="r" defTabSz="945215"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5215" rtl="0" eaLnBrk="1" fontAlgn="auto" latinLnBrk="0" hangingPunct="1">
                <a:lnSpc>
                  <a:spcPct val="100000"/>
                </a:lnSpc>
                <a:spcBef>
                  <a:spcPts val="0"/>
                </a:spcBef>
                <a:spcAft>
                  <a:spcPts val="0"/>
                </a:spcAft>
                <a:buClrTx/>
                <a:buSzTx/>
                <a:buFontTx/>
                <a:buNone/>
                <a:tabLst/>
                <a:defRPr/>
              </a:pPr>
              <a:t>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6035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200" kern="0">
                <a:effectLst/>
                <a:latin typeface="Calibri" panose="020F0502020204030204" pitchFamily="34" charset="0"/>
                <a:ea typeface="Times New Roman" panose="02020603050405020304" pitchFamily="18" charset="0"/>
                <a:cs typeface="Times New Roman" panose="02020603050405020304" pitchFamily="18" charset="0"/>
              </a:rPr>
              <a:t>The Careers Impact System, which is encapsulated by a maturity model:​</a:t>
            </a:r>
            <a:endParaRPr lang="en-GB" sz="1200" kern="10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200" kern="0">
                <a:effectLst/>
                <a:latin typeface="Calibri" panose="020F0502020204030204" pitchFamily="34" charset="0"/>
                <a:ea typeface="Times New Roman" panose="02020603050405020304" pitchFamily="18" charset="0"/>
                <a:cs typeface="Times New Roman" panose="02020603050405020304" pitchFamily="18" charset="0"/>
              </a:rPr>
              <a:t>Enables Careers Leaders to approach achievement of the Gatsby Benchmarks through a lens of continuous improvement​. </a:t>
            </a:r>
            <a:endParaRPr lang="en-GB" sz="1200" kern="10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200" kern="0">
                <a:effectLst/>
                <a:latin typeface="Calibri" panose="020F0502020204030204" pitchFamily="34" charset="0"/>
                <a:ea typeface="Times New Roman" panose="02020603050405020304" pitchFamily="18" charset="0"/>
                <a:cs typeface="Times New Roman" panose="02020603050405020304" pitchFamily="18" charset="0"/>
              </a:rPr>
              <a:t>Supports education leaders and Careers Leaders to achieve the Gatsby Benchmarks and strategically and meaningfully link to school, special school and college improvement priorities​</a:t>
            </a:r>
            <a:endParaRPr lang="en-GB" sz="1200" kern="10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200" kern="0">
                <a:effectLst/>
                <a:latin typeface="Calibri" panose="020F0502020204030204" pitchFamily="34" charset="0"/>
                <a:ea typeface="Times New Roman" panose="02020603050405020304" pitchFamily="18" charset="0"/>
                <a:cs typeface="Times New Roman" panose="02020603050405020304" pitchFamily="18" charset="0"/>
              </a:rPr>
              <a:t>Uses a scaled and systemic approach which enables robust judgements and confidence to be made and assures confidence in the quality of careers leadership and the provision of careers across Careers Hubs and nationally</a:t>
            </a:r>
            <a:endParaRPr lang="en-GB" sz="1200" kern="10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r>
              <a:rPr lang="en-US" sz="1200" kern="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kern="100">
              <a:effectLst/>
              <a:latin typeface="Aptos" panose="020B0004020202020204" pitchFamily="34" charset="0"/>
              <a:ea typeface="Aptos" panose="020B0004020202020204" pitchFamily="34" charset="0"/>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B6A7A875-82CA-438E-839B-8C02F61E3A4E}" type="slidenum">
              <a:rPr lang="en-GB" smtClean="0"/>
              <a:t>5</a:t>
            </a:fld>
            <a:endParaRPr lang="en-GB"/>
          </a:p>
        </p:txBody>
      </p:sp>
    </p:spTree>
    <p:extLst>
      <p:ext uri="{BB962C8B-B14F-4D97-AF65-F5344CB8AC3E}">
        <p14:creationId xmlns:p14="http://schemas.microsoft.com/office/powerpoint/2010/main" val="2011691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slides highlights the different elements and interconnectivity of all the component parts of the Careers Impact System </a:t>
            </a:r>
          </a:p>
          <a:p>
            <a:endParaRPr lang="en-GB"/>
          </a:p>
          <a:p>
            <a:r>
              <a:rPr lang="en-GB"/>
              <a:t>The bottom two tiers are how we are standardising continuous improvement nationally by taking internal leadership reviews and P2P reviews based on the maturity model to scale across our national networks of hub and through our trust Community of Improvement</a:t>
            </a:r>
          </a:p>
          <a:p>
            <a:endParaRPr lang="en-GB"/>
          </a:p>
          <a:p>
            <a:r>
              <a:rPr lang="en-GB"/>
              <a:t>The reciprocal flow of the system means that while we have established proven and impact lead methodologies for reviews, we also have the infrastructure to harvest the learning from all levels and to have confidence in assurance of all components of the full system</a:t>
            </a:r>
          </a:p>
          <a:p>
            <a:endParaRPr lang="en-GB"/>
          </a:p>
          <a:p>
            <a:r>
              <a:rPr lang="en-GB"/>
              <a:t>At the peak of the pyramid are the national system reviews – our way to understand the challenges and the solutions to barriers to meaningful achievement of the BMs through focused and enquiry based reviews on key themes</a:t>
            </a:r>
          </a:p>
          <a:p>
            <a:endParaRPr lang="en-GB"/>
          </a:p>
          <a:p>
            <a:r>
              <a:rPr lang="en-GB"/>
              <a:t>Key learning about conditions for success on BM1 as a driver for school, special school and college improvement and as a driver for positive student outcomes underpins the Careers Impact System and our offer of support to you to be part of the solution to improving student outcomes</a:t>
            </a:r>
          </a:p>
          <a:p>
            <a:endParaRPr lang="en-GB"/>
          </a:p>
        </p:txBody>
      </p:sp>
      <p:sp>
        <p:nvSpPr>
          <p:cNvPr id="4" name="Slide Number Placeholder 3"/>
          <p:cNvSpPr>
            <a:spLocks noGrp="1"/>
          </p:cNvSpPr>
          <p:nvPr>
            <p:ph type="sldNum" sz="quarter" idx="5"/>
          </p:nvPr>
        </p:nvSpPr>
        <p:spPr/>
        <p:txBody>
          <a:bodyPr/>
          <a:lstStyle/>
          <a:p>
            <a:fld id="{B6A7A875-82CA-438E-839B-8C02F61E3A4E}" type="slidenum">
              <a:rPr lang="en-GB" smtClean="0"/>
              <a:t>6</a:t>
            </a:fld>
            <a:endParaRPr lang="en-GB"/>
          </a:p>
        </p:txBody>
      </p:sp>
    </p:spTree>
    <p:extLst>
      <p:ext uri="{BB962C8B-B14F-4D97-AF65-F5344CB8AC3E}">
        <p14:creationId xmlns:p14="http://schemas.microsoft.com/office/powerpoint/2010/main" val="1162499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966CC-4B1A-74A8-72F1-6C816D240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CFB90A-E4B5-7EB3-3FE2-2F636CA45E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D6E7C1-FC84-C4C2-F335-6530949B2E44}"/>
              </a:ext>
            </a:extLst>
          </p:cNvPr>
          <p:cNvSpPr>
            <a:spLocks noGrp="1"/>
          </p:cNvSpPr>
          <p:nvPr>
            <p:ph type="body" idx="1"/>
          </p:nvPr>
        </p:nvSpPr>
        <p:spPr/>
        <p:txBody>
          <a:bodyPr/>
          <a:lstStyle/>
          <a:p>
            <a:pPr marL="0" marR="570809" lvl="0" indent="0" algn="l" defTabSz="914400" rtl="0" eaLnBrk="1" fontAlgn="auto" latinLnBrk="0" hangingPunct="1">
              <a:lnSpc>
                <a:spcPct val="130000"/>
              </a:lnSpc>
              <a:spcBef>
                <a:spcPts val="634"/>
              </a:spcBef>
              <a:spcAft>
                <a:spcPts val="634"/>
              </a:spcAft>
              <a:buClrTx/>
              <a:buSzTx/>
              <a:buFontTx/>
              <a:buNone/>
              <a:tabLst/>
              <a:defRPr/>
            </a:pPr>
            <a:r>
              <a:rPr lang="en-GB" sz="1300" b="0" u="none">
                <a:solidFill>
                  <a:srgbClr val="262626"/>
                </a:solidFill>
                <a:latin typeface="Calibri" panose="020F0502020204030204" pitchFamily="34" charset="0"/>
                <a:ea typeface="Times New Roman" panose="02020603050405020304" pitchFamily="18" charset="0"/>
              </a:rPr>
              <a:t>This impact data is taken from our pilot of this work and tell us that </a:t>
            </a:r>
            <a:r>
              <a:rPr lang="en-GB" sz="1300" b="0" u="none" kern="1200">
                <a:solidFill>
                  <a:srgbClr val="262626"/>
                </a:solidFill>
                <a:latin typeface="Calibri" panose="020F0502020204030204" pitchFamily="34" charset="0"/>
                <a:ea typeface="Times New Roman" panose="02020603050405020304" pitchFamily="18" charset="0"/>
                <a:cs typeface="+mn-cs"/>
              </a:rPr>
              <a:t>p</a:t>
            </a:r>
            <a:r>
              <a:rPr lang="en-GB" sz="1300" b="0" u="none" kern="100">
                <a:solidFill>
                  <a:srgbClr val="262626"/>
                </a:solidFill>
                <a:latin typeface="Calibri" panose="020F0502020204030204" pitchFamily="34" charset="0"/>
                <a:ea typeface="Arial Unicode MS"/>
                <a:cs typeface="Arial" panose="020B0604020202020204" pitchFamily="34" charset="0"/>
              </a:rPr>
              <a:t>rocess of internal review works, and P2P works and they both drive our company impact model </a:t>
            </a:r>
          </a:p>
          <a:p>
            <a:pPr marL="0" marR="570809" lvl="0" indent="0" algn="l" defTabSz="914400" rtl="0" eaLnBrk="1" fontAlgn="auto" latinLnBrk="0" hangingPunct="1">
              <a:lnSpc>
                <a:spcPct val="130000"/>
              </a:lnSpc>
              <a:spcBef>
                <a:spcPts val="634"/>
              </a:spcBef>
              <a:spcAft>
                <a:spcPts val="634"/>
              </a:spcAft>
              <a:buClrTx/>
              <a:buSzTx/>
              <a:buFontTx/>
              <a:buNone/>
              <a:tabLst/>
              <a:defRPr/>
            </a:pPr>
            <a:endParaRPr lang="en-GB" sz="1300" b="0" u="none" kern="100">
              <a:solidFill>
                <a:srgbClr val="262626"/>
              </a:solidFill>
              <a:latin typeface="Calibri" panose="020F0502020204030204" pitchFamily="34" charset="0"/>
              <a:ea typeface="Arial Unicode MS"/>
              <a:cs typeface="Arial" panose="020B0604020202020204" pitchFamily="34" charset="0"/>
            </a:endParaRPr>
          </a:p>
          <a:p>
            <a:pPr marL="0" marR="570809" lvl="0" indent="0" algn="l" defTabSz="914400" rtl="0" eaLnBrk="1" fontAlgn="auto" latinLnBrk="0" hangingPunct="1">
              <a:lnSpc>
                <a:spcPct val="130000"/>
              </a:lnSpc>
              <a:spcBef>
                <a:spcPts val="634"/>
              </a:spcBef>
              <a:spcAft>
                <a:spcPts val="634"/>
              </a:spcAft>
              <a:buClrTx/>
              <a:buSzTx/>
              <a:buFontTx/>
              <a:buNone/>
              <a:tabLst/>
              <a:defRPr/>
            </a:pPr>
            <a:r>
              <a:rPr lang="en-GB" sz="1300" b="0" u="none" kern="100">
                <a:solidFill>
                  <a:srgbClr val="262626"/>
                </a:solidFill>
                <a:latin typeface="Calibri" panose="020F0502020204030204" pitchFamily="34" charset="0"/>
                <a:ea typeface="Arial Unicode MS"/>
                <a:cs typeface="Arial" panose="020B0604020202020204" pitchFamily="34" charset="0"/>
              </a:rPr>
              <a:t>Through supporting schools, special schools and colleges to undertake an internal review and engage in P2P we will drive improved quality of careers provision which will drive better outcomes for young people </a:t>
            </a:r>
            <a:endParaRPr lang="en-GB" sz="1300" b="0" u="none" kern="100">
              <a:latin typeface="Calibri" panose="020F0502020204030204" pitchFamily="34" charset="0"/>
              <a:ea typeface="Arial Unicode MS"/>
              <a:cs typeface="Arial" panose="020B0604020202020204" pitchFamily="34" charset="0"/>
            </a:endParaRPr>
          </a:p>
          <a:p>
            <a:endParaRPr lang="en-GB"/>
          </a:p>
        </p:txBody>
      </p:sp>
      <p:sp>
        <p:nvSpPr>
          <p:cNvPr id="4" name="Slide Number Placeholder 3">
            <a:extLst>
              <a:ext uri="{FF2B5EF4-FFF2-40B4-BE49-F238E27FC236}">
                <a16:creationId xmlns:a16="http://schemas.microsoft.com/office/drawing/2014/main" id="{7214E2A9-9EF6-3F6A-89E5-6000143F75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390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000000"/>
                </a:solidFill>
                <a:cs typeface="Calibri"/>
              </a:rPr>
              <a:t>We resisted calls to label the columns as the process is self-reflective for an institution and is non-judgemental  - we however can notice what each column represents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000000"/>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000000"/>
                </a:solidFill>
                <a:cs typeface="Calibri"/>
              </a:rPr>
              <a:t>We will focus more on the core elements of Theme 1 &amp; 2 in a moment but the elevations to maturity emerge from core rows of the model that allow institutions to move through maturity from well-meaning but potentially ad hoc practice into more progressive and planned provision through to responsive and sustainable practice that ultimately is threaded through school, special school or college improvement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4DE5C-30D5-4E37-900F-30DF9041B27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4764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another nod to the quiz – here is a reminder of the 6 themes of the Maturity Model!</a:t>
            </a:r>
          </a:p>
          <a:p>
            <a:endParaRPr lang="en-GB"/>
          </a:p>
          <a:p>
            <a:r>
              <a:rPr lang="en-GB"/>
              <a:t>This makes the links to the BMs explicit – it is interesting to hover here and think about some of the language we use about BMs  - I sometimes hear colleagues talking about ‘going beyond the BMs’ – the BMs are a world class standard that we are supporting all schools, special schools and colleges to meet – the Maturity Model supports us in that work </a:t>
            </a:r>
            <a:r>
              <a:rPr lang="en-GB" b="1"/>
              <a:t>to get underneath </a:t>
            </a:r>
            <a:r>
              <a:rPr lang="en-GB"/>
              <a:t>the BMs and to really focus on meaningful practice, impact led practice – to focus on the ‘so what’ and to embed practice that is sustainable and strategic and that is aligned to priorities of the schools, special schools and colleges and therefore that is in the improvement fabric of institutions but that is also aligned to measurable positive student outcomes</a:t>
            </a:r>
          </a:p>
          <a:p>
            <a:endParaRPr lang="en-GB"/>
          </a:p>
          <a:p>
            <a:endParaRPr lang="en-GB"/>
          </a:p>
          <a:p>
            <a:r>
              <a:rPr lang="en-GB"/>
              <a:t>The maturity model allows us to position careers leadership and the Gatsby BMs in the language of school, special school and college improvement</a:t>
            </a:r>
          </a:p>
          <a:p>
            <a:endParaRPr lang="en-GB"/>
          </a:p>
          <a:p>
            <a:endParaRPr lang="en-GB"/>
          </a:p>
        </p:txBody>
      </p:sp>
      <p:sp>
        <p:nvSpPr>
          <p:cNvPr id="4" name="Slide Number Placeholder 3"/>
          <p:cNvSpPr>
            <a:spLocks noGrp="1"/>
          </p:cNvSpPr>
          <p:nvPr>
            <p:ph type="sldNum" sz="quarter" idx="5"/>
          </p:nvPr>
        </p:nvSpPr>
        <p:spPr/>
        <p:txBody>
          <a:bodyPr/>
          <a:lstStyle/>
          <a:p>
            <a:fld id="{B6A7A875-82CA-438E-839B-8C02F61E3A4E}" type="slidenum">
              <a:rPr lang="en-GB" smtClean="0"/>
              <a:t>10</a:t>
            </a:fld>
            <a:endParaRPr lang="en-GB"/>
          </a:p>
        </p:txBody>
      </p:sp>
    </p:spTree>
    <p:extLst>
      <p:ext uri="{BB962C8B-B14F-4D97-AF65-F5344CB8AC3E}">
        <p14:creationId xmlns:p14="http://schemas.microsoft.com/office/powerpoint/2010/main" val="985139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emf"/></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6.emf"/></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8.emf"/></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8.emf"/></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emf"/></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6.emf"/></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8.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8.emf"/></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7.xml"/><Relationship Id="rId4" Type="http://schemas.openxmlformats.org/officeDocument/2006/relationships/image" Target="../media/image3.emf"/></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7.xml"/><Relationship Id="rId4" Type="http://schemas.openxmlformats.org/officeDocument/2006/relationships/image" Target="../media/image6.emf"/></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7.xml"/><Relationship Id="rId4" Type="http://schemas.openxmlformats.org/officeDocument/2006/relationships/image" Target="../media/image8.emf"/></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7.xml"/><Relationship Id="rId4" Type="http://schemas.openxmlformats.org/officeDocument/2006/relationships/image" Target="../media/image8.emf"/></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31" indent="0" algn="ctr">
              <a:buNone/>
              <a:defRPr sz="2000"/>
            </a:lvl2pPr>
            <a:lvl3pPr marL="914262" indent="0" algn="ctr">
              <a:buNone/>
              <a:defRPr sz="1799"/>
            </a:lvl3pPr>
            <a:lvl4pPr marL="1371394" indent="0" algn="ctr">
              <a:buNone/>
              <a:defRPr sz="1600"/>
            </a:lvl4pPr>
            <a:lvl5pPr marL="1828524" indent="0" algn="ctr">
              <a:buNone/>
              <a:defRPr sz="1600"/>
            </a:lvl5pPr>
            <a:lvl6pPr marL="2285656" indent="0" algn="ctr">
              <a:buNone/>
              <a:defRPr sz="1600"/>
            </a:lvl6pPr>
            <a:lvl7pPr marL="2742787" indent="0" algn="ctr">
              <a:buNone/>
              <a:defRPr sz="1600"/>
            </a:lvl7pPr>
            <a:lvl8pPr marL="3199918" indent="0" algn="ctr">
              <a:buNone/>
              <a:defRPr sz="1600"/>
            </a:lvl8pPr>
            <a:lvl9pPr marL="3657049"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508931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405803387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42147856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414127120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4613601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361201876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358142221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8053503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236741436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4004616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97946777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743850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7994235" y="560598"/>
            <a:ext cx="310092" cy="6297403"/>
          </a:xfrm>
          <a:prstGeom prst="rect">
            <a:avLst/>
          </a:prstGeom>
        </p:spPr>
      </p:pic>
    </p:spTree>
    <p:extLst>
      <p:ext uri="{BB962C8B-B14F-4D97-AF65-F5344CB8AC3E}">
        <p14:creationId xmlns:p14="http://schemas.microsoft.com/office/powerpoint/2010/main" val="367878855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139213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29232498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402344161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520021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19319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12039244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182660963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53245102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4/27/2026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1874003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0C37844-B6C1-5147-9CCD-BAFF09119696}"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920472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41135914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0C37844-B6C1-5147-9CCD-BAFF09119696}"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5857549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73018725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373741226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p:nvPicPr>
        <p:blipFill rotWithShape="1">
          <a:blip>
            <a:extLst>
              <a:ext uri="{96DAC541-7B7A-43D3-8B79-37D633B846F1}">
                <asvg:svgBlip xmlns:asvg="http://schemas.microsoft.com/office/drawing/2016/SVG/main" r:embed="rId3"/>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324072310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353361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01224422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p:nvPicPr>
        <p:blipFill rotWithShape="1">
          <a:blip>
            <a:extLst>
              <a:ext uri="{96DAC541-7B7A-43D3-8B79-37D633B846F1}">
                <asvg:svgBlip xmlns:asvg="http://schemas.microsoft.com/office/drawing/2016/SVG/main" r:embed="rId3"/>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428020675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6710143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302598964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p:nvPicPr>
        <p:blipFill rotWithShape="1">
          <a:blip>
            <a:extLst>
              <a:ext uri="{96DAC541-7B7A-43D3-8B79-37D633B846F1}">
                <asvg:svgBlip xmlns:asvg="http://schemas.microsoft.com/office/drawing/2016/SVG/main" r:embed="rId3"/>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2340806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24687117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422631588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292296591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59530456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34156334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09112861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674947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194719496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135753823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861871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0317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289098335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333029218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23901392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26881006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4/27/2026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28886860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99228056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47441675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16797583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6317348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268127505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8790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381735823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45067929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408900811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8961472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30276042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318934131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04018332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cstate="screen">
            <a:alphaModFix amt="20000"/>
            <a:extLst>
              <a:ext uri="{28A0092B-C50C-407E-A947-70E740481C1C}">
                <a14:useLocalDpi xmlns:a14="http://schemas.microsoft.com/office/drawing/2010/main"/>
              </a:ext>
            </a:extLst>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166266199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43619761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26767636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584627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377486420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357121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252538777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cstate="screen">
            <a:alphaModFix amt="50000"/>
            <a:extLst>
              <a:ext uri="{28A0092B-C50C-407E-A947-70E740481C1C}">
                <a14:useLocalDpi xmlns:a14="http://schemas.microsoft.com/office/drawing/2010/main"/>
              </a:ext>
            </a:extLst>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305147510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70426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cstate="screen">
            <a:alphaModFix amt="50000"/>
            <a:extLst>
              <a:ext uri="{28A0092B-C50C-407E-A947-70E740481C1C}">
                <a14:useLocalDpi xmlns:a14="http://schemas.microsoft.com/office/drawing/2010/main"/>
              </a:ext>
            </a:extLst>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782711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157335151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cstate="screen">
            <a:alphaModFix amt="50000"/>
            <a:extLst>
              <a:ext uri="{28A0092B-C50C-407E-A947-70E740481C1C}">
                <a14:useLocalDpi xmlns:a14="http://schemas.microsoft.com/office/drawing/2010/main"/>
              </a:ext>
            </a:extLst>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cstate="screen">
            <a:alphaModFix amt="50000"/>
            <a:extLst>
              <a:ext uri="{28A0092B-C50C-407E-A947-70E740481C1C}">
                <a14:useLocalDpi xmlns:a14="http://schemas.microsoft.com/office/drawing/2010/main"/>
              </a:ext>
            </a:extLst>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cstate="screen">
            <a:alphaModFix amt="50000"/>
            <a:extLst>
              <a:ext uri="{28A0092B-C50C-407E-A947-70E740481C1C}">
                <a14:useLocalDpi xmlns:a14="http://schemas.microsoft.com/office/drawing/2010/main"/>
              </a:ext>
            </a:extLst>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cstate="screen">
            <a:alphaModFix amt="50000"/>
            <a:extLst>
              <a:ext uri="{28A0092B-C50C-407E-A947-70E740481C1C}">
                <a14:useLocalDpi xmlns:a14="http://schemas.microsoft.com/office/drawing/2010/main"/>
              </a:ext>
            </a:extLst>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cstate="screen">
            <a:alphaModFix amt="50000"/>
            <a:extLst>
              <a:ext uri="{28A0092B-C50C-407E-A947-70E740481C1C}">
                <a14:useLocalDpi xmlns:a14="http://schemas.microsoft.com/office/drawing/2010/main"/>
              </a:ext>
            </a:extLst>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cstate="screen">
            <a:alphaModFix amt="50000"/>
            <a:extLst>
              <a:ext uri="{28A0092B-C50C-407E-A947-70E740481C1C}">
                <a14:useLocalDpi xmlns:a14="http://schemas.microsoft.com/office/drawing/2010/main"/>
              </a:ext>
            </a:extLst>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cstate="screen">
            <a:alphaModFix amt="50000"/>
            <a:extLst>
              <a:ext uri="{28A0092B-C50C-407E-A947-70E740481C1C}">
                <a14:useLocalDpi xmlns:a14="http://schemas.microsoft.com/office/drawing/2010/main"/>
              </a:ext>
            </a:extLst>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cstate="screen">
            <a:alphaModFix amt="50000"/>
            <a:extLst>
              <a:ext uri="{28A0092B-C50C-407E-A947-70E740481C1C}">
                <a14:useLocalDpi xmlns:a14="http://schemas.microsoft.com/office/drawing/2010/main"/>
              </a:ext>
            </a:extLst>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332792293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01075869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4/27/2026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38536977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61801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5"/>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151131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6398074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3283212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0246665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121677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981488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3932789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218895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334789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129132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40197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283419888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DC3CF-5444-4349-8A98-028DA99B1E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E7FAB37-5510-4609-A8D6-E7FC925BBF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0C32A6D-4DD9-46F4-9E82-0D8568E4EC12}"/>
              </a:ext>
            </a:extLst>
          </p:cNvPr>
          <p:cNvSpPr>
            <a:spLocks noGrp="1"/>
          </p:cNvSpPr>
          <p:nvPr>
            <p:ph type="dt" sz="half" idx="10"/>
          </p:nvPr>
        </p:nvSpPr>
        <p:spPr/>
        <p:txBody>
          <a:bodyPr/>
          <a:lstStyle/>
          <a:p>
            <a:fld id="{8AE94FE2-E310-4A6C-9F3B-F9F436829F12}" type="datetimeFigureOut">
              <a:rPr lang="en-GB" smtClean="0"/>
              <a:t>27/04/2026</a:t>
            </a:fld>
            <a:endParaRPr lang="en-GB"/>
          </a:p>
        </p:txBody>
      </p:sp>
      <p:sp>
        <p:nvSpPr>
          <p:cNvPr id="5" name="Footer Placeholder 4">
            <a:extLst>
              <a:ext uri="{FF2B5EF4-FFF2-40B4-BE49-F238E27FC236}">
                <a16:creationId xmlns:a16="http://schemas.microsoft.com/office/drawing/2014/main" id="{3DBF82FA-8898-421F-9542-15C65B3FC4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44FF7D-96EC-4645-BDDA-1DC48BE01444}"/>
              </a:ext>
            </a:extLst>
          </p:cNvPr>
          <p:cNvSpPr>
            <a:spLocks noGrp="1"/>
          </p:cNvSpPr>
          <p:nvPr>
            <p:ph type="sldNum" sz="quarter" idx="12"/>
          </p:nvPr>
        </p:nvSpPr>
        <p:spPr/>
        <p:txBody>
          <a:bodyPr/>
          <a:lstStyle/>
          <a:p>
            <a:fld id="{75F332C9-1FD9-4013-AA3A-206CAA6704F5}" type="slidenum">
              <a:rPr lang="en-GB" smtClean="0"/>
              <a:t>‹#›</a:t>
            </a:fld>
            <a:endParaRPr lang="en-GB"/>
          </a:p>
        </p:txBody>
      </p:sp>
    </p:spTree>
    <p:extLst>
      <p:ext uri="{BB962C8B-B14F-4D97-AF65-F5344CB8AC3E}">
        <p14:creationId xmlns:p14="http://schemas.microsoft.com/office/powerpoint/2010/main" val="224006683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B7DD7-5BDD-46D2-AD29-8A0AA2C974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9DD4389-8FFD-408A-8478-E6C0DEB081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67E67-F1C8-498D-BB28-37958FB4D494}"/>
              </a:ext>
            </a:extLst>
          </p:cNvPr>
          <p:cNvSpPr>
            <a:spLocks noGrp="1"/>
          </p:cNvSpPr>
          <p:nvPr>
            <p:ph type="dt" sz="half" idx="10"/>
          </p:nvPr>
        </p:nvSpPr>
        <p:spPr/>
        <p:txBody>
          <a:bodyPr/>
          <a:lstStyle/>
          <a:p>
            <a:fld id="{8AE94FE2-E310-4A6C-9F3B-F9F436829F12}" type="datetimeFigureOut">
              <a:rPr lang="en-GB" smtClean="0"/>
              <a:t>27/04/2026</a:t>
            </a:fld>
            <a:endParaRPr lang="en-GB"/>
          </a:p>
        </p:txBody>
      </p:sp>
      <p:sp>
        <p:nvSpPr>
          <p:cNvPr id="5" name="Footer Placeholder 4">
            <a:extLst>
              <a:ext uri="{FF2B5EF4-FFF2-40B4-BE49-F238E27FC236}">
                <a16:creationId xmlns:a16="http://schemas.microsoft.com/office/drawing/2014/main" id="{E4AD4B2B-227A-4122-80FB-321BEE4441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E9087E-8134-4664-8138-9D98715D8DD7}"/>
              </a:ext>
            </a:extLst>
          </p:cNvPr>
          <p:cNvSpPr>
            <a:spLocks noGrp="1"/>
          </p:cNvSpPr>
          <p:nvPr>
            <p:ph type="sldNum" sz="quarter" idx="12"/>
          </p:nvPr>
        </p:nvSpPr>
        <p:spPr/>
        <p:txBody>
          <a:bodyPr/>
          <a:lstStyle/>
          <a:p>
            <a:fld id="{75F332C9-1FD9-4013-AA3A-206CAA6704F5}" type="slidenum">
              <a:rPr lang="en-GB" smtClean="0"/>
              <a:t>‹#›</a:t>
            </a:fld>
            <a:endParaRPr lang="en-GB"/>
          </a:p>
        </p:txBody>
      </p:sp>
    </p:spTree>
    <p:extLst>
      <p:ext uri="{BB962C8B-B14F-4D97-AF65-F5344CB8AC3E}">
        <p14:creationId xmlns:p14="http://schemas.microsoft.com/office/powerpoint/2010/main" val="305887299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3F6DB-E35C-4D8C-B275-083C68EB95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727BB8A-02EE-436B-B978-1E741D4761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B81512-B9CA-4638-ACD0-E136C778F603}"/>
              </a:ext>
            </a:extLst>
          </p:cNvPr>
          <p:cNvSpPr>
            <a:spLocks noGrp="1"/>
          </p:cNvSpPr>
          <p:nvPr>
            <p:ph type="dt" sz="half" idx="10"/>
          </p:nvPr>
        </p:nvSpPr>
        <p:spPr/>
        <p:txBody>
          <a:bodyPr/>
          <a:lstStyle/>
          <a:p>
            <a:fld id="{8AE94FE2-E310-4A6C-9F3B-F9F436829F12}" type="datetimeFigureOut">
              <a:rPr lang="en-GB" smtClean="0"/>
              <a:t>27/04/2026</a:t>
            </a:fld>
            <a:endParaRPr lang="en-GB"/>
          </a:p>
        </p:txBody>
      </p:sp>
      <p:sp>
        <p:nvSpPr>
          <p:cNvPr id="5" name="Footer Placeholder 4">
            <a:extLst>
              <a:ext uri="{FF2B5EF4-FFF2-40B4-BE49-F238E27FC236}">
                <a16:creationId xmlns:a16="http://schemas.microsoft.com/office/drawing/2014/main" id="{6835A416-A7B7-4974-8EDF-109F069932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81B0E1-10AF-4200-8AD7-05D5689D3FEC}"/>
              </a:ext>
            </a:extLst>
          </p:cNvPr>
          <p:cNvSpPr>
            <a:spLocks noGrp="1"/>
          </p:cNvSpPr>
          <p:nvPr>
            <p:ph type="sldNum" sz="quarter" idx="12"/>
          </p:nvPr>
        </p:nvSpPr>
        <p:spPr/>
        <p:txBody>
          <a:bodyPr/>
          <a:lstStyle/>
          <a:p>
            <a:fld id="{75F332C9-1FD9-4013-AA3A-206CAA6704F5}" type="slidenum">
              <a:rPr lang="en-GB" smtClean="0"/>
              <a:t>‹#›</a:t>
            </a:fld>
            <a:endParaRPr lang="en-GB"/>
          </a:p>
        </p:txBody>
      </p:sp>
    </p:spTree>
    <p:extLst>
      <p:ext uri="{BB962C8B-B14F-4D97-AF65-F5344CB8AC3E}">
        <p14:creationId xmlns:p14="http://schemas.microsoft.com/office/powerpoint/2010/main" val="201130920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4F017-41A3-45DC-9168-C177FFA7AA4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B009CB-2172-4829-990F-E381821862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CA97320-3FCA-4D6C-B579-E580CFAAF0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129DB71-3A13-40AC-A0B5-210E8D31BAA4}"/>
              </a:ext>
            </a:extLst>
          </p:cNvPr>
          <p:cNvSpPr>
            <a:spLocks noGrp="1"/>
          </p:cNvSpPr>
          <p:nvPr>
            <p:ph type="dt" sz="half" idx="10"/>
          </p:nvPr>
        </p:nvSpPr>
        <p:spPr/>
        <p:txBody>
          <a:bodyPr/>
          <a:lstStyle/>
          <a:p>
            <a:fld id="{8AE94FE2-E310-4A6C-9F3B-F9F436829F12}" type="datetimeFigureOut">
              <a:rPr lang="en-GB" smtClean="0"/>
              <a:t>27/04/2026</a:t>
            </a:fld>
            <a:endParaRPr lang="en-GB"/>
          </a:p>
        </p:txBody>
      </p:sp>
      <p:sp>
        <p:nvSpPr>
          <p:cNvPr id="6" name="Footer Placeholder 5">
            <a:extLst>
              <a:ext uri="{FF2B5EF4-FFF2-40B4-BE49-F238E27FC236}">
                <a16:creationId xmlns:a16="http://schemas.microsoft.com/office/drawing/2014/main" id="{EE318FC0-6BCC-4F11-BFA4-39862E2B1B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E47F2F3-08B8-4663-8937-53B12D90CDCD}"/>
              </a:ext>
            </a:extLst>
          </p:cNvPr>
          <p:cNvSpPr>
            <a:spLocks noGrp="1"/>
          </p:cNvSpPr>
          <p:nvPr>
            <p:ph type="sldNum" sz="quarter" idx="12"/>
          </p:nvPr>
        </p:nvSpPr>
        <p:spPr/>
        <p:txBody>
          <a:bodyPr/>
          <a:lstStyle/>
          <a:p>
            <a:fld id="{75F332C9-1FD9-4013-AA3A-206CAA6704F5}" type="slidenum">
              <a:rPr lang="en-GB" smtClean="0"/>
              <a:t>‹#›</a:t>
            </a:fld>
            <a:endParaRPr lang="en-GB"/>
          </a:p>
        </p:txBody>
      </p:sp>
    </p:spTree>
    <p:extLst>
      <p:ext uri="{BB962C8B-B14F-4D97-AF65-F5344CB8AC3E}">
        <p14:creationId xmlns:p14="http://schemas.microsoft.com/office/powerpoint/2010/main" val="12843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C1126-DA6B-4547-8C51-ABE31C6F34D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77C8D9-7D08-4DF2-BDDE-746FFCF603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4671D1-D942-4F45-9433-DE0A17AEBA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68B83D-CDFB-47D6-9AFB-037B131A04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D3D0A7-38D9-45B4-9F8C-C761D9E752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8954115-F9F1-4246-9FCC-9753FE8B4F6D}"/>
              </a:ext>
            </a:extLst>
          </p:cNvPr>
          <p:cNvSpPr>
            <a:spLocks noGrp="1"/>
          </p:cNvSpPr>
          <p:nvPr>
            <p:ph type="dt" sz="half" idx="10"/>
          </p:nvPr>
        </p:nvSpPr>
        <p:spPr/>
        <p:txBody>
          <a:bodyPr/>
          <a:lstStyle/>
          <a:p>
            <a:fld id="{8AE94FE2-E310-4A6C-9F3B-F9F436829F12}" type="datetimeFigureOut">
              <a:rPr lang="en-GB" smtClean="0"/>
              <a:t>27/04/2026</a:t>
            </a:fld>
            <a:endParaRPr lang="en-GB"/>
          </a:p>
        </p:txBody>
      </p:sp>
      <p:sp>
        <p:nvSpPr>
          <p:cNvPr id="8" name="Footer Placeholder 7">
            <a:extLst>
              <a:ext uri="{FF2B5EF4-FFF2-40B4-BE49-F238E27FC236}">
                <a16:creationId xmlns:a16="http://schemas.microsoft.com/office/drawing/2014/main" id="{D0ECB79B-7C53-488A-B768-954A7EC307F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50B45F2-36B2-47AC-8F14-976C1E1630C3}"/>
              </a:ext>
            </a:extLst>
          </p:cNvPr>
          <p:cNvSpPr>
            <a:spLocks noGrp="1"/>
          </p:cNvSpPr>
          <p:nvPr>
            <p:ph type="sldNum" sz="quarter" idx="12"/>
          </p:nvPr>
        </p:nvSpPr>
        <p:spPr/>
        <p:txBody>
          <a:bodyPr/>
          <a:lstStyle/>
          <a:p>
            <a:fld id="{75F332C9-1FD9-4013-AA3A-206CAA6704F5}" type="slidenum">
              <a:rPr lang="en-GB" smtClean="0"/>
              <a:t>‹#›</a:t>
            </a:fld>
            <a:endParaRPr lang="en-GB"/>
          </a:p>
        </p:txBody>
      </p:sp>
    </p:spTree>
    <p:extLst>
      <p:ext uri="{BB962C8B-B14F-4D97-AF65-F5344CB8AC3E}">
        <p14:creationId xmlns:p14="http://schemas.microsoft.com/office/powerpoint/2010/main" val="46683138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FB163-5E29-4015-877C-932A2EC74A6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9E5D5DF-AB34-454F-8C1C-1BAC318515FD}"/>
              </a:ext>
            </a:extLst>
          </p:cNvPr>
          <p:cNvSpPr>
            <a:spLocks noGrp="1"/>
          </p:cNvSpPr>
          <p:nvPr>
            <p:ph type="dt" sz="half" idx="10"/>
          </p:nvPr>
        </p:nvSpPr>
        <p:spPr/>
        <p:txBody>
          <a:bodyPr/>
          <a:lstStyle/>
          <a:p>
            <a:fld id="{8AE94FE2-E310-4A6C-9F3B-F9F436829F12}" type="datetimeFigureOut">
              <a:rPr lang="en-GB" smtClean="0"/>
              <a:t>27/04/2026</a:t>
            </a:fld>
            <a:endParaRPr lang="en-GB"/>
          </a:p>
        </p:txBody>
      </p:sp>
      <p:sp>
        <p:nvSpPr>
          <p:cNvPr id="4" name="Footer Placeholder 3">
            <a:extLst>
              <a:ext uri="{FF2B5EF4-FFF2-40B4-BE49-F238E27FC236}">
                <a16:creationId xmlns:a16="http://schemas.microsoft.com/office/drawing/2014/main" id="{8D3E5FAA-DA77-4414-BAF5-95C31F06011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C8BD11C-7013-444B-95C2-AE7D976843AD}"/>
              </a:ext>
            </a:extLst>
          </p:cNvPr>
          <p:cNvSpPr>
            <a:spLocks noGrp="1"/>
          </p:cNvSpPr>
          <p:nvPr>
            <p:ph type="sldNum" sz="quarter" idx="12"/>
          </p:nvPr>
        </p:nvSpPr>
        <p:spPr/>
        <p:txBody>
          <a:bodyPr/>
          <a:lstStyle/>
          <a:p>
            <a:fld id="{75F332C9-1FD9-4013-AA3A-206CAA6704F5}" type="slidenum">
              <a:rPr lang="en-GB" smtClean="0"/>
              <a:t>‹#›</a:t>
            </a:fld>
            <a:endParaRPr lang="en-GB"/>
          </a:p>
        </p:txBody>
      </p:sp>
    </p:spTree>
    <p:extLst>
      <p:ext uri="{BB962C8B-B14F-4D97-AF65-F5344CB8AC3E}">
        <p14:creationId xmlns:p14="http://schemas.microsoft.com/office/powerpoint/2010/main" val="58948564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724DF8-4300-4625-82F5-162195AD5E3B}"/>
              </a:ext>
            </a:extLst>
          </p:cNvPr>
          <p:cNvSpPr>
            <a:spLocks noGrp="1"/>
          </p:cNvSpPr>
          <p:nvPr>
            <p:ph type="dt" sz="half" idx="10"/>
          </p:nvPr>
        </p:nvSpPr>
        <p:spPr/>
        <p:txBody>
          <a:bodyPr/>
          <a:lstStyle/>
          <a:p>
            <a:fld id="{8AE94FE2-E310-4A6C-9F3B-F9F436829F12}" type="datetimeFigureOut">
              <a:rPr lang="en-GB" smtClean="0"/>
              <a:t>27/04/2026</a:t>
            </a:fld>
            <a:endParaRPr lang="en-GB"/>
          </a:p>
        </p:txBody>
      </p:sp>
      <p:sp>
        <p:nvSpPr>
          <p:cNvPr id="3" name="Footer Placeholder 2">
            <a:extLst>
              <a:ext uri="{FF2B5EF4-FFF2-40B4-BE49-F238E27FC236}">
                <a16:creationId xmlns:a16="http://schemas.microsoft.com/office/drawing/2014/main" id="{28D00997-007A-44AC-AFB6-7B695E5EA10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B13FE40-B392-48CB-B067-A57DB9E9A2B0}"/>
              </a:ext>
            </a:extLst>
          </p:cNvPr>
          <p:cNvSpPr>
            <a:spLocks noGrp="1"/>
          </p:cNvSpPr>
          <p:nvPr>
            <p:ph type="sldNum" sz="quarter" idx="12"/>
          </p:nvPr>
        </p:nvSpPr>
        <p:spPr/>
        <p:txBody>
          <a:bodyPr/>
          <a:lstStyle/>
          <a:p>
            <a:fld id="{75F332C9-1FD9-4013-AA3A-206CAA6704F5}" type="slidenum">
              <a:rPr lang="en-GB" smtClean="0"/>
              <a:t>‹#›</a:t>
            </a:fld>
            <a:endParaRPr lang="en-GB"/>
          </a:p>
        </p:txBody>
      </p:sp>
    </p:spTree>
    <p:extLst>
      <p:ext uri="{BB962C8B-B14F-4D97-AF65-F5344CB8AC3E}">
        <p14:creationId xmlns:p14="http://schemas.microsoft.com/office/powerpoint/2010/main" val="221867657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1FC1A-B773-443A-AE90-98DDD82985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7BC24B0-D4FA-417D-B781-D5FC36BFD2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F09CA5F-A78B-4E14-94D2-66DCACE910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C61DC0-0F78-4DDE-B266-5CF479DE3EC6}"/>
              </a:ext>
            </a:extLst>
          </p:cNvPr>
          <p:cNvSpPr>
            <a:spLocks noGrp="1"/>
          </p:cNvSpPr>
          <p:nvPr>
            <p:ph type="dt" sz="half" idx="10"/>
          </p:nvPr>
        </p:nvSpPr>
        <p:spPr/>
        <p:txBody>
          <a:bodyPr/>
          <a:lstStyle/>
          <a:p>
            <a:fld id="{8AE94FE2-E310-4A6C-9F3B-F9F436829F12}" type="datetimeFigureOut">
              <a:rPr lang="en-GB" smtClean="0"/>
              <a:t>27/04/2026</a:t>
            </a:fld>
            <a:endParaRPr lang="en-GB"/>
          </a:p>
        </p:txBody>
      </p:sp>
      <p:sp>
        <p:nvSpPr>
          <p:cNvPr id="6" name="Footer Placeholder 5">
            <a:extLst>
              <a:ext uri="{FF2B5EF4-FFF2-40B4-BE49-F238E27FC236}">
                <a16:creationId xmlns:a16="http://schemas.microsoft.com/office/drawing/2014/main" id="{D43A89A9-D579-4613-8C7C-3B8F8E6CB1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4A392CC-E024-48AC-B661-5B7927E0F81B}"/>
              </a:ext>
            </a:extLst>
          </p:cNvPr>
          <p:cNvSpPr>
            <a:spLocks noGrp="1"/>
          </p:cNvSpPr>
          <p:nvPr>
            <p:ph type="sldNum" sz="quarter" idx="12"/>
          </p:nvPr>
        </p:nvSpPr>
        <p:spPr/>
        <p:txBody>
          <a:bodyPr/>
          <a:lstStyle/>
          <a:p>
            <a:fld id="{75F332C9-1FD9-4013-AA3A-206CAA6704F5}" type="slidenum">
              <a:rPr lang="en-GB" smtClean="0"/>
              <a:t>‹#›</a:t>
            </a:fld>
            <a:endParaRPr lang="en-GB"/>
          </a:p>
        </p:txBody>
      </p:sp>
    </p:spTree>
    <p:extLst>
      <p:ext uri="{BB962C8B-B14F-4D97-AF65-F5344CB8AC3E}">
        <p14:creationId xmlns:p14="http://schemas.microsoft.com/office/powerpoint/2010/main" val="373467272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1E7FE-9989-4390-A42D-AA838D33FE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7209272-4A1A-491B-946A-3A2D0D90BD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2E04D8D-D10E-4007-84BC-43EABDB7E4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5EE4C0-BC74-4559-8BC0-7E236A20CF18}"/>
              </a:ext>
            </a:extLst>
          </p:cNvPr>
          <p:cNvSpPr>
            <a:spLocks noGrp="1"/>
          </p:cNvSpPr>
          <p:nvPr>
            <p:ph type="dt" sz="half" idx="10"/>
          </p:nvPr>
        </p:nvSpPr>
        <p:spPr/>
        <p:txBody>
          <a:bodyPr/>
          <a:lstStyle/>
          <a:p>
            <a:fld id="{8AE94FE2-E310-4A6C-9F3B-F9F436829F12}" type="datetimeFigureOut">
              <a:rPr lang="en-GB" smtClean="0"/>
              <a:t>27/04/2026</a:t>
            </a:fld>
            <a:endParaRPr lang="en-GB"/>
          </a:p>
        </p:txBody>
      </p:sp>
      <p:sp>
        <p:nvSpPr>
          <p:cNvPr id="6" name="Footer Placeholder 5">
            <a:extLst>
              <a:ext uri="{FF2B5EF4-FFF2-40B4-BE49-F238E27FC236}">
                <a16:creationId xmlns:a16="http://schemas.microsoft.com/office/drawing/2014/main" id="{0A8C36E2-B90D-46DC-BBB6-58CE539F3E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18D86A-DAB5-48FF-8424-A2090F806DBC}"/>
              </a:ext>
            </a:extLst>
          </p:cNvPr>
          <p:cNvSpPr>
            <a:spLocks noGrp="1"/>
          </p:cNvSpPr>
          <p:nvPr>
            <p:ph type="sldNum" sz="quarter" idx="12"/>
          </p:nvPr>
        </p:nvSpPr>
        <p:spPr/>
        <p:txBody>
          <a:bodyPr/>
          <a:lstStyle/>
          <a:p>
            <a:fld id="{75F332C9-1FD9-4013-AA3A-206CAA6704F5}" type="slidenum">
              <a:rPr lang="en-GB" smtClean="0"/>
              <a:t>‹#›</a:t>
            </a:fld>
            <a:endParaRPr lang="en-GB"/>
          </a:p>
        </p:txBody>
      </p:sp>
    </p:spTree>
    <p:extLst>
      <p:ext uri="{BB962C8B-B14F-4D97-AF65-F5344CB8AC3E}">
        <p14:creationId xmlns:p14="http://schemas.microsoft.com/office/powerpoint/2010/main" val="259730139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329AF-81FC-4761-AA8B-0B816F69EEF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8E98945-35F2-466E-BFBD-1F70B14301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7423F9-819F-4E43-BB84-1AE8C232BD27}"/>
              </a:ext>
            </a:extLst>
          </p:cNvPr>
          <p:cNvSpPr>
            <a:spLocks noGrp="1"/>
          </p:cNvSpPr>
          <p:nvPr>
            <p:ph type="dt" sz="half" idx="10"/>
          </p:nvPr>
        </p:nvSpPr>
        <p:spPr/>
        <p:txBody>
          <a:bodyPr/>
          <a:lstStyle/>
          <a:p>
            <a:fld id="{8AE94FE2-E310-4A6C-9F3B-F9F436829F12}" type="datetimeFigureOut">
              <a:rPr lang="en-GB" smtClean="0"/>
              <a:t>27/04/2026</a:t>
            </a:fld>
            <a:endParaRPr lang="en-GB"/>
          </a:p>
        </p:txBody>
      </p:sp>
      <p:sp>
        <p:nvSpPr>
          <p:cNvPr id="5" name="Footer Placeholder 4">
            <a:extLst>
              <a:ext uri="{FF2B5EF4-FFF2-40B4-BE49-F238E27FC236}">
                <a16:creationId xmlns:a16="http://schemas.microsoft.com/office/drawing/2014/main" id="{731E16F6-340D-4852-BD16-DCE48D6A04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5520DD-7F48-4AD9-BDF3-BC430286A19B}"/>
              </a:ext>
            </a:extLst>
          </p:cNvPr>
          <p:cNvSpPr>
            <a:spLocks noGrp="1"/>
          </p:cNvSpPr>
          <p:nvPr>
            <p:ph type="sldNum" sz="quarter" idx="12"/>
          </p:nvPr>
        </p:nvSpPr>
        <p:spPr/>
        <p:txBody>
          <a:bodyPr/>
          <a:lstStyle/>
          <a:p>
            <a:fld id="{75F332C9-1FD9-4013-AA3A-206CAA6704F5}" type="slidenum">
              <a:rPr lang="en-GB" smtClean="0"/>
              <a:t>‹#›</a:t>
            </a:fld>
            <a:endParaRPr lang="en-GB"/>
          </a:p>
        </p:txBody>
      </p:sp>
    </p:spTree>
    <p:extLst>
      <p:ext uri="{BB962C8B-B14F-4D97-AF65-F5344CB8AC3E}">
        <p14:creationId xmlns:p14="http://schemas.microsoft.com/office/powerpoint/2010/main" val="213614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85721878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69A846-B6F1-4326-977D-22D8648B7C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C18560-263B-4877-83C1-6826441227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98D05E-B413-4A71-8718-08E3E2A5DAE0}"/>
              </a:ext>
            </a:extLst>
          </p:cNvPr>
          <p:cNvSpPr>
            <a:spLocks noGrp="1"/>
          </p:cNvSpPr>
          <p:nvPr>
            <p:ph type="dt" sz="half" idx="10"/>
          </p:nvPr>
        </p:nvSpPr>
        <p:spPr/>
        <p:txBody>
          <a:bodyPr/>
          <a:lstStyle/>
          <a:p>
            <a:fld id="{8AE94FE2-E310-4A6C-9F3B-F9F436829F12}" type="datetimeFigureOut">
              <a:rPr lang="en-GB" smtClean="0"/>
              <a:t>27/04/2026</a:t>
            </a:fld>
            <a:endParaRPr lang="en-GB"/>
          </a:p>
        </p:txBody>
      </p:sp>
      <p:sp>
        <p:nvSpPr>
          <p:cNvPr id="5" name="Footer Placeholder 4">
            <a:extLst>
              <a:ext uri="{FF2B5EF4-FFF2-40B4-BE49-F238E27FC236}">
                <a16:creationId xmlns:a16="http://schemas.microsoft.com/office/drawing/2014/main" id="{79ACFB92-05B5-47F7-AB06-520E05F983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813565-B99F-4E17-9189-10F582888ECB}"/>
              </a:ext>
            </a:extLst>
          </p:cNvPr>
          <p:cNvSpPr>
            <a:spLocks noGrp="1"/>
          </p:cNvSpPr>
          <p:nvPr>
            <p:ph type="sldNum" sz="quarter" idx="12"/>
          </p:nvPr>
        </p:nvSpPr>
        <p:spPr/>
        <p:txBody>
          <a:bodyPr/>
          <a:lstStyle/>
          <a:p>
            <a:fld id="{75F332C9-1FD9-4013-AA3A-206CAA6704F5}" type="slidenum">
              <a:rPr lang="en-GB" smtClean="0"/>
              <a:t>‹#›</a:t>
            </a:fld>
            <a:endParaRPr lang="en-GB"/>
          </a:p>
        </p:txBody>
      </p:sp>
    </p:spTree>
    <p:extLst>
      <p:ext uri="{BB962C8B-B14F-4D97-AF65-F5344CB8AC3E}">
        <p14:creationId xmlns:p14="http://schemas.microsoft.com/office/powerpoint/2010/main" val="411192541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5"/>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4013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31" indent="0" algn="ctr">
              <a:buNone/>
              <a:defRPr sz="2000"/>
            </a:lvl2pPr>
            <a:lvl3pPr marL="914262" indent="0" algn="ctr">
              <a:buNone/>
              <a:defRPr sz="1799"/>
            </a:lvl3pPr>
            <a:lvl4pPr marL="1371394" indent="0" algn="ctr">
              <a:buNone/>
              <a:defRPr sz="1600"/>
            </a:lvl4pPr>
            <a:lvl5pPr marL="1828524" indent="0" algn="ctr">
              <a:buNone/>
              <a:defRPr sz="1600"/>
            </a:lvl5pPr>
            <a:lvl6pPr marL="2285656" indent="0" algn="ctr">
              <a:buNone/>
              <a:defRPr sz="1600"/>
            </a:lvl6pPr>
            <a:lvl7pPr marL="2742787" indent="0" algn="ctr">
              <a:buNone/>
              <a:defRPr sz="1600"/>
            </a:lvl7pPr>
            <a:lvl8pPr marL="3199918" indent="0" algn="ctr">
              <a:buNone/>
              <a:defRPr sz="1600"/>
            </a:lvl8pPr>
            <a:lvl9pPr marL="3657049"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2709170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9920892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081409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3493203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3110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2550404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27564195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827131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35282645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13632096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607985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6441016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15253248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646082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9996416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651346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72530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13984470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41487477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12461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6030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1452292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5432747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23460940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5385236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9920892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0814099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40992932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3110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2550404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21229800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827131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3528264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4289459" y="560598"/>
            <a:ext cx="310092" cy="6297403"/>
          </a:xfrm>
          <a:prstGeom prst="rect">
            <a:avLst/>
          </a:prstGeom>
        </p:spPr>
      </p:pic>
    </p:spTree>
    <p:extLst>
      <p:ext uri="{BB962C8B-B14F-4D97-AF65-F5344CB8AC3E}">
        <p14:creationId xmlns:p14="http://schemas.microsoft.com/office/powerpoint/2010/main" val="9967058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16915645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6079850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15253248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646082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9996416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651346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72530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13984470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8" y="1161536"/>
            <a:ext cx="3455773" cy="5696464"/>
          </a:xfrm>
          <a:prstGeom prst="rect">
            <a:avLst/>
          </a:prstGeom>
        </p:spPr>
      </p:pic>
    </p:spTree>
    <p:extLst>
      <p:ext uri="{BB962C8B-B14F-4D97-AF65-F5344CB8AC3E}">
        <p14:creationId xmlns:p14="http://schemas.microsoft.com/office/powerpoint/2010/main" val="333532508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40"/>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1105783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70283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9"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22837214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41487477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12461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603063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14522926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1"/>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4"/>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4" y="2284217"/>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2"/>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6" y="6295331"/>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20" y="1896325"/>
            <a:ext cx="215095" cy="215095"/>
          </a:xfrm>
          <a:prstGeom prst="rect">
            <a:avLst/>
          </a:prstGeom>
        </p:spPr>
      </p:pic>
    </p:spTree>
    <p:extLst>
      <p:ext uri="{BB962C8B-B14F-4D97-AF65-F5344CB8AC3E}">
        <p14:creationId xmlns:p14="http://schemas.microsoft.com/office/powerpoint/2010/main" val="11742920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234609403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5385236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4/27/2026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13720828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General slide - white text please.">
  <p:cSld name="General slide - white text please.">
    <p:spTree>
      <p:nvGrpSpPr>
        <p:cNvPr id="1" name="Shape 50"/>
        <p:cNvGrpSpPr/>
        <p:nvPr/>
      </p:nvGrpSpPr>
      <p:grpSpPr>
        <a:xfrm>
          <a:off x="0" y="0"/>
          <a:ext cx="0" cy="0"/>
          <a:chOff x="0" y="0"/>
          <a:chExt cx="0" cy="0"/>
        </a:xfrm>
      </p:grpSpPr>
      <p:sp>
        <p:nvSpPr>
          <p:cNvPr id="51" name="Google Shape;51;p13"/>
          <p:cNvSpPr/>
          <p:nvPr/>
        </p:nvSpPr>
        <p:spPr>
          <a:xfrm>
            <a:off x="-32433" y="-64867"/>
            <a:ext cx="12351600" cy="6982400"/>
          </a:xfrm>
          <a:prstGeom prst="rect">
            <a:avLst/>
          </a:prstGeom>
          <a:solidFill>
            <a:srgbClr val="28889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53" name="Google Shape;53;p13"/>
          <p:cNvPicPr preferRelativeResize="0"/>
          <p:nvPr/>
        </p:nvPicPr>
        <p:blipFill>
          <a:blip r:embed="rId2">
            <a:alphaModFix/>
          </a:blip>
          <a:stretch>
            <a:fillRect/>
          </a:stretch>
        </p:blipFill>
        <p:spPr>
          <a:xfrm>
            <a:off x="53333" y="5968901"/>
            <a:ext cx="1827832" cy="1368132"/>
          </a:xfrm>
          <a:prstGeom prst="rect">
            <a:avLst/>
          </a:prstGeom>
          <a:noFill/>
          <a:ln>
            <a:noFill/>
          </a:ln>
        </p:spPr>
      </p:pic>
    </p:spTree>
    <p:extLst>
      <p:ext uri="{BB962C8B-B14F-4D97-AF65-F5344CB8AC3E}">
        <p14:creationId xmlns:p14="http://schemas.microsoft.com/office/powerpoint/2010/main" val="3164106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61575991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slide 2 1">
  <p:cSld name="Title slide 2 1">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56" name="Google Shape;56;p14"/>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37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57" name="Google Shape;57;p1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372256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Teal">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D5142878-4AF8-45B2-94EE-0687D1CB3EEA}"/>
              </a:ext>
            </a:extLst>
          </p:cNvPr>
          <p:cNvSpPr txBox="1">
            <a:spLocks noGrp="1"/>
          </p:cNvSpPr>
          <p:nvPr>
            <p:ph type="pic" sz="quarter" idx="4294967295"/>
          </p:nvPr>
        </p:nvSpPr>
        <p:spPr>
          <a:xfrm>
            <a:off x="6523708" y="2148996"/>
            <a:ext cx="4953969" cy="3749620"/>
          </a:xfrm>
          <a:prstGeom prst="rect">
            <a:avLst/>
          </a:prstGeom>
          <a:noFill/>
          <a:ln>
            <a:noFill/>
          </a:ln>
        </p:spPr>
        <p:txBody>
          <a:bodyPr vert="horz" wrap="square" lIns="91440" tIns="45720" rIns="91440" bIns="45720" anchor="t" anchorCtr="0" compatLnSpc="1">
            <a:noAutofit/>
          </a:bodyPr>
          <a:lstStyle>
            <a:lvl1pPr marL="228528" marR="0" lvl="0" indent="-228528" defTabSz="914124" fontAlgn="auto">
              <a:spcBef>
                <a:spcPts val="1000"/>
              </a:spcBef>
              <a:spcAft>
                <a:spcPts val="0"/>
              </a:spcAft>
              <a:buSzPct val="100000"/>
              <a:buFont typeface="Arial" pitchFamily="34"/>
              <a:tabLst/>
              <a:defRPr lang="en-US" sz="2799" b="0" i="0" u="none" strike="noStrike" cap="none" spc="0" baseline="0">
                <a:solidFill>
                  <a:srgbClr val="484947"/>
                </a:solidFill>
                <a:uFillTx/>
                <a:latin typeface="Calibri"/>
              </a:defRPr>
            </a:lvl1pPr>
          </a:lstStyle>
          <a:p>
            <a:pPr lvl="0"/>
            <a:endParaRPr lang="en-US"/>
          </a:p>
        </p:txBody>
      </p:sp>
      <p:sp>
        <p:nvSpPr>
          <p:cNvPr id="3" name="Text Placeholder 2">
            <a:extLst>
              <a:ext uri="{FF2B5EF4-FFF2-40B4-BE49-F238E27FC236}">
                <a16:creationId xmlns:a16="http://schemas.microsoft.com/office/drawing/2014/main" id="{E5D45FB4-C964-4786-9CFB-15F1DE021DEB}"/>
              </a:ext>
            </a:extLst>
          </p:cNvPr>
          <p:cNvSpPr txBox="1">
            <a:spLocks noGrp="1"/>
          </p:cNvSpPr>
          <p:nvPr>
            <p:ph type="body" sz="quarter" idx="4294967295"/>
          </p:nvPr>
        </p:nvSpPr>
        <p:spPr>
          <a:xfrm>
            <a:off x="877938" y="2067198"/>
            <a:ext cx="4514459" cy="760319"/>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1455" b="1" i="0" u="none" strike="noStrike" cap="none" spc="0" baseline="0">
                <a:solidFill>
                  <a:srgbClr val="484947"/>
                </a:solidFill>
                <a:uFillTx/>
                <a:latin typeface="Lato" pitchFamily="34"/>
                <a:ea typeface="Lato" pitchFamily="34"/>
                <a:cs typeface="Lato" pitchFamily="34"/>
              </a:defRPr>
            </a:lvl1pPr>
          </a:lstStyle>
          <a:p>
            <a:pPr lvl="0"/>
            <a:r>
              <a:rPr lang="en-GB"/>
              <a:t>Subheading goes here</a:t>
            </a:r>
          </a:p>
        </p:txBody>
      </p:sp>
      <p:sp>
        <p:nvSpPr>
          <p:cNvPr id="4" name="Text Placeholder 2">
            <a:extLst>
              <a:ext uri="{FF2B5EF4-FFF2-40B4-BE49-F238E27FC236}">
                <a16:creationId xmlns:a16="http://schemas.microsoft.com/office/drawing/2014/main" id="{0FCFEBF7-B7A3-4CCF-A023-24B75F77A2C0}"/>
              </a:ext>
            </a:extLst>
          </p:cNvPr>
          <p:cNvSpPr txBox="1">
            <a:spLocks noGrp="1"/>
          </p:cNvSpPr>
          <p:nvPr>
            <p:ph type="body" sz="quarter" idx="4294967295"/>
          </p:nvPr>
        </p:nvSpPr>
        <p:spPr>
          <a:xfrm>
            <a:off x="877938" y="2938401"/>
            <a:ext cx="4514459" cy="3064879"/>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1455" b="0" i="0" u="none" strike="noStrike" cap="none" spc="0" baseline="0">
                <a:solidFill>
                  <a:srgbClr val="484947"/>
                </a:solidFill>
                <a:uFillTx/>
                <a:latin typeface="Lato" pitchFamily="34"/>
                <a:ea typeface="Lato" pitchFamily="34"/>
                <a:cs typeface="Lato" pitchFamily="34"/>
              </a:defRPr>
            </a:lvl1pPr>
          </a:lstStyle>
          <a:p>
            <a:pPr lvl="0"/>
            <a:r>
              <a:rPr lang="en-GB"/>
              <a:t>Body copy goes here </a:t>
            </a:r>
          </a:p>
        </p:txBody>
      </p:sp>
      <p:sp>
        <p:nvSpPr>
          <p:cNvPr id="5" name="Text Placeholder 2">
            <a:extLst>
              <a:ext uri="{FF2B5EF4-FFF2-40B4-BE49-F238E27FC236}">
                <a16:creationId xmlns:a16="http://schemas.microsoft.com/office/drawing/2014/main" id="{7127270B-DA23-4879-9175-58E282B890AD}"/>
              </a:ext>
            </a:extLst>
          </p:cNvPr>
          <p:cNvSpPr txBox="1">
            <a:spLocks noGrp="1"/>
          </p:cNvSpPr>
          <p:nvPr>
            <p:ph type="body" sz="quarter" idx="4294967295"/>
          </p:nvPr>
        </p:nvSpPr>
        <p:spPr>
          <a:xfrm>
            <a:off x="877938" y="854726"/>
            <a:ext cx="4514459" cy="565963"/>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2212" b="1" i="0" u="none" strike="noStrike" cap="none" spc="0" baseline="0">
                <a:solidFill>
                  <a:srgbClr val="00A8A8"/>
                </a:solidFill>
                <a:uFillTx/>
                <a:latin typeface="Lato" pitchFamily="34"/>
                <a:ea typeface="Lato" pitchFamily="34"/>
                <a:cs typeface="Lato" pitchFamily="34"/>
              </a:defRPr>
            </a:lvl1pPr>
          </a:lstStyle>
          <a:p>
            <a:pPr lvl="0"/>
            <a:r>
              <a:rPr lang="en-GB"/>
              <a:t>Title text goes here</a:t>
            </a:r>
          </a:p>
        </p:txBody>
      </p:sp>
    </p:spTree>
    <p:extLst>
      <p:ext uri="{BB962C8B-B14F-4D97-AF65-F5344CB8AC3E}">
        <p14:creationId xmlns:p14="http://schemas.microsoft.com/office/powerpoint/2010/main" val="1881717961"/>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98353" y="3330179"/>
            <a:ext cx="10795295" cy="553998"/>
          </a:xfrm>
        </p:spPr>
        <p:txBody>
          <a:bodyPr lIns="0" tIns="0" rIns="0" bIns="0"/>
          <a:lstStyle>
            <a:lvl1pPr>
              <a:defRPr sz="3600" b="1" i="0">
                <a:solidFill>
                  <a:srgbClr val="00A8A8"/>
                </a:solidFill>
                <a:latin typeface="Lato"/>
                <a:cs typeface="La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135345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736469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53600" y="158744"/>
            <a:ext cx="10515600" cy="439200"/>
          </a:xfrm>
        </p:spPr>
        <p:txBody>
          <a:bodyPr>
            <a:noAutofit/>
          </a:bodyPr>
          <a:lstStyle>
            <a:lvl1pPr>
              <a:defRPr sz="2600" b="1"/>
            </a:lvl1pPr>
          </a:lstStyle>
          <a:p>
            <a:r>
              <a:rPr lang="en-US"/>
              <a:t>CLICK TO EDIT MASTER TITLE STYLE</a:t>
            </a:r>
          </a:p>
        </p:txBody>
      </p:sp>
      <p:sp>
        <p:nvSpPr>
          <p:cNvPr id="6" name="Text Placeholder 6"/>
          <p:cNvSpPr>
            <a:spLocks noGrp="1"/>
          </p:cNvSpPr>
          <p:nvPr>
            <p:ph type="body" sz="quarter" idx="13"/>
          </p:nvPr>
        </p:nvSpPr>
        <p:spPr>
          <a:xfrm>
            <a:off x="151937" y="583128"/>
            <a:ext cx="6728884" cy="583200"/>
          </a:xfrm>
        </p:spPr>
        <p:txBody>
          <a:bodyPr>
            <a:normAutofit/>
          </a:bodyPr>
          <a:lstStyle>
            <a:lvl1pPr marL="0" indent="0">
              <a:buNone/>
              <a:defRPr sz="2000"/>
            </a:lvl1pPr>
          </a:lstStyle>
          <a:p>
            <a:pPr lvl="0"/>
            <a:r>
              <a:rPr lang="en-GB"/>
              <a:t>Click to edit Master text styles</a:t>
            </a:r>
          </a:p>
        </p:txBody>
      </p:sp>
      <p:sp>
        <p:nvSpPr>
          <p:cNvPr id="11" name="Rectangle 10"/>
          <p:cNvSpPr/>
          <p:nvPr/>
        </p:nvSpPr>
        <p:spPr>
          <a:xfrm>
            <a:off x="-6433" y="6789058"/>
            <a:ext cx="12206400" cy="77821"/>
          </a:xfrm>
          <a:prstGeom prst="rect">
            <a:avLst/>
          </a:prstGeom>
          <a:solidFill>
            <a:schemeClr val="tx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o-R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419375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al">
    <p:bg>
      <p:bgPr>
        <a:solidFill>
          <a:schemeClr val="tx2"/>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44407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ue">
    <p:bg>
      <p:bgPr>
        <a:solidFill>
          <a:schemeClr val="accent4"/>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250956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urple">
    <p:bg>
      <p:bgPr>
        <a:solidFill>
          <a:schemeClr val="accent3"/>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7988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Green">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24957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xample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4CBFE1-A40D-8043-87EC-6A8542B31FEB}"/>
              </a:ext>
            </a:extLst>
          </p:cNvPr>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l="45030" r="-196" b="52930"/>
          <a:stretch/>
        </p:blipFill>
        <p:spPr>
          <a:xfrm>
            <a:off x="6096001" y="2067197"/>
            <a:ext cx="6117714" cy="4789841"/>
          </a:xfrm>
          <a:prstGeom prst="rect">
            <a:avLst/>
          </a:prstGeom>
        </p:spPr>
      </p:pic>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
        <p:nvSpPr>
          <p:cNvPr id="16" name="object 86">
            <a:extLst>
              <a:ext uri="{FF2B5EF4-FFF2-40B4-BE49-F238E27FC236}">
                <a16:creationId xmlns:a16="http://schemas.microsoft.com/office/drawing/2014/main" id="{3345013E-0C17-3842-BEA6-55E12200EF54}"/>
              </a:ext>
            </a:extLst>
          </p:cNvPr>
          <p:cNvSpPr/>
          <p:nvPr userDrawn="1"/>
        </p:nvSpPr>
        <p:spPr>
          <a:xfrm>
            <a:off x="6096000" y="2067197"/>
            <a:ext cx="5295481" cy="3955223"/>
          </a:xfrm>
          <a:prstGeom prst="rect">
            <a:avLst/>
          </a:prstGeom>
          <a:blipFill>
            <a:blip r:embed="rId3" cstate="print"/>
            <a:stretch>
              <a:fillRect/>
            </a:stretch>
          </a:blipFill>
        </p:spPr>
        <p:txBody>
          <a:bodyPr wrap="square" lIns="0" tIns="0" rIns="0" bIns="0" rtlCol="0"/>
          <a:lstStyle/>
          <a:p>
            <a:endParaRPr sz="1091"/>
          </a:p>
        </p:txBody>
      </p:sp>
    </p:spTree>
    <p:extLst>
      <p:ext uri="{BB962C8B-B14F-4D97-AF65-F5344CB8AC3E}">
        <p14:creationId xmlns:p14="http://schemas.microsoft.com/office/powerpoint/2010/main" val="1079996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6076123" y="560598"/>
            <a:ext cx="310092" cy="6297403"/>
          </a:xfrm>
          <a:prstGeom prst="rect">
            <a:avLst/>
          </a:prstGeom>
        </p:spPr>
      </p:pic>
    </p:spTree>
    <p:extLst>
      <p:ext uri="{BB962C8B-B14F-4D97-AF65-F5344CB8AC3E}">
        <p14:creationId xmlns:p14="http://schemas.microsoft.com/office/powerpoint/2010/main" val="13760028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0EB90C-F0B0-6A4A-8854-D3E498D0B70E}"/>
              </a:ext>
            </a:extLst>
          </p:cNvPr>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l="45030" r="-196" b="52930"/>
          <a:stretch/>
        </p:blipFill>
        <p:spPr>
          <a:xfrm>
            <a:off x="6096001" y="2067197"/>
            <a:ext cx="6117714" cy="4789841"/>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389440506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pic>
        <p:nvPicPr>
          <p:cNvPr id="5" name="Picture 4" descr="A picture containing blue, airplane, plane, skiing&#10;&#10;Description automatically generated">
            <a:extLst>
              <a:ext uri="{FF2B5EF4-FFF2-40B4-BE49-F238E27FC236}">
                <a16:creationId xmlns:a16="http://schemas.microsoft.com/office/drawing/2014/main" id="{BBFE187B-91E1-6E4B-A292-43D4B724411E}"/>
              </a:ext>
            </a:extLst>
          </p:cNvPr>
          <p:cNvPicPr>
            <a:picLocks noChangeAspect="1"/>
          </p:cNvPicPr>
          <p:nvPr userDrawn="1"/>
        </p:nvPicPr>
        <p:blipFill rotWithShape="1">
          <a:blip r:embed="rId2">
            <a:alphaModFix amt="50000"/>
          </a:blip>
          <a:srcRect r="11310" b="50681"/>
          <a:stretch/>
        </p:blipFill>
        <p:spPr>
          <a:xfrm>
            <a:off x="6096000" y="2067197"/>
            <a:ext cx="6096000" cy="4790803"/>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208677705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FE187B-91E1-6E4B-A292-43D4B724411E}"/>
              </a:ext>
            </a:extLst>
          </p:cNvPr>
          <p:cNvPicPr>
            <a:picLocks noChangeAspect="1"/>
          </p:cNvPicPr>
          <p:nvPr userDrawn="1"/>
        </p:nvPicPr>
        <p:blipFill rotWithShape="1">
          <a:blip r:embed="rId2">
            <a:alphaModFix amt="50000"/>
          </a:blip>
          <a:srcRect r="11310" b="50681"/>
          <a:stretch/>
        </p:blipFill>
        <p:spPr>
          <a:xfrm>
            <a:off x="6096000" y="2067197"/>
            <a:ext cx="6096000" cy="4790803"/>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191288735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FE187B-91E1-6E4B-A292-43D4B724411E}"/>
              </a:ext>
            </a:extLst>
          </p:cNvPr>
          <p:cNvPicPr>
            <a:picLocks noChangeAspect="1"/>
          </p:cNvPicPr>
          <p:nvPr userDrawn="1"/>
        </p:nvPicPr>
        <p:blipFill rotWithShape="1">
          <a:blip r:embed="rId2">
            <a:alphaModFix amt="50000"/>
          </a:blip>
          <a:srcRect r="11310" b="50681"/>
          <a:stretch/>
        </p:blipFill>
        <p:spPr>
          <a:xfrm>
            <a:off x="6096000" y="2067197"/>
            <a:ext cx="6096000" cy="4790803"/>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77290332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0DEDA">
            <a:alpha val="3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434943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2">
            <a:alpha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0248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00A8A8"/>
                </a:solidFill>
                <a:latin typeface="Lato"/>
                <a:cs typeface="Lato"/>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4/27/2026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12047000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4/27/2026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372060998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A799-053A-4E51-87C8-4F67FE1C7644}"/>
              </a:ext>
            </a:extLst>
          </p:cNvPr>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endParaRPr lang="en-GB"/>
          </a:p>
        </p:txBody>
      </p:sp>
      <p:sp>
        <p:nvSpPr>
          <p:cNvPr id="3" name="Subtitle 2">
            <a:extLst>
              <a:ext uri="{FF2B5EF4-FFF2-40B4-BE49-F238E27FC236}">
                <a16:creationId xmlns:a16="http://schemas.microsoft.com/office/drawing/2014/main" id="{47AA8751-4A2B-4684-ACDD-923814268B0A}"/>
              </a:ext>
            </a:extLst>
          </p:cNvPr>
          <p:cNvSpPr>
            <a:spLocks noGrp="1"/>
          </p:cNvSpPr>
          <p:nvPr>
            <p:ph type="subTitle" idx="1"/>
          </p:nvPr>
        </p:nvSpPr>
        <p:spPr>
          <a:xfrm>
            <a:off x="1524000" y="3602038"/>
            <a:ext cx="9144000" cy="1655762"/>
          </a:xfrm>
        </p:spPr>
        <p:txBody>
          <a:bodyPr/>
          <a:lstStyle>
            <a:lvl1pPr marL="0" indent="0" algn="ctr">
              <a:buNone/>
              <a:defRPr sz="2400"/>
            </a:lvl1pPr>
            <a:lvl2pPr marL="457131" indent="0" algn="ctr">
              <a:buNone/>
              <a:defRPr sz="2000"/>
            </a:lvl2pPr>
            <a:lvl3pPr marL="914262" indent="0" algn="ctr">
              <a:buNone/>
              <a:defRPr sz="1799"/>
            </a:lvl3pPr>
            <a:lvl4pPr marL="1371394" indent="0" algn="ctr">
              <a:buNone/>
              <a:defRPr sz="1600"/>
            </a:lvl4pPr>
            <a:lvl5pPr marL="1828524" indent="0" algn="ctr">
              <a:buNone/>
              <a:defRPr sz="1600"/>
            </a:lvl5pPr>
            <a:lvl6pPr marL="2285656" indent="0" algn="ctr">
              <a:buNone/>
              <a:defRPr sz="1600"/>
            </a:lvl6pPr>
            <a:lvl7pPr marL="2742787" indent="0" algn="ctr">
              <a:buNone/>
              <a:defRPr sz="1600"/>
            </a:lvl7pPr>
            <a:lvl8pPr marL="3199918" indent="0" algn="ctr">
              <a:buNone/>
              <a:defRPr sz="1600"/>
            </a:lvl8pPr>
            <a:lvl9pPr marL="365704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9043AAD-B11D-478F-9B15-4F66685A6EE7}"/>
              </a:ext>
            </a:extLst>
          </p:cNvPr>
          <p:cNvSpPr>
            <a:spLocks noGrp="1"/>
          </p:cNvSpPr>
          <p:nvPr>
            <p:ph type="dt" sz="half" idx="10"/>
          </p:nvPr>
        </p:nvSpPr>
        <p:spPr/>
        <p:txBody>
          <a:bodyPr/>
          <a:lstStyle/>
          <a:p>
            <a:fld id="{F3E191E9-C0C1-4068-A6C9-9A650F9A0660}" type="datetimeFigureOut">
              <a:rPr lang="en-GB" smtClean="0"/>
              <a:t>27/04/2026</a:t>
            </a:fld>
            <a:endParaRPr lang="en-GB"/>
          </a:p>
        </p:txBody>
      </p:sp>
      <p:sp>
        <p:nvSpPr>
          <p:cNvPr id="5" name="Footer Placeholder 4">
            <a:extLst>
              <a:ext uri="{FF2B5EF4-FFF2-40B4-BE49-F238E27FC236}">
                <a16:creationId xmlns:a16="http://schemas.microsoft.com/office/drawing/2014/main" id="{BA8A18E0-B4F8-47E1-9ED7-84DE473F9A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470770-DA7D-4C13-9BDF-7DAFA6CEC125}"/>
              </a:ext>
            </a:extLst>
          </p:cNvPr>
          <p:cNvSpPr>
            <a:spLocks noGrp="1"/>
          </p:cNvSpPr>
          <p:nvPr>
            <p:ph type="sldNum" sz="quarter" idx="12"/>
          </p:nvPr>
        </p:nvSpPr>
        <p:spPr/>
        <p:txBody>
          <a:bodyPr/>
          <a:lstStyle/>
          <a:p>
            <a:fld id="{626A8DF7-C3B2-4E92-987A-5AC0B9B6EADD}" type="slidenum">
              <a:rPr lang="en-GB" smtClean="0"/>
              <a:t>‹#›</a:t>
            </a:fld>
            <a:endParaRPr lang="en-GB"/>
          </a:p>
        </p:txBody>
      </p:sp>
    </p:spTree>
    <p:extLst>
      <p:ext uri="{BB962C8B-B14F-4D97-AF65-F5344CB8AC3E}">
        <p14:creationId xmlns:p14="http://schemas.microsoft.com/office/powerpoint/2010/main" val="6815477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A18C92-ECED-FF4C-BB6F-008F7389ABBD}"/>
              </a:ext>
            </a:extLst>
          </p:cNvPr>
          <p:cNvSpPr>
            <a:spLocks noGrp="1"/>
          </p:cNvSpPr>
          <p:nvPr>
            <p:ph type="body" sz="quarter" idx="10" hasCustomPrompt="1"/>
          </p:nvPr>
        </p:nvSpPr>
        <p:spPr>
          <a:xfrm>
            <a:off x="606425" y="2062164"/>
            <a:ext cx="10810876" cy="208038"/>
          </a:xfrm>
          <a:prstGeom prst="rect">
            <a:avLst/>
          </a:prstGeom>
        </p:spPr>
        <p:txBody>
          <a:bodyPr/>
          <a:lstStyle>
            <a:lvl1pPr>
              <a:buNone/>
              <a:defRPr>
                <a:latin typeface="+mn-lt"/>
              </a:defRPr>
            </a:lvl1pPr>
          </a:lstStyle>
          <a:p>
            <a:pPr lvl="0"/>
            <a:r>
              <a:rPr lang="en-GB"/>
              <a:t>Title here</a:t>
            </a:r>
            <a:endParaRPr lang="en-US"/>
          </a:p>
        </p:txBody>
      </p:sp>
      <p:sp>
        <p:nvSpPr>
          <p:cNvPr id="10" name="Text Placeholder 9">
            <a:extLst>
              <a:ext uri="{FF2B5EF4-FFF2-40B4-BE49-F238E27FC236}">
                <a16:creationId xmlns:a16="http://schemas.microsoft.com/office/drawing/2014/main" id="{B5F7DBEB-6111-C844-9DF0-B38284B0F8D1}"/>
              </a:ext>
            </a:extLst>
          </p:cNvPr>
          <p:cNvSpPr>
            <a:spLocks noGrp="1"/>
          </p:cNvSpPr>
          <p:nvPr>
            <p:ph type="body" sz="quarter" idx="11" hasCustomPrompt="1"/>
          </p:nvPr>
        </p:nvSpPr>
        <p:spPr>
          <a:xfrm>
            <a:off x="606425" y="2833766"/>
            <a:ext cx="10810876" cy="215454"/>
          </a:xfrm>
          <a:prstGeom prst="rect">
            <a:avLst/>
          </a:prstGeom>
          <a:noFill/>
        </p:spPr>
        <p:txBody>
          <a:bodyPr/>
          <a:lstStyle>
            <a:lvl1pPr>
              <a:buNone/>
              <a:defRPr sz="1398">
                <a:solidFill>
                  <a:srgbClr val="E7480F"/>
                </a:solidFill>
                <a:latin typeface="+mn-lt"/>
              </a:defRPr>
            </a:lvl1pPr>
            <a:lvl2pPr>
              <a:buNone/>
              <a:defRPr sz="2397">
                <a:latin typeface="Raleway" pitchFamily="2" charset="77"/>
              </a:defRPr>
            </a:lvl2pPr>
            <a:lvl3pPr>
              <a:buNone/>
              <a:defRPr sz="2397">
                <a:latin typeface="Raleway" pitchFamily="2" charset="77"/>
              </a:defRPr>
            </a:lvl3pPr>
            <a:lvl4pPr>
              <a:buNone/>
              <a:defRPr sz="2397">
                <a:latin typeface="Raleway" pitchFamily="2" charset="77"/>
              </a:defRPr>
            </a:lvl4pPr>
            <a:lvl5pPr>
              <a:buNone/>
              <a:defRPr sz="2397">
                <a:latin typeface="Raleway" pitchFamily="2" charset="77"/>
              </a:defRPr>
            </a:lvl5pPr>
          </a:lstStyle>
          <a:p>
            <a:pPr lvl="0"/>
            <a:r>
              <a:rPr lang="en-GB"/>
              <a:t>Subheading here</a:t>
            </a:r>
            <a:endParaRPr lang="en-US"/>
          </a:p>
        </p:txBody>
      </p:sp>
      <p:sp>
        <p:nvSpPr>
          <p:cNvPr id="4" name="Text Placeholder 9">
            <a:extLst>
              <a:ext uri="{FF2B5EF4-FFF2-40B4-BE49-F238E27FC236}">
                <a16:creationId xmlns:a16="http://schemas.microsoft.com/office/drawing/2014/main" id="{5621589F-7C92-D14C-90FF-C95B5EE9C513}"/>
              </a:ext>
            </a:extLst>
          </p:cNvPr>
          <p:cNvSpPr>
            <a:spLocks noGrp="1"/>
          </p:cNvSpPr>
          <p:nvPr>
            <p:ph type="body" sz="quarter" idx="12" hasCustomPrompt="1"/>
          </p:nvPr>
        </p:nvSpPr>
        <p:spPr>
          <a:xfrm>
            <a:off x="606425" y="3314702"/>
            <a:ext cx="10810876" cy="215454"/>
          </a:xfrm>
          <a:prstGeom prst="rect">
            <a:avLst/>
          </a:prstGeom>
          <a:noFill/>
        </p:spPr>
        <p:txBody>
          <a:bodyPr/>
          <a:lstStyle>
            <a:lvl1pPr>
              <a:buNone/>
              <a:defRPr sz="1398">
                <a:solidFill>
                  <a:schemeClr val="tx1"/>
                </a:solidFill>
                <a:latin typeface="+mn-lt"/>
              </a:defRPr>
            </a:lvl1pPr>
            <a:lvl2pPr>
              <a:buNone/>
              <a:defRPr sz="2397">
                <a:latin typeface="Raleway" pitchFamily="2" charset="77"/>
              </a:defRPr>
            </a:lvl2pPr>
            <a:lvl3pPr>
              <a:buNone/>
              <a:defRPr sz="2397">
                <a:latin typeface="Raleway" pitchFamily="2" charset="77"/>
              </a:defRPr>
            </a:lvl3pPr>
            <a:lvl4pPr>
              <a:buNone/>
              <a:defRPr sz="2397">
                <a:latin typeface="Raleway" pitchFamily="2" charset="77"/>
              </a:defRPr>
            </a:lvl4pPr>
            <a:lvl5pPr>
              <a:buNone/>
              <a:defRPr sz="2397">
                <a:latin typeface="Raleway" pitchFamily="2" charset="77"/>
              </a:defRPr>
            </a:lvl5pPr>
          </a:lstStyle>
          <a:p>
            <a:pPr lvl="0"/>
            <a:r>
              <a:rPr lang="en-GB"/>
              <a:t>Body text here</a:t>
            </a:r>
            <a:endParaRPr lang="en-US"/>
          </a:p>
        </p:txBody>
      </p:sp>
    </p:spTree>
    <p:extLst>
      <p:ext uri="{BB962C8B-B14F-4D97-AF65-F5344CB8AC3E}">
        <p14:creationId xmlns:p14="http://schemas.microsoft.com/office/powerpoint/2010/main" val="748617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825275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DC3D95F4-1A30-394D-BCE6-755B6C08D5D0}"/>
              </a:ext>
            </a:extLst>
          </p:cNvPr>
          <p:cNvSpPr>
            <a:spLocks noGrp="1"/>
          </p:cNvSpPr>
          <p:nvPr>
            <p:ph type="body" sz="quarter" idx="10" hasCustomPrompt="1"/>
          </p:nvPr>
        </p:nvSpPr>
        <p:spPr>
          <a:xfrm>
            <a:off x="1739591" y="3266498"/>
            <a:ext cx="9054790" cy="208038"/>
          </a:xfrm>
          <a:prstGeom prst="rect">
            <a:avLst/>
          </a:prstGeom>
        </p:spPr>
        <p:txBody>
          <a:bodyPr/>
          <a:lstStyle>
            <a:lvl1pPr>
              <a:buNone/>
              <a:defRPr>
                <a:solidFill>
                  <a:schemeClr val="bg1"/>
                </a:solidFill>
                <a:latin typeface="+mn-lt"/>
              </a:defRPr>
            </a:lvl1pPr>
          </a:lstStyle>
          <a:p>
            <a:pPr lvl="0"/>
            <a:r>
              <a:rPr lang="en-GB"/>
              <a:t>Title here</a:t>
            </a:r>
            <a:endParaRPr lang="en-US"/>
          </a:p>
        </p:txBody>
      </p:sp>
      <p:sp>
        <p:nvSpPr>
          <p:cNvPr id="6" name="Text Placeholder 9">
            <a:extLst>
              <a:ext uri="{FF2B5EF4-FFF2-40B4-BE49-F238E27FC236}">
                <a16:creationId xmlns:a16="http://schemas.microsoft.com/office/drawing/2014/main" id="{9356ADB6-B85C-6448-BFC9-1825796DECAD}"/>
              </a:ext>
            </a:extLst>
          </p:cNvPr>
          <p:cNvSpPr>
            <a:spLocks noGrp="1"/>
          </p:cNvSpPr>
          <p:nvPr>
            <p:ph type="body" sz="quarter" idx="11" hasCustomPrompt="1"/>
          </p:nvPr>
        </p:nvSpPr>
        <p:spPr>
          <a:xfrm>
            <a:off x="1739591" y="4038100"/>
            <a:ext cx="9054790" cy="215454"/>
          </a:xfrm>
          <a:prstGeom prst="rect">
            <a:avLst/>
          </a:prstGeom>
          <a:noFill/>
        </p:spPr>
        <p:txBody>
          <a:bodyPr/>
          <a:lstStyle>
            <a:lvl1pPr>
              <a:buNone/>
              <a:defRPr sz="1398">
                <a:solidFill>
                  <a:schemeClr val="bg1"/>
                </a:solidFill>
                <a:latin typeface="+mn-lt"/>
              </a:defRPr>
            </a:lvl1pPr>
            <a:lvl2pPr>
              <a:buNone/>
              <a:defRPr sz="2397">
                <a:latin typeface="Raleway" pitchFamily="2" charset="77"/>
              </a:defRPr>
            </a:lvl2pPr>
            <a:lvl3pPr>
              <a:buNone/>
              <a:defRPr sz="2397">
                <a:latin typeface="Raleway" pitchFamily="2" charset="77"/>
              </a:defRPr>
            </a:lvl3pPr>
            <a:lvl4pPr>
              <a:buNone/>
              <a:defRPr sz="2397">
                <a:latin typeface="Raleway" pitchFamily="2" charset="77"/>
              </a:defRPr>
            </a:lvl4pPr>
            <a:lvl5pPr>
              <a:buNone/>
              <a:defRPr sz="2397">
                <a:latin typeface="Raleway" pitchFamily="2" charset="77"/>
              </a:defRPr>
            </a:lvl5pPr>
          </a:lstStyle>
          <a:p>
            <a:pPr lvl="0"/>
            <a:r>
              <a:rPr lang="en-GB"/>
              <a:t>Subheading here</a:t>
            </a:r>
            <a:endParaRPr lang="en-US"/>
          </a:p>
        </p:txBody>
      </p:sp>
    </p:spTree>
    <p:extLst>
      <p:ext uri="{BB962C8B-B14F-4D97-AF65-F5344CB8AC3E}">
        <p14:creationId xmlns:p14="http://schemas.microsoft.com/office/powerpoint/2010/main" val="18177226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F88FE-98D1-4D24-906E-48717CB771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DB10B9A-A061-4962-AB05-DC7F1D01EF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6C1577-FD56-47AD-BE9A-9D71663A3BE7}"/>
              </a:ext>
            </a:extLst>
          </p:cNvPr>
          <p:cNvSpPr>
            <a:spLocks noGrp="1"/>
          </p:cNvSpPr>
          <p:nvPr>
            <p:ph type="dt" sz="half" idx="10"/>
          </p:nvPr>
        </p:nvSpPr>
        <p:spPr/>
        <p:txBody>
          <a:bodyPr/>
          <a:lstStyle/>
          <a:p>
            <a:fld id="{D5685787-E998-4C86-9C07-017415B31848}" type="datetimeFigureOut">
              <a:rPr lang="en-GB" smtClean="0"/>
              <a:t>27/04/2026</a:t>
            </a:fld>
            <a:endParaRPr lang="en-GB"/>
          </a:p>
        </p:txBody>
      </p:sp>
      <p:sp>
        <p:nvSpPr>
          <p:cNvPr id="5" name="Footer Placeholder 4">
            <a:extLst>
              <a:ext uri="{FF2B5EF4-FFF2-40B4-BE49-F238E27FC236}">
                <a16:creationId xmlns:a16="http://schemas.microsoft.com/office/drawing/2014/main" id="{B10DACA2-65B3-4501-89A7-D0A8A85171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D7CF5C-6855-49A1-8F5E-6C5338FBD242}"/>
              </a:ext>
            </a:extLst>
          </p:cNvPr>
          <p:cNvSpPr>
            <a:spLocks noGrp="1"/>
          </p:cNvSpPr>
          <p:nvPr>
            <p:ph type="sldNum" sz="quarter" idx="12"/>
          </p:nvPr>
        </p:nvSpPr>
        <p:spPr/>
        <p:txBody>
          <a:bodyPr/>
          <a:lstStyle/>
          <a:p>
            <a:fld id="{F9E94DE8-B47F-465E-80CE-9B8FF590F85E}" type="slidenum">
              <a:rPr lang="en-GB" smtClean="0"/>
              <a:t>‹#›</a:t>
            </a:fld>
            <a:endParaRPr lang="en-GB"/>
          </a:p>
        </p:txBody>
      </p:sp>
    </p:spTree>
    <p:extLst>
      <p:ext uri="{BB962C8B-B14F-4D97-AF65-F5344CB8AC3E}">
        <p14:creationId xmlns:p14="http://schemas.microsoft.com/office/powerpoint/2010/main" val="97775750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cSld name="2_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98353" y="3330179"/>
            <a:ext cx="10795295" cy="553998"/>
          </a:xfrm>
        </p:spPr>
        <p:txBody>
          <a:bodyPr lIns="0" tIns="0" rIns="0" bIns="0"/>
          <a:lstStyle>
            <a:lvl1pPr>
              <a:defRPr sz="3600" b="1" i="0">
                <a:solidFill>
                  <a:srgbClr val="00A8A8"/>
                </a:solidFill>
                <a:latin typeface="Lato"/>
                <a:cs typeface="Lato"/>
              </a:defRPr>
            </a:lvl1pPr>
          </a:lstStyle>
          <a:p>
            <a:r>
              <a:rPr lang="en-US"/>
              <a:t>Click to edit Master title style</a:t>
            </a:r>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pPr lvl="0"/>
            <a:r>
              <a:rPr lang="en-US"/>
              <a:t>Click to edit Master text styles</a:t>
            </a:r>
          </a:p>
        </p:txBody>
      </p:sp>
      <p:sp>
        <p:nvSpPr>
          <p:cNvPr id="4" name="Holder 4"/>
          <p:cNvSpPr>
            <a:spLocks noGrp="1"/>
          </p:cNvSpPr>
          <p:nvPr>
            <p:ph sz="half" idx="3"/>
          </p:nvPr>
        </p:nvSpPr>
        <p:spPr>
          <a:xfrm>
            <a:off x="8165296" y="2089470"/>
            <a:ext cx="2678906" cy="2492990"/>
          </a:xfrm>
          <a:prstGeom prst="rect">
            <a:avLst/>
          </a:prstGeom>
        </p:spPr>
        <p:txBody>
          <a:bodyPr wrap="square" lIns="0" tIns="0" rIns="0" bIns="0">
            <a:spAutoFit/>
          </a:bodyPr>
          <a:lstStyle>
            <a:lvl1pPr>
              <a:defRPr sz="4050" b="1" i="0">
                <a:solidFill>
                  <a:srgbClr val="00A8A8"/>
                </a:solidFill>
                <a:latin typeface="Lato"/>
                <a:cs typeface="Lato"/>
              </a:defRPr>
            </a:lvl1pPr>
          </a:lstStyle>
          <a:p>
            <a:pPr lvl="0"/>
            <a:r>
              <a:rPr lang="en-US"/>
              <a:t>Click to 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4/27/2026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3185479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Example layout">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365790969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17423109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41026649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27978313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68773060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335196002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455782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image" Target="../media/image10.emf"/><Relationship Id="rId5" Type="http://schemas.openxmlformats.org/officeDocument/2006/relationships/theme" Target="../theme/theme2.xml"/><Relationship Id="rId4" Type="http://schemas.openxmlformats.org/officeDocument/2006/relationships/slideLayout" Target="../slideLayouts/slideLayout7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1.xml"/><Relationship Id="rId7" Type="http://schemas.openxmlformats.org/officeDocument/2006/relationships/image" Target="../media/image11.emf"/><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theme" Target="../theme/theme3.xml"/><Relationship Id="rId5" Type="http://schemas.openxmlformats.org/officeDocument/2006/relationships/slideLayout" Target="../slideLayouts/slideLayout83.xml"/><Relationship Id="rId4" Type="http://schemas.openxmlformats.org/officeDocument/2006/relationships/slideLayout" Target="../slideLayouts/slideLayout8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image" Target="../media/image18.emf"/><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image" Target="../media/image17.png"/><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theme" Target="../theme/theme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theme" Target="../theme/theme5.xml"/><Relationship Id="rId3" Type="http://schemas.openxmlformats.org/officeDocument/2006/relationships/slideLayout" Target="../slideLayouts/slideLayout96.xml"/><Relationship Id="rId21" Type="http://schemas.openxmlformats.org/officeDocument/2006/relationships/slideLayout" Target="../slideLayouts/slideLayout114.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slideLayout" Target="../slideLayouts/slideLayout113.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slideLayout" Target="../slideLayouts/slideLayout131.xml"/><Relationship Id="rId18" Type="http://schemas.openxmlformats.org/officeDocument/2006/relationships/slideLayout" Target="../slideLayouts/slideLayout136.xml"/><Relationship Id="rId26" Type="http://schemas.openxmlformats.org/officeDocument/2006/relationships/theme" Target="../theme/theme6.xml"/><Relationship Id="rId3" Type="http://schemas.openxmlformats.org/officeDocument/2006/relationships/slideLayout" Target="../slideLayouts/slideLayout121.xml"/><Relationship Id="rId21" Type="http://schemas.openxmlformats.org/officeDocument/2006/relationships/slideLayout" Target="../slideLayouts/slideLayout139.xml"/><Relationship Id="rId7" Type="http://schemas.openxmlformats.org/officeDocument/2006/relationships/slideLayout" Target="../slideLayouts/slideLayout125.xml"/><Relationship Id="rId12" Type="http://schemas.openxmlformats.org/officeDocument/2006/relationships/slideLayout" Target="../slideLayouts/slideLayout130.xml"/><Relationship Id="rId17" Type="http://schemas.openxmlformats.org/officeDocument/2006/relationships/slideLayout" Target="../slideLayouts/slideLayout135.xml"/><Relationship Id="rId25" Type="http://schemas.openxmlformats.org/officeDocument/2006/relationships/slideLayout" Target="../slideLayouts/slideLayout143.xml"/><Relationship Id="rId2" Type="http://schemas.openxmlformats.org/officeDocument/2006/relationships/slideLayout" Target="../slideLayouts/slideLayout120.xml"/><Relationship Id="rId16" Type="http://schemas.openxmlformats.org/officeDocument/2006/relationships/slideLayout" Target="../slideLayouts/slideLayout134.xml"/><Relationship Id="rId20" Type="http://schemas.openxmlformats.org/officeDocument/2006/relationships/slideLayout" Target="../slideLayouts/slideLayout138.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24" Type="http://schemas.openxmlformats.org/officeDocument/2006/relationships/slideLayout" Target="../slideLayouts/slideLayout142.xml"/><Relationship Id="rId5" Type="http://schemas.openxmlformats.org/officeDocument/2006/relationships/slideLayout" Target="../slideLayouts/slideLayout123.xml"/><Relationship Id="rId15" Type="http://schemas.openxmlformats.org/officeDocument/2006/relationships/slideLayout" Target="../slideLayouts/slideLayout133.xml"/><Relationship Id="rId23" Type="http://schemas.openxmlformats.org/officeDocument/2006/relationships/slideLayout" Target="../slideLayouts/slideLayout141.xml"/><Relationship Id="rId10" Type="http://schemas.openxmlformats.org/officeDocument/2006/relationships/slideLayout" Target="../slideLayouts/slideLayout128.xml"/><Relationship Id="rId19" Type="http://schemas.openxmlformats.org/officeDocument/2006/relationships/slideLayout" Target="../slideLayouts/slideLayout137.xm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 Id="rId22" Type="http://schemas.openxmlformats.org/officeDocument/2006/relationships/slideLayout" Target="../slideLayouts/slideLayout14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slideLayout" Target="../slideLayouts/slideLayout156.xml"/><Relationship Id="rId18" Type="http://schemas.openxmlformats.org/officeDocument/2006/relationships/slideLayout" Target="../slideLayouts/slideLayout161.xml"/><Relationship Id="rId26" Type="http://schemas.openxmlformats.org/officeDocument/2006/relationships/theme" Target="../theme/theme7.xml"/><Relationship Id="rId3" Type="http://schemas.openxmlformats.org/officeDocument/2006/relationships/slideLayout" Target="../slideLayouts/slideLayout146.xml"/><Relationship Id="rId21" Type="http://schemas.openxmlformats.org/officeDocument/2006/relationships/slideLayout" Target="../slideLayouts/slideLayout164.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slideLayout" Target="../slideLayouts/slideLayout160.xml"/><Relationship Id="rId25" Type="http://schemas.openxmlformats.org/officeDocument/2006/relationships/slideLayout" Target="../slideLayouts/slideLayout168.xml"/><Relationship Id="rId2" Type="http://schemas.openxmlformats.org/officeDocument/2006/relationships/slideLayout" Target="../slideLayouts/slideLayout145.xml"/><Relationship Id="rId16" Type="http://schemas.openxmlformats.org/officeDocument/2006/relationships/slideLayout" Target="../slideLayouts/slideLayout159.xml"/><Relationship Id="rId20" Type="http://schemas.openxmlformats.org/officeDocument/2006/relationships/slideLayout" Target="../slideLayouts/slideLayout163.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24" Type="http://schemas.openxmlformats.org/officeDocument/2006/relationships/slideLayout" Target="../slideLayouts/slideLayout167.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23" Type="http://schemas.openxmlformats.org/officeDocument/2006/relationships/slideLayout" Target="../slideLayouts/slideLayout166.xml"/><Relationship Id="rId10" Type="http://schemas.openxmlformats.org/officeDocument/2006/relationships/slideLayout" Target="../slideLayouts/slideLayout153.xml"/><Relationship Id="rId19" Type="http://schemas.openxmlformats.org/officeDocument/2006/relationships/slideLayout" Target="../slideLayouts/slideLayout162.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 Id="rId22" Type="http://schemas.openxmlformats.org/officeDocument/2006/relationships/slideLayout" Target="../slideLayouts/slideLayout16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76.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theme" Target="../theme/theme8.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theme" Target="../theme/theme9.xml"/><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slideLayout" Target="../slideLayouts/slideLayout191.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37844-B6C1-5147-9CCD-BAFF09119696}" type="datetimeFigureOut">
              <a:rPr lang="en-US" smtClean="0"/>
              <a:t>4/27/2026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463209247"/>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 id="2147484043" r:id="rId4"/>
    <p:sldLayoutId id="2147484072" r:id="rId5"/>
    <p:sldLayoutId id="2147484045" r:id="rId6"/>
    <p:sldLayoutId id="2147484046" r:id="rId7"/>
    <p:sldLayoutId id="2147484075" r:id="rId8"/>
    <p:sldLayoutId id="2147484048" r:id="rId9"/>
    <p:sldLayoutId id="2147484049" r:id="rId10"/>
    <p:sldLayoutId id="2147484078" r:id="rId11"/>
    <p:sldLayoutId id="2147484051" r:id="rId12"/>
    <p:sldLayoutId id="2147484052" r:id="rId13"/>
    <p:sldLayoutId id="2147484053" r:id="rId14"/>
    <p:sldLayoutId id="2147484054" r:id="rId15"/>
    <p:sldLayoutId id="2147484055" r:id="rId16"/>
    <p:sldLayoutId id="2147484056" r:id="rId17"/>
    <p:sldLayoutId id="2147483771" r:id="rId18"/>
    <p:sldLayoutId id="2147483684" r:id="rId19"/>
    <p:sldLayoutId id="2147483674" r:id="rId20"/>
    <p:sldLayoutId id="2147483828" r:id="rId21"/>
    <p:sldLayoutId id="2147484089" r:id="rId22"/>
    <p:sldLayoutId id="2147483775" r:id="rId23"/>
    <p:sldLayoutId id="2147483776" r:id="rId24"/>
    <p:sldLayoutId id="2147484092" r:id="rId25"/>
    <p:sldLayoutId id="2147483778" r:id="rId26"/>
    <p:sldLayoutId id="2147483821" r:id="rId27"/>
    <p:sldLayoutId id="2147484095" r:id="rId28"/>
    <p:sldLayoutId id="2147483779" r:id="rId29"/>
    <p:sldLayoutId id="2147483780" r:id="rId30"/>
    <p:sldLayoutId id="2147483781" r:id="rId31"/>
    <p:sldLayoutId id="2147483782" r:id="rId32"/>
    <p:sldLayoutId id="2147483783" r:id="rId33"/>
    <p:sldLayoutId id="2147483784" r:id="rId34"/>
    <p:sldLayoutId id="2147483700" r:id="rId35"/>
    <p:sldLayoutId id="2147483786" r:id="rId36"/>
    <p:sldLayoutId id="2147483787" r:id="rId37"/>
    <p:sldLayoutId id="2147483788" r:id="rId38"/>
    <p:sldLayoutId id="2147483789" r:id="rId39"/>
    <p:sldLayoutId id="2147483790" r:id="rId40"/>
    <p:sldLayoutId id="2147483791" r:id="rId41"/>
    <p:sldLayoutId id="2147483772" r:id="rId42"/>
    <p:sldLayoutId id="2147483830" r:id="rId43"/>
    <p:sldLayoutId id="2147484111" r:id="rId44"/>
    <p:sldLayoutId id="2147483685" r:id="rId45"/>
    <p:sldLayoutId id="2147483693" r:id="rId46"/>
    <p:sldLayoutId id="2147484114" r:id="rId47"/>
    <p:sldLayoutId id="2147483686" r:id="rId48"/>
    <p:sldLayoutId id="2147483715" r:id="rId49"/>
    <p:sldLayoutId id="2147484117" r:id="rId50"/>
    <p:sldLayoutId id="2147483818" r:id="rId51"/>
    <p:sldLayoutId id="2147483822" r:id="rId52"/>
    <p:sldLayoutId id="2147483698" r:id="rId53"/>
    <p:sldLayoutId id="2147483829" r:id="rId54"/>
    <p:sldLayoutId id="2147483688" r:id="rId55"/>
    <p:sldLayoutId id="2147483824" r:id="rId56"/>
    <p:sldLayoutId id="2147483717" r:id="rId57"/>
    <p:sldLayoutId id="2147484058" r:id="rId58"/>
    <p:sldLayoutId id="2147484059" r:id="rId59"/>
    <p:sldLayoutId id="2147484060" r:id="rId60"/>
    <p:sldLayoutId id="2147483701" r:id="rId61"/>
    <p:sldLayoutId id="2147483696" r:id="rId62"/>
    <p:sldLayoutId id="2147483702" r:id="rId63"/>
    <p:sldLayoutId id="2147483823" r:id="rId64"/>
    <p:sldLayoutId id="2147484062" r:id="rId65"/>
    <p:sldLayoutId id="2147483705" r:id="rId66"/>
    <p:sldLayoutId id="2147483704" r:id="rId67"/>
    <p:sldLayoutId id="2147483773" r:id="rId68"/>
    <p:sldLayoutId id="2147483723" r:id="rId69"/>
    <p:sldLayoutId id="2147483724" r:id="rId70"/>
    <p:sldLayoutId id="2147483725" r:id="rId71"/>
    <p:sldLayoutId id="2147483763" r:id="rId72"/>
    <p:sldLayoutId id="2147483764" r:id="rId73"/>
    <p:sldLayoutId id="2147484066" r:id="rId7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10E10E-8DF5-FE48-9172-8B499410CED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069350" y="656443"/>
            <a:ext cx="1364136" cy="553523"/>
          </a:xfrm>
          <a:prstGeom prst="rect">
            <a:avLst/>
          </a:prstGeom>
        </p:spPr>
      </p:pic>
    </p:spTree>
    <p:extLst>
      <p:ext uri="{BB962C8B-B14F-4D97-AF65-F5344CB8AC3E}">
        <p14:creationId xmlns:p14="http://schemas.microsoft.com/office/powerpoint/2010/main" val="8580160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txStyles>
    <p:titleStyle>
      <a:lvl1pPr algn="l" defTabSz="914262"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65" indent="-228565" algn="l" defTabSz="914262"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97" indent="-228565" algn="l" defTabSz="91426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28" indent="-228565" algn="l" defTabSz="91426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959"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090"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221"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352"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483"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614"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262" rtl="0" eaLnBrk="1" latinLnBrk="0" hangingPunct="1">
        <a:defRPr sz="1799" kern="1200">
          <a:solidFill>
            <a:schemeClr val="tx1"/>
          </a:solidFill>
          <a:latin typeface="+mn-lt"/>
          <a:ea typeface="+mn-ea"/>
          <a:cs typeface="+mn-cs"/>
        </a:defRPr>
      </a:lvl1pPr>
      <a:lvl2pPr marL="457131" algn="l" defTabSz="914262" rtl="0" eaLnBrk="1" latinLnBrk="0" hangingPunct="1">
        <a:defRPr sz="1799" kern="1200">
          <a:solidFill>
            <a:schemeClr val="tx1"/>
          </a:solidFill>
          <a:latin typeface="+mn-lt"/>
          <a:ea typeface="+mn-ea"/>
          <a:cs typeface="+mn-cs"/>
        </a:defRPr>
      </a:lvl2pPr>
      <a:lvl3pPr marL="914262" algn="l" defTabSz="914262" rtl="0" eaLnBrk="1" latinLnBrk="0" hangingPunct="1">
        <a:defRPr sz="1799" kern="1200">
          <a:solidFill>
            <a:schemeClr val="tx1"/>
          </a:solidFill>
          <a:latin typeface="+mn-lt"/>
          <a:ea typeface="+mn-ea"/>
          <a:cs typeface="+mn-cs"/>
        </a:defRPr>
      </a:lvl3pPr>
      <a:lvl4pPr marL="1371394" algn="l" defTabSz="914262" rtl="0" eaLnBrk="1" latinLnBrk="0" hangingPunct="1">
        <a:defRPr sz="1799" kern="1200">
          <a:solidFill>
            <a:schemeClr val="tx1"/>
          </a:solidFill>
          <a:latin typeface="+mn-lt"/>
          <a:ea typeface="+mn-ea"/>
          <a:cs typeface="+mn-cs"/>
        </a:defRPr>
      </a:lvl4pPr>
      <a:lvl5pPr marL="1828524" algn="l" defTabSz="914262" rtl="0" eaLnBrk="1" latinLnBrk="0" hangingPunct="1">
        <a:defRPr sz="1799" kern="1200">
          <a:solidFill>
            <a:schemeClr val="tx1"/>
          </a:solidFill>
          <a:latin typeface="+mn-lt"/>
          <a:ea typeface="+mn-ea"/>
          <a:cs typeface="+mn-cs"/>
        </a:defRPr>
      </a:lvl5pPr>
      <a:lvl6pPr marL="2285656" algn="l" defTabSz="914262" rtl="0" eaLnBrk="1" latinLnBrk="0" hangingPunct="1">
        <a:defRPr sz="1799" kern="1200">
          <a:solidFill>
            <a:schemeClr val="tx1"/>
          </a:solidFill>
          <a:latin typeface="+mn-lt"/>
          <a:ea typeface="+mn-ea"/>
          <a:cs typeface="+mn-cs"/>
        </a:defRPr>
      </a:lvl6pPr>
      <a:lvl7pPr marL="2742787" algn="l" defTabSz="914262" rtl="0" eaLnBrk="1" latinLnBrk="0" hangingPunct="1">
        <a:defRPr sz="1799" kern="1200">
          <a:solidFill>
            <a:schemeClr val="tx1"/>
          </a:solidFill>
          <a:latin typeface="+mn-lt"/>
          <a:ea typeface="+mn-ea"/>
          <a:cs typeface="+mn-cs"/>
        </a:defRPr>
      </a:lvl7pPr>
      <a:lvl8pPr marL="3199918" algn="l" defTabSz="914262" rtl="0" eaLnBrk="1" latinLnBrk="0" hangingPunct="1">
        <a:defRPr sz="1799" kern="1200">
          <a:solidFill>
            <a:schemeClr val="tx1"/>
          </a:solidFill>
          <a:latin typeface="+mn-lt"/>
          <a:ea typeface="+mn-ea"/>
          <a:cs typeface="+mn-cs"/>
        </a:defRPr>
      </a:lvl8pPr>
      <a:lvl9pPr marL="3657049" algn="l" defTabSz="914262"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20000"/>
          </a:schemeClr>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F1A0406-124A-BC4D-A4D1-893DDE3EB74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065325" y="654661"/>
            <a:ext cx="1368161" cy="558752"/>
          </a:xfrm>
          <a:prstGeom prst="rect">
            <a:avLst/>
          </a:prstGeom>
        </p:spPr>
      </p:pic>
    </p:spTree>
    <p:extLst>
      <p:ext uri="{BB962C8B-B14F-4D97-AF65-F5344CB8AC3E}">
        <p14:creationId xmlns:p14="http://schemas.microsoft.com/office/powerpoint/2010/main" val="394506989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Lst>
  <p:txStyles>
    <p:titleStyle>
      <a:lvl1pPr algn="l" defTabSz="914262"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65" indent="-228565" algn="l" defTabSz="914262"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97" indent="-228565" algn="l" defTabSz="91426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28" indent="-228565" algn="l" defTabSz="91426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959"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090"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221"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352"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483"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614"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262" rtl="0" eaLnBrk="1" latinLnBrk="0" hangingPunct="1">
        <a:defRPr sz="1799" kern="1200">
          <a:solidFill>
            <a:schemeClr val="tx1"/>
          </a:solidFill>
          <a:latin typeface="+mn-lt"/>
          <a:ea typeface="+mn-ea"/>
          <a:cs typeface="+mn-cs"/>
        </a:defRPr>
      </a:lvl1pPr>
      <a:lvl2pPr marL="457131" algn="l" defTabSz="914262" rtl="0" eaLnBrk="1" latinLnBrk="0" hangingPunct="1">
        <a:defRPr sz="1799" kern="1200">
          <a:solidFill>
            <a:schemeClr val="tx1"/>
          </a:solidFill>
          <a:latin typeface="+mn-lt"/>
          <a:ea typeface="+mn-ea"/>
          <a:cs typeface="+mn-cs"/>
        </a:defRPr>
      </a:lvl2pPr>
      <a:lvl3pPr marL="914262" algn="l" defTabSz="914262" rtl="0" eaLnBrk="1" latinLnBrk="0" hangingPunct="1">
        <a:defRPr sz="1799" kern="1200">
          <a:solidFill>
            <a:schemeClr val="tx1"/>
          </a:solidFill>
          <a:latin typeface="+mn-lt"/>
          <a:ea typeface="+mn-ea"/>
          <a:cs typeface="+mn-cs"/>
        </a:defRPr>
      </a:lvl3pPr>
      <a:lvl4pPr marL="1371394" algn="l" defTabSz="914262" rtl="0" eaLnBrk="1" latinLnBrk="0" hangingPunct="1">
        <a:defRPr sz="1799" kern="1200">
          <a:solidFill>
            <a:schemeClr val="tx1"/>
          </a:solidFill>
          <a:latin typeface="+mn-lt"/>
          <a:ea typeface="+mn-ea"/>
          <a:cs typeface="+mn-cs"/>
        </a:defRPr>
      </a:lvl4pPr>
      <a:lvl5pPr marL="1828524" algn="l" defTabSz="914262" rtl="0" eaLnBrk="1" latinLnBrk="0" hangingPunct="1">
        <a:defRPr sz="1799" kern="1200">
          <a:solidFill>
            <a:schemeClr val="tx1"/>
          </a:solidFill>
          <a:latin typeface="+mn-lt"/>
          <a:ea typeface="+mn-ea"/>
          <a:cs typeface="+mn-cs"/>
        </a:defRPr>
      </a:lvl5pPr>
      <a:lvl6pPr marL="2285656" algn="l" defTabSz="914262" rtl="0" eaLnBrk="1" latinLnBrk="0" hangingPunct="1">
        <a:defRPr sz="1799" kern="1200">
          <a:solidFill>
            <a:schemeClr val="tx1"/>
          </a:solidFill>
          <a:latin typeface="+mn-lt"/>
          <a:ea typeface="+mn-ea"/>
          <a:cs typeface="+mn-cs"/>
        </a:defRPr>
      </a:lvl6pPr>
      <a:lvl7pPr marL="2742787" algn="l" defTabSz="914262" rtl="0" eaLnBrk="1" latinLnBrk="0" hangingPunct="1">
        <a:defRPr sz="1799" kern="1200">
          <a:solidFill>
            <a:schemeClr val="tx1"/>
          </a:solidFill>
          <a:latin typeface="+mn-lt"/>
          <a:ea typeface="+mn-ea"/>
          <a:cs typeface="+mn-cs"/>
        </a:defRPr>
      </a:lvl7pPr>
      <a:lvl8pPr marL="3199918" algn="l" defTabSz="914262" rtl="0" eaLnBrk="1" latinLnBrk="0" hangingPunct="1">
        <a:defRPr sz="1799" kern="1200">
          <a:solidFill>
            <a:schemeClr val="tx1"/>
          </a:solidFill>
          <a:latin typeface="+mn-lt"/>
          <a:ea typeface="+mn-ea"/>
          <a:cs typeface="+mn-cs"/>
        </a:defRPr>
      </a:lvl8pPr>
      <a:lvl9pPr marL="3657049" algn="l" defTabSz="914262"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0DEDA">
            <a:alpha val="30000"/>
          </a:srgbClr>
        </a:solidFill>
        <a:effectLst/>
      </p:bgPr>
    </p:bg>
    <p:spTree>
      <p:nvGrpSpPr>
        <p:cNvPr id="1" name=""/>
        <p:cNvGrpSpPr/>
        <p:nvPr/>
      </p:nvGrpSpPr>
      <p:grpSpPr>
        <a:xfrm>
          <a:off x="0" y="0"/>
          <a:ext cx="0" cy="0"/>
          <a:chOff x="0" y="0"/>
          <a:chExt cx="0" cy="0"/>
        </a:xfrm>
      </p:grpSpPr>
      <p:pic>
        <p:nvPicPr>
          <p:cNvPr id="4" name="Picture 3" descr="Chart, pie chart&#10;&#10;Description automatically generated">
            <a:extLst>
              <a:ext uri="{FF2B5EF4-FFF2-40B4-BE49-F238E27FC236}">
                <a16:creationId xmlns:a16="http://schemas.microsoft.com/office/drawing/2014/main" id="{4425550C-BD12-9D47-BF6D-07693126A12A}"/>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868626" y="327646"/>
            <a:ext cx="1087170" cy="661895"/>
          </a:xfrm>
          <a:prstGeom prst="rect">
            <a:avLst/>
          </a:prstGeom>
        </p:spPr>
      </p:pic>
      <p:pic>
        <p:nvPicPr>
          <p:cNvPr id="11" name="Picture 10">
            <a:extLst>
              <a:ext uri="{FF2B5EF4-FFF2-40B4-BE49-F238E27FC236}">
                <a16:creationId xmlns:a16="http://schemas.microsoft.com/office/drawing/2014/main" id="{8F354253-4C22-574E-923D-19A18B03B971}"/>
              </a:ext>
            </a:extLst>
          </p:cNvPr>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10382062" y="361232"/>
            <a:ext cx="1405721" cy="574168"/>
          </a:xfrm>
          <a:prstGeom prst="rect">
            <a:avLst/>
          </a:prstGeom>
        </p:spPr>
      </p:pic>
      <p:sp>
        <p:nvSpPr>
          <p:cNvPr id="2" name="TextBox 1">
            <a:extLst>
              <a:ext uri="{FF2B5EF4-FFF2-40B4-BE49-F238E27FC236}">
                <a16:creationId xmlns:a16="http://schemas.microsoft.com/office/drawing/2014/main" id="{0005D8A7-CE7F-954B-9084-DDB830CDAE9C}"/>
              </a:ext>
            </a:extLst>
          </p:cNvPr>
          <p:cNvSpPr txBox="1"/>
          <p:nvPr userDrawn="1"/>
        </p:nvSpPr>
        <p:spPr>
          <a:xfrm>
            <a:off x="312234" y="304496"/>
            <a:ext cx="1628079" cy="646331"/>
          </a:xfrm>
          <a:prstGeom prst="rect">
            <a:avLst/>
          </a:prstGeom>
          <a:noFill/>
        </p:spPr>
        <p:txBody>
          <a:bodyPr wrap="square" rtlCol="0">
            <a:spAutoFit/>
          </a:bodyPr>
          <a:lstStyle/>
          <a:p>
            <a:r>
              <a:rPr lang="en-US" b="1" i="0">
                <a:solidFill>
                  <a:schemeClr val="tx2"/>
                </a:solidFill>
                <a:latin typeface="Lato" panose="020F0502020204030203" pitchFamily="34" charset="0"/>
                <a:ea typeface="Lato" panose="020F0502020204030203" pitchFamily="34" charset="0"/>
                <a:cs typeface="Lato" panose="020F0502020204030203" pitchFamily="34" charset="0"/>
              </a:rPr>
              <a:t>My Learning, </a:t>
            </a:r>
          </a:p>
          <a:p>
            <a:r>
              <a:rPr lang="en-US" b="1" i="0">
                <a:solidFill>
                  <a:schemeClr val="tx2"/>
                </a:solidFill>
                <a:latin typeface="Lato" panose="020F0502020204030203" pitchFamily="34" charset="0"/>
                <a:ea typeface="Lato" panose="020F0502020204030203" pitchFamily="34" charset="0"/>
                <a:cs typeface="Lato" panose="020F0502020204030203" pitchFamily="34" charset="0"/>
              </a:rPr>
              <a:t>My Future</a:t>
            </a:r>
          </a:p>
        </p:txBody>
      </p:sp>
    </p:spTree>
    <p:extLst>
      <p:ext uri="{BB962C8B-B14F-4D97-AF65-F5344CB8AC3E}">
        <p14:creationId xmlns:p14="http://schemas.microsoft.com/office/powerpoint/2010/main" val="698297009"/>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703" r:id="rId3"/>
    <p:sldLayoutId id="2147483689" r:id="rId4"/>
    <p:sldLayoutId id="2147483706" r:id="rId5"/>
    <p:sldLayoutId id="2147483691" r:id="rId6"/>
    <p:sldLayoutId id="2147483694" r:id="rId7"/>
    <p:sldLayoutId id="2147483697" r:id="rId8"/>
    <p:sldLayoutId id="2147483699" r:id="rId9"/>
    <p:sldLayoutId id="2147483716"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37844-B6C1-5147-9CCD-BAFF09119696}" type="datetimeFigureOut">
              <a:rPr lang="en-US" smtClean="0"/>
              <a:t>4/27/2026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1031149218"/>
      </p:ext>
    </p:extLst>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 id="2147484173" r:id="rId7"/>
    <p:sldLayoutId id="2147484174" r:id="rId8"/>
    <p:sldLayoutId id="2147484175" r:id="rId9"/>
    <p:sldLayoutId id="2147484176" r:id="rId10"/>
    <p:sldLayoutId id="2147484177" r:id="rId11"/>
    <p:sldLayoutId id="2147484178" r:id="rId12"/>
    <p:sldLayoutId id="2147484179" r:id="rId13"/>
    <p:sldLayoutId id="2147484180" r:id="rId14"/>
    <p:sldLayoutId id="2147484181" r:id="rId15"/>
    <p:sldLayoutId id="2147484182" r:id="rId16"/>
    <p:sldLayoutId id="2147484183" r:id="rId17"/>
    <p:sldLayoutId id="2147484184" r:id="rId18"/>
    <p:sldLayoutId id="2147484185" r:id="rId19"/>
    <p:sldLayoutId id="2147484186" r:id="rId20"/>
    <p:sldLayoutId id="2147484187" r:id="rId21"/>
    <p:sldLayoutId id="2147484188" r:id="rId22"/>
    <p:sldLayoutId id="2147484189" r:id="rId23"/>
    <p:sldLayoutId id="2147484190" r:id="rId24"/>
    <p:sldLayoutId id="2147484191"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37844-B6C1-5147-9CCD-BAFF09119696}" type="datetimeFigureOut">
              <a:rPr lang="en-US" smtClean="0"/>
              <a:t>4/27/2026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500688408"/>
      </p:ext>
    </p:extLst>
  </p:cSld>
  <p:clrMap bg1="lt1" tx1="dk1" bg2="lt2" tx2="dk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 id="2147484204" r:id="rId12"/>
    <p:sldLayoutId id="2147484205" r:id="rId13"/>
    <p:sldLayoutId id="2147484206" r:id="rId14"/>
    <p:sldLayoutId id="2147484207" r:id="rId15"/>
    <p:sldLayoutId id="2147484208" r:id="rId16"/>
    <p:sldLayoutId id="2147484209" r:id="rId17"/>
    <p:sldLayoutId id="2147484210" r:id="rId18"/>
    <p:sldLayoutId id="2147484211" r:id="rId19"/>
    <p:sldLayoutId id="2147484212" r:id="rId20"/>
    <p:sldLayoutId id="2147484213" r:id="rId21"/>
    <p:sldLayoutId id="2147484214" r:id="rId22"/>
    <p:sldLayoutId id="2147484215" r:id="rId23"/>
    <p:sldLayoutId id="2147484216" r:id="rId24"/>
    <p:sldLayoutId id="2147484217"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37844-B6C1-5147-9CCD-BAFF09119696}" type="datetimeFigureOut">
              <a:rPr lang="en-US" smtClean="0"/>
              <a:t>4/27/2026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3255728182"/>
      </p:ext>
    </p:extLst>
  </p:cSld>
  <p:clrMap bg1="lt1" tx1="dk1" bg2="lt2" tx2="dk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228" r:id="rId10"/>
    <p:sldLayoutId id="2147484229" r:id="rId11"/>
    <p:sldLayoutId id="2147484230" r:id="rId12"/>
    <p:sldLayoutId id="2147484231" r:id="rId13"/>
    <p:sldLayoutId id="2147484232" r:id="rId14"/>
    <p:sldLayoutId id="2147484233" r:id="rId15"/>
    <p:sldLayoutId id="2147484234" r:id="rId16"/>
    <p:sldLayoutId id="2147484235" r:id="rId17"/>
    <p:sldLayoutId id="2147484236" r:id="rId18"/>
    <p:sldLayoutId id="2147484237" r:id="rId19"/>
    <p:sldLayoutId id="2147484238" r:id="rId20"/>
    <p:sldLayoutId id="2147484239" r:id="rId21"/>
    <p:sldLayoutId id="2147484240" r:id="rId22"/>
    <p:sldLayoutId id="2147484241" r:id="rId23"/>
    <p:sldLayoutId id="2147484242" r:id="rId24"/>
    <p:sldLayoutId id="2147484243"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4/27/2026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785521872"/>
      </p:ext>
    </p:extLst>
  </p:cSld>
  <p:clrMap bg1="lt1" tx1="dk1" bg2="lt2" tx2="dk2" accent1="accent1" accent2="accent2" accent3="accent3" accent4="accent4" accent5="accent5" accent6="accent6" hlink="hlink" folHlink="folHlink"/>
  <p:sldLayoutIdLst>
    <p:sldLayoutId id="2147484245" r:id="rId1"/>
    <p:sldLayoutId id="2147484246" r:id="rId2"/>
    <p:sldLayoutId id="2147484247" r:id="rId3"/>
    <p:sldLayoutId id="2147484248" r:id="rId4"/>
    <p:sldLayoutId id="2147484249" r:id="rId5"/>
    <p:sldLayoutId id="2147484250" r:id="rId6"/>
    <p:sldLayoutId id="2147484251" r:id="rId7"/>
    <p:sldLayoutId id="2147484252" r:id="rId8"/>
    <p:sldLayoutId id="2147484253" r:id="rId9"/>
    <p:sldLayoutId id="2147484254" r:id="rId10"/>
    <p:sldLayoutId id="2147484255"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513A81-5014-4F4F-94EC-7CF57BE2DD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2AD5D4F-785F-44DD-AEE3-E424D68E4D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D89093-3428-4174-9407-86F0DF8A51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E94FE2-E310-4A6C-9F3B-F9F436829F12}" type="datetimeFigureOut">
              <a:rPr lang="en-GB" smtClean="0"/>
              <a:t>27/04/2026</a:t>
            </a:fld>
            <a:endParaRPr lang="en-GB"/>
          </a:p>
        </p:txBody>
      </p:sp>
      <p:sp>
        <p:nvSpPr>
          <p:cNvPr id="5" name="Footer Placeholder 4">
            <a:extLst>
              <a:ext uri="{FF2B5EF4-FFF2-40B4-BE49-F238E27FC236}">
                <a16:creationId xmlns:a16="http://schemas.microsoft.com/office/drawing/2014/main" id="{9F762DBE-FE99-4FB1-BEC5-EE4295E798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12FDBB4-4982-476C-886B-922ACF1C60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F332C9-1FD9-4013-AA3A-206CAA6704F5}" type="slidenum">
              <a:rPr lang="en-GB" smtClean="0"/>
              <a:t>‹#›</a:t>
            </a:fld>
            <a:endParaRPr lang="en-GB"/>
          </a:p>
        </p:txBody>
      </p:sp>
    </p:spTree>
    <p:extLst>
      <p:ext uri="{BB962C8B-B14F-4D97-AF65-F5344CB8AC3E}">
        <p14:creationId xmlns:p14="http://schemas.microsoft.com/office/powerpoint/2010/main" val="2552841499"/>
      </p:ext>
    </p:extLst>
  </p:cSld>
  <p:clrMap bg1="lt1" tx1="dk1" bg2="lt2" tx2="dk2" accent1="accent1" accent2="accent2" accent3="accent3" accent4="accent4" accent5="accent5" accent6="accent6" hlink="hlink" folHlink="folHlink"/>
  <p:sldLayoutIdLst>
    <p:sldLayoutId id="2147484257" r:id="rId1"/>
    <p:sldLayoutId id="2147484258" r:id="rId2"/>
    <p:sldLayoutId id="2147484259" r:id="rId3"/>
    <p:sldLayoutId id="2147484260" r:id="rId4"/>
    <p:sldLayoutId id="2147484261" r:id="rId5"/>
    <p:sldLayoutId id="2147484262" r:id="rId6"/>
    <p:sldLayoutId id="2147484263" r:id="rId7"/>
    <p:sldLayoutId id="2147484264" r:id="rId8"/>
    <p:sldLayoutId id="2147484265" r:id="rId9"/>
    <p:sldLayoutId id="2147484266" r:id="rId10"/>
    <p:sldLayoutId id="2147484267" r:id="rId11"/>
    <p:sldLayoutId id="214748426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42.xml"/><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67.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3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hyperlink" Target="https://www.gatsby.org.uk/uploads/education/good-career-guidance-the-next-10-years-interim-briefing-shared-external.pdf" TargetMode="External"/><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06.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careersandenterprise.co.uk/media/14cdft1b/cec-now-next-report.pdf"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96.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6.xml"/><Relationship Id="rId1" Type="http://schemas.openxmlformats.org/officeDocument/2006/relationships/tags" Target="../tags/tag1.xml"/></Relationships>
</file>

<file path=ppt/slides/_rels/slide23.xml.rels><?xml version="1.0" encoding="UTF-8" standalone="yes"?>
<Relationships xmlns="http://schemas.openxmlformats.org/package/2006/relationships"><Relationship Id="rId3" Type="http://schemas.openxmlformats.org/officeDocument/2006/relationships/hyperlink" Target="https://www.careersandenterprise.co.uk/careers-leaders/careers-leader-training/" TargetMode="External"/><Relationship Id="rId7"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160.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160.xml"/><Relationship Id="rId5" Type="http://schemas.openxmlformats.org/officeDocument/2006/relationships/image" Target="../media/image48.jpe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8.xml"/></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5.xml"/></Relationships>
</file>

<file path=ppt/slides/_rels/slide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hyperlink" Target="https://www.careersandenterprise.co.uk/media/14cdft1b/cec-now-next-report.pdf"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careersandenterprise.zendesk.com/hc/en-gb/sections/13590700129948-Careers-Impact-System" TargetMode="External"/><Relationship Id="rId2" Type="http://schemas.openxmlformats.org/officeDocument/2006/relationships/notesSlide" Target="../notesSlides/notesSlide30.xml"/><Relationship Id="rId1" Type="http://schemas.openxmlformats.org/officeDocument/2006/relationships/slideLayout" Target="../slideLayouts/slideLayout1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hyperlink" Target="https://cec-compass.zendesk.com/hc/en-gb"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17.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2.xml"/><Relationship Id="rId1" Type="http://schemas.openxmlformats.org/officeDocument/2006/relationships/slideLayout" Target="../slideLayouts/slideLayout17.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hyperlink" Target="https://resources.careersandenterprise.co.uk/careers-impact-internal-leadership-review" TargetMode="External"/><Relationship Id="rId2" Type="http://schemas.openxmlformats.org/officeDocument/2006/relationships/notesSlide" Target="../notesSlides/notesSlide33.xml"/><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44.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6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50DECE73-DE21-A242-B3E7-B52713DE794C}"/>
              </a:ext>
            </a:extLst>
          </p:cNvPr>
          <p:cNvSpPr txBox="1"/>
          <p:nvPr/>
        </p:nvSpPr>
        <p:spPr>
          <a:xfrm>
            <a:off x="451312" y="1640246"/>
            <a:ext cx="3574161" cy="2862322"/>
          </a:xfrm>
          <a:prstGeom prst="rect">
            <a:avLst/>
          </a:prstGeom>
          <a:noFill/>
        </p:spPr>
        <p:txBody>
          <a:bodyPr wrap="square" lIns="91440" tIns="45720" rIns="91440" bIns="45720" rtlCol="0" anchor="t">
            <a:spAutoFit/>
          </a:bodyPr>
          <a:lstStyle/>
          <a:p>
            <a:r>
              <a:rPr lang="en-US" sz="3600" b="1">
                <a:solidFill>
                  <a:schemeClr val="bg1"/>
                </a:solidFill>
              </a:rPr>
              <a:t>Careers as a driver for school, special school and college improvement</a:t>
            </a:r>
            <a:endParaRPr lang="en-US" sz="4000" b="1">
              <a:solidFill>
                <a:schemeClr val="bg1"/>
              </a:solidFill>
            </a:endParaRPr>
          </a:p>
        </p:txBody>
      </p:sp>
      <p:sp>
        <p:nvSpPr>
          <p:cNvPr id="6" name="TextBox 5">
            <a:extLst>
              <a:ext uri="{FF2B5EF4-FFF2-40B4-BE49-F238E27FC236}">
                <a16:creationId xmlns:a16="http://schemas.microsoft.com/office/drawing/2014/main" id="{0A2092A1-7DCB-79CF-75DC-7FE6263FA324}"/>
              </a:ext>
            </a:extLst>
          </p:cNvPr>
          <p:cNvSpPr txBox="1"/>
          <p:nvPr/>
        </p:nvSpPr>
        <p:spPr>
          <a:xfrm>
            <a:off x="4511513" y="1183046"/>
            <a:ext cx="7202224" cy="1200329"/>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chemeClr val="tx2"/>
                </a:solidFill>
                <a:effectLst/>
                <a:uLnTx/>
                <a:uFillTx/>
                <a:latin typeface="Calibri" panose="020F0502020204030204"/>
                <a:ea typeface="+mn-ea"/>
                <a:cs typeface="+mn-cs"/>
              </a:rPr>
              <a:t>Careers Impact internal leadership and peer-to-peer reviews</a:t>
            </a:r>
          </a:p>
        </p:txBody>
      </p:sp>
      <p:pic>
        <p:nvPicPr>
          <p:cNvPr id="4" name="Picture 3" descr="A diagram of careers impact&#10;&#10;Description automatically generated">
            <a:extLst>
              <a:ext uri="{FF2B5EF4-FFF2-40B4-BE49-F238E27FC236}">
                <a16:creationId xmlns:a16="http://schemas.microsoft.com/office/drawing/2014/main" id="{F28FC4E8-8642-F89B-B6DE-4DE09369D735}"/>
              </a:ext>
            </a:extLst>
          </p:cNvPr>
          <p:cNvPicPr>
            <a:picLocks noChangeAspect="1"/>
          </p:cNvPicPr>
          <p:nvPr/>
        </p:nvPicPr>
        <p:blipFill>
          <a:blip r:embed="rId3"/>
          <a:stretch>
            <a:fillRect/>
          </a:stretch>
        </p:blipFill>
        <p:spPr>
          <a:xfrm>
            <a:off x="5202237" y="2439403"/>
            <a:ext cx="5818105" cy="4114800"/>
          </a:xfrm>
          <a:prstGeom prst="rect">
            <a:avLst/>
          </a:prstGeom>
        </p:spPr>
      </p:pic>
      <p:pic>
        <p:nvPicPr>
          <p:cNvPr id="3" name="Picture 2">
            <a:extLst>
              <a:ext uri="{FF2B5EF4-FFF2-40B4-BE49-F238E27FC236}">
                <a16:creationId xmlns:a16="http://schemas.microsoft.com/office/drawing/2014/main" id="{2DF535C1-94E4-F31B-BD58-C16A1990AECB}"/>
              </a:ext>
            </a:extLst>
          </p:cNvPr>
          <p:cNvPicPr>
            <a:picLocks noChangeAspect="1"/>
          </p:cNvPicPr>
          <p:nvPr/>
        </p:nvPicPr>
        <p:blipFill>
          <a:blip r:embed="rId4"/>
          <a:stretch>
            <a:fillRect/>
          </a:stretch>
        </p:blipFill>
        <p:spPr>
          <a:xfrm>
            <a:off x="975734" y="4920087"/>
            <a:ext cx="1634116" cy="1634116"/>
          </a:xfrm>
          <a:prstGeom prst="rect">
            <a:avLst/>
          </a:prstGeom>
        </p:spPr>
      </p:pic>
    </p:spTree>
    <p:extLst>
      <p:ext uri="{BB962C8B-B14F-4D97-AF65-F5344CB8AC3E}">
        <p14:creationId xmlns:p14="http://schemas.microsoft.com/office/powerpoint/2010/main" val="580396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69D261-F077-9EF6-DDC8-3C8D295649C6}"/>
              </a:ext>
            </a:extLst>
          </p:cNvPr>
          <p:cNvPicPr>
            <a:picLocks noChangeAspect="1"/>
          </p:cNvPicPr>
          <p:nvPr/>
        </p:nvPicPr>
        <p:blipFill>
          <a:blip r:embed="rId3"/>
          <a:stretch>
            <a:fillRect/>
          </a:stretch>
        </p:blipFill>
        <p:spPr>
          <a:xfrm>
            <a:off x="916757" y="758486"/>
            <a:ext cx="8949504" cy="5571066"/>
          </a:xfrm>
          <a:prstGeom prst="rect">
            <a:avLst/>
          </a:prstGeom>
        </p:spPr>
      </p:pic>
      <p:pic>
        <p:nvPicPr>
          <p:cNvPr id="4" name="Picture 3">
            <a:extLst>
              <a:ext uri="{FF2B5EF4-FFF2-40B4-BE49-F238E27FC236}">
                <a16:creationId xmlns:a16="http://schemas.microsoft.com/office/drawing/2014/main" id="{3D516DB3-2031-BFA9-5BD5-AD39CC271187}"/>
              </a:ext>
            </a:extLst>
          </p:cNvPr>
          <p:cNvPicPr>
            <a:picLocks noChangeAspect="1"/>
          </p:cNvPicPr>
          <p:nvPr/>
        </p:nvPicPr>
        <p:blipFill>
          <a:blip r:embed="rId4"/>
          <a:stretch>
            <a:fillRect/>
          </a:stretch>
        </p:blipFill>
        <p:spPr>
          <a:xfrm>
            <a:off x="10298740" y="4859965"/>
            <a:ext cx="1633870" cy="1633870"/>
          </a:xfrm>
          <a:prstGeom prst="rect">
            <a:avLst/>
          </a:prstGeom>
        </p:spPr>
      </p:pic>
    </p:spTree>
    <p:extLst>
      <p:ext uri="{BB962C8B-B14F-4D97-AF65-F5344CB8AC3E}">
        <p14:creationId xmlns:p14="http://schemas.microsoft.com/office/powerpoint/2010/main" val="811638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9B7C713-BDE9-589C-A8B0-3F0F304598C1}"/>
              </a:ext>
            </a:extLst>
          </p:cNvPr>
          <p:cNvGraphicFramePr/>
          <p:nvPr/>
        </p:nvGraphicFramePr>
        <p:xfrm>
          <a:off x="2364546" y="502373"/>
          <a:ext cx="9153002" cy="55123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160F2645-FB3F-26FA-215A-5AC95CCA89F1}"/>
              </a:ext>
            </a:extLst>
          </p:cNvPr>
          <p:cNvSpPr txBox="1"/>
          <p:nvPr/>
        </p:nvSpPr>
        <p:spPr>
          <a:xfrm>
            <a:off x="340818" y="501367"/>
            <a:ext cx="4375016" cy="169277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sng" strike="noStrike" kern="1200" cap="none" spc="0" normalizeH="0" baseline="0" noProof="0">
                <a:ln>
                  <a:noFill/>
                </a:ln>
                <a:solidFill>
                  <a:srgbClr val="00A9A9"/>
                </a:solidFill>
                <a:effectLst/>
                <a:uLnTx/>
                <a:uFillTx/>
                <a:latin typeface="Calibri" panose="020F0502020204030204"/>
                <a:ea typeface="+mn-ea"/>
                <a:cs typeface="+mn-cs"/>
              </a:rPr>
              <a:t>What is careers?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A9A9"/>
                </a:solidFill>
                <a:effectLst/>
                <a:uLnTx/>
                <a:uFillTx/>
                <a:latin typeface="Calibri" panose="020F0502020204030204"/>
                <a:ea typeface="+mn-ea"/>
                <a:cs typeface="+mn-cs"/>
              </a:rPr>
              <a:t>Careers is everything young people need to know, understand and be able to do in order to:</a:t>
            </a:r>
          </a:p>
        </p:txBody>
      </p:sp>
    </p:spTree>
    <p:extLst>
      <p:ext uri="{BB962C8B-B14F-4D97-AF65-F5344CB8AC3E}">
        <p14:creationId xmlns:p14="http://schemas.microsoft.com/office/powerpoint/2010/main" val="414809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1DED2C4-27FE-0E6C-B5C1-C8C7E59B9AA3}"/>
              </a:ext>
            </a:extLst>
          </p:cNvPr>
          <p:cNvSpPr/>
          <p:nvPr/>
        </p:nvSpPr>
        <p:spPr>
          <a:xfrm>
            <a:off x="4161332" y="1946822"/>
            <a:ext cx="3510196" cy="4034852"/>
          </a:xfrm>
          <a:prstGeom prst="roundRect">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A9A9"/>
                </a:solidFill>
                <a:effectLst/>
                <a:uLnTx/>
                <a:uFillTx/>
                <a:latin typeface="Calibri" panose="020F0502020204030204"/>
                <a:ea typeface="Calibri"/>
                <a:cs typeface="Calibri"/>
              </a:rPr>
              <a:t>A sustainable and strategic approach to careers leadership</a:t>
            </a:r>
          </a:p>
        </p:txBody>
      </p:sp>
      <p:sp>
        <p:nvSpPr>
          <p:cNvPr id="4" name="Arrow: Right 3">
            <a:extLst>
              <a:ext uri="{FF2B5EF4-FFF2-40B4-BE49-F238E27FC236}">
                <a16:creationId xmlns:a16="http://schemas.microsoft.com/office/drawing/2014/main" id="{0E78BE70-8026-CE55-FAE5-3560E58A10D1}"/>
              </a:ext>
            </a:extLst>
          </p:cNvPr>
          <p:cNvSpPr/>
          <p:nvPr/>
        </p:nvSpPr>
        <p:spPr>
          <a:xfrm>
            <a:off x="608381" y="2254342"/>
            <a:ext cx="3016181" cy="678563"/>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A4EBD1DD-8C01-2D4D-43F1-BF268257D78A}"/>
              </a:ext>
            </a:extLst>
          </p:cNvPr>
          <p:cNvSpPr/>
          <p:nvPr/>
        </p:nvSpPr>
        <p:spPr>
          <a:xfrm>
            <a:off x="596575" y="3948085"/>
            <a:ext cx="3010127" cy="682432"/>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CE7BB6FB-A183-E27D-7B22-16F6DCA5B957}"/>
              </a:ext>
            </a:extLst>
          </p:cNvPr>
          <p:cNvSpPr/>
          <p:nvPr/>
        </p:nvSpPr>
        <p:spPr>
          <a:xfrm>
            <a:off x="608672" y="5683262"/>
            <a:ext cx="2983655" cy="649908"/>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Arrow: Left 6">
            <a:extLst>
              <a:ext uri="{FF2B5EF4-FFF2-40B4-BE49-F238E27FC236}">
                <a16:creationId xmlns:a16="http://schemas.microsoft.com/office/drawing/2014/main" id="{FFBA1687-0F48-9CDD-72F5-7B8033D9A935}"/>
              </a:ext>
            </a:extLst>
          </p:cNvPr>
          <p:cNvSpPr/>
          <p:nvPr/>
        </p:nvSpPr>
        <p:spPr>
          <a:xfrm>
            <a:off x="8279222" y="2268549"/>
            <a:ext cx="3462905" cy="651297"/>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Arrow: Left 7">
            <a:extLst>
              <a:ext uri="{FF2B5EF4-FFF2-40B4-BE49-F238E27FC236}">
                <a16:creationId xmlns:a16="http://schemas.microsoft.com/office/drawing/2014/main" id="{45A739A1-79DB-B7FB-A746-59413F1A43F1}"/>
              </a:ext>
            </a:extLst>
          </p:cNvPr>
          <p:cNvSpPr/>
          <p:nvPr/>
        </p:nvSpPr>
        <p:spPr>
          <a:xfrm>
            <a:off x="8257156" y="3951219"/>
            <a:ext cx="3498630" cy="700426"/>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Arrow: Left 8">
            <a:extLst>
              <a:ext uri="{FF2B5EF4-FFF2-40B4-BE49-F238E27FC236}">
                <a16:creationId xmlns:a16="http://schemas.microsoft.com/office/drawing/2014/main" id="{C36B879B-7540-BA8A-4704-1CF38AE9069F}"/>
              </a:ext>
            </a:extLst>
          </p:cNvPr>
          <p:cNvSpPr/>
          <p:nvPr/>
        </p:nvSpPr>
        <p:spPr>
          <a:xfrm>
            <a:off x="8283819" y="5665999"/>
            <a:ext cx="3485841" cy="640824"/>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D683B05-9643-532F-A0B7-7784381FE76C}"/>
              </a:ext>
            </a:extLst>
          </p:cNvPr>
          <p:cNvSpPr/>
          <p:nvPr/>
        </p:nvSpPr>
        <p:spPr>
          <a:xfrm>
            <a:off x="725354" y="1287505"/>
            <a:ext cx="2479523" cy="628952"/>
          </a:xfrm>
          <a:prstGeom prst="rect">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A9A9"/>
                </a:solidFill>
                <a:effectLst/>
                <a:uLnTx/>
                <a:uFillTx/>
                <a:latin typeface="Calibri" panose="020F0502020204030204"/>
                <a:ea typeface="Calibri"/>
                <a:cs typeface="Calibri"/>
              </a:rPr>
              <a:t>Challenges</a:t>
            </a:r>
            <a:endParaRPr kumimoji="0" lang="en-US" sz="1800" b="0" i="0" u="none" strike="noStrike" kern="1200" cap="none" spc="0" normalizeH="0" baseline="0" noProof="0">
              <a:ln>
                <a:noFill/>
              </a:ln>
              <a:solidFill>
                <a:srgbClr val="00A9A9"/>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02F73FC-9F08-3341-E7BB-32A06313A844}"/>
              </a:ext>
            </a:extLst>
          </p:cNvPr>
          <p:cNvSpPr/>
          <p:nvPr/>
        </p:nvSpPr>
        <p:spPr>
          <a:xfrm>
            <a:off x="8667919" y="1298739"/>
            <a:ext cx="2475644" cy="635112"/>
          </a:xfrm>
          <a:prstGeom prst="rect">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A9A9"/>
                </a:solidFill>
                <a:effectLst/>
                <a:uLnTx/>
                <a:uFillTx/>
                <a:latin typeface="Calibri" panose="020F0502020204030204"/>
                <a:ea typeface="Calibri"/>
                <a:cs typeface="Calibri"/>
              </a:rPr>
              <a:t>Conditions for Success</a:t>
            </a:r>
            <a:endParaRPr kumimoji="0" lang="en-US" sz="1800" b="0" i="0" u="none" strike="noStrike" kern="1200" cap="none" spc="0" normalizeH="0" baseline="0" noProof="0">
              <a:ln>
                <a:noFill/>
              </a:ln>
              <a:solidFill>
                <a:srgbClr val="00A9A9"/>
              </a:solidFill>
              <a:effectLst/>
              <a:uLnTx/>
              <a:uFillTx/>
              <a:latin typeface="Calibri" panose="020F0502020204030204"/>
              <a:ea typeface="+mn-ea"/>
              <a:cs typeface="+mn-cs"/>
            </a:endParaRPr>
          </a:p>
        </p:txBody>
      </p:sp>
      <p:sp>
        <p:nvSpPr>
          <p:cNvPr id="10" name="Arrow: Right 9">
            <a:extLst>
              <a:ext uri="{FF2B5EF4-FFF2-40B4-BE49-F238E27FC236}">
                <a16:creationId xmlns:a16="http://schemas.microsoft.com/office/drawing/2014/main" id="{658CF65A-885A-15E3-5CB1-FDD84F6CF412}"/>
              </a:ext>
            </a:extLst>
          </p:cNvPr>
          <p:cNvSpPr/>
          <p:nvPr/>
        </p:nvSpPr>
        <p:spPr>
          <a:xfrm>
            <a:off x="594004" y="3088227"/>
            <a:ext cx="3016180" cy="649809"/>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Calibri" panose="020F0502020204030204"/>
                <a:ea typeface="+mn-ea"/>
                <a:cs typeface="Calibri"/>
              </a:rPr>
              <a:t>G|</a:t>
            </a: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Arrow: Right 10">
            <a:extLst>
              <a:ext uri="{FF2B5EF4-FFF2-40B4-BE49-F238E27FC236}">
                <a16:creationId xmlns:a16="http://schemas.microsoft.com/office/drawing/2014/main" id="{C50834FC-A73F-DF6F-AF93-C8C44F385FE5}"/>
              </a:ext>
            </a:extLst>
          </p:cNvPr>
          <p:cNvSpPr/>
          <p:nvPr/>
        </p:nvSpPr>
        <p:spPr>
          <a:xfrm>
            <a:off x="594003" y="4827889"/>
            <a:ext cx="2987426" cy="836714"/>
          </a:xfrm>
          <a:prstGeom prst="righ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Arrow: Left 13">
            <a:extLst>
              <a:ext uri="{FF2B5EF4-FFF2-40B4-BE49-F238E27FC236}">
                <a16:creationId xmlns:a16="http://schemas.microsoft.com/office/drawing/2014/main" id="{222AF138-C712-25CA-0B3C-474415453A42}"/>
              </a:ext>
            </a:extLst>
          </p:cNvPr>
          <p:cNvSpPr/>
          <p:nvPr/>
        </p:nvSpPr>
        <p:spPr>
          <a:xfrm>
            <a:off x="8255500" y="3093091"/>
            <a:ext cx="3488304" cy="697065"/>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row: Left 14">
            <a:extLst>
              <a:ext uri="{FF2B5EF4-FFF2-40B4-BE49-F238E27FC236}">
                <a16:creationId xmlns:a16="http://schemas.microsoft.com/office/drawing/2014/main" id="{E4C93B97-FC87-44EA-5DE8-2F64A0887336}"/>
              </a:ext>
            </a:extLst>
          </p:cNvPr>
          <p:cNvSpPr/>
          <p:nvPr/>
        </p:nvSpPr>
        <p:spPr>
          <a:xfrm>
            <a:off x="8255499" y="4832032"/>
            <a:ext cx="3502682" cy="671665"/>
          </a:xfrm>
          <a:prstGeom prst="leftArrow">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E5A0A0CC-CF25-292E-A062-B90507397624}"/>
              </a:ext>
            </a:extLst>
          </p:cNvPr>
          <p:cNvSpPr txBox="1"/>
          <p:nvPr/>
        </p:nvSpPr>
        <p:spPr>
          <a:xfrm>
            <a:off x="694763" y="2441190"/>
            <a:ext cx="22687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Turnover of staff</a:t>
            </a:r>
            <a:endParaRPr kumimoji="0" lang="en-GB" sz="14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E9544755-D3B5-57A1-78C2-F3C8FA7D053F}"/>
              </a:ext>
            </a:extLst>
          </p:cNvPr>
          <p:cNvSpPr txBox="1"/>
          <p:nvPr/>
        </p:nvSpPr>
        <p:spPr>
          <a:xfrm>
            <a:off x="536492" y="3252493"/>
            <a:ext cx="279765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Changing cohort needs/contexts</a:t>
            </a:r>
          </a:p>
        </p:txBody>
      </p:sp>
      <p:sp>
        <p:nvSpPr>
          <p:cNvPr id="18" name="TextBox 17">
            <a:extLst>
              <a:ext uri="{FF2B5EF4-FFF2-40B4-BE49-F238E27FC236}">
                <a16:creationId xmlns:a16="http://schemas.microsoft.com/office/drawing/2014/main" id="{2B55E7F4-2AE7-9C74-D2F3-5AC1B61D1CB5}"/>
              </a:ext>
            </a:extLst>
          </p:cNvPr>
          <p:cNvSpPr txBox="1"/>
          <p:nvPr/>
        </p:nvSpPr>
        <p:spPr>
          <a:xfrm>
            <a:off x="693496" y="4103044"/>
            <a:ext cx="22687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Insufficient prioritisation</a:t>
            </a:r>
            <a:endParaRPr kumimoji="0" lang="en-GB" sz="14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A7F98B5-887A-228B-7A5B-6DB0141918BD}"/>
              </a:ext>
            </a:extLst>
          </p:cNvPr>
          <p:cNvSpPr txBox="1"/>
          <p:nvPr/>
        </p:nvSpPr>
        <p:spPr>
          <a:xfrm>
            <a:off x="590300" y="5008100"/>
            <a:ext cx="290517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Absence of mechanism for effective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impact evaluation</a:t>
            </a:r>
          </a:p>
        </p:txBody>
      </p:sp>
      <p:sp>
        <p:nvSpPr>
          <p:cNvPr id="20" name="TextBox 19">
            <a:extLst>
              <a:ext uri="{FF2B5EF4-FFF2-40B4-BE49-F238E27FC236}">
                <a16:creationId xmlns:a16="http://schemas.microsoft.com/office/drawing/2014/main" id="{4E74718C-8790-CB24-6B8A-598014BB24DF}"/>
              </a:ext>
            </a:extLst>
          </p:cNvPr>
          <p:cNvSpPr txBox="1"/>
          <p:nvPr/>
        </p:nvSpPr>
        <p:spPr>
          <a:xfrm>
            <a:off x="715908" y="5873151"/>
            <a:ext cx="219686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Lack of strategic approach</a:t>
            </a:r>
            <a:endParaRPr kumimoji="0" lang="en-US" sz="14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FBC35965-DB8D-02C9-B6CF-80EEFC073482}"/>
              </a:ext>
            </a:extLst>
          </p:cNvPr>
          <p:cNvSpPr txBox="1"/>
          <p:nvPr/>
        </p:nvSpPr>
        <p:spPr>
          <a:xfrm>
            <a:off x="8740530" y="2422146"/>
            <a:ext cx="345991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mn-ea"/>
                <a:cs typeface="Calibri"/>
              </a:rPr>
              <a:t>                   Leaders' Vision</a:t>
            </a:r>
            <a:endParaRPr kumimoji="0" lang="en-GB" sz="14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50BB0164-7326-75FF-2DAE-927781C17AFF}"/>
              </a:ext>
            </a:extLst>
          </p:cNvPr>
          <p:cNvSpPr txBox="1"/>
          <p:nvPr/>
        </p:nvSpPr>
        <p:spPr>
          <a:xfrm>
            <a:off x="8882261" y="4153887"/>
            <a:ext cx="31750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Calibri"/>
                <a:cs typeface="Calibri"/>
              </a:rPr>
              <a:t>          Distributed Leadership</a:t>
            </a:r>
          </a:p>
        </p:txBody>
      </p:sp>
      <p:sp>
        <p:nvSpPr>
          <p:cNvPr id="24" name="TextBox 23">
            <a:extLst>
              <a:ext uri="{FF2B5EF4-FFF2-40B4-BE49-F238E27FC236}">
                <a16:creationId xmlns:a16="http://schemas.microsoft.com/office/drawing/2014/main" id="{905DFDF8-9584-0252-493D-E533D46AF9D3}"/>
              </a:ext>
            </a:extLst>
          </p:cNvPr>
          <p:cNvSpPr txBox="1"/>
          <p:nvPr/>
        </p:nvSpPr>
        <p:spPr>
          <a:xfrm>
            <a:off x="8885643" y="4993722"/>
            <a:ext cx="33559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Calibri"/>
                <a:cs typeface="Calibri"/>
              </a:rPr>
              <a:t>Student Career Learning Journeys</a:t>
            </a:r>
          </a:p>
        </p:txBody>
      </p:sp>
      <p:sp>
        <p:nvSpPr>
          <p:cNvPr id="26" name="TextBox 25">
            <a:extLst>
              <a:ext uri="{FF2B5EF4-FFF2-40B4-BE49-F238E27FC236}">
                <a16:creationId xmlns:a16="http://schemas.microsoft.com/office/drawing/2014/main" id="{78F31CD3-81AA-D923-6D1A-E43A4D97EFDA}"/>
              </a:ext>
            </a:extLst>
          </p:cNvPr>
          <p:cNvSpPr txBox="1"/>
          <p:nvPr/>
        </p:nvSpPr>
        <p:spPr>
          <a:xfrm>
            <a:off x="8946875" y="5831724"/>
            <a:ext cx="332380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Calibri"/>
                <a:cs typeface="Calibri"/>
              </a:rPr>
              <a:t>              Impact Evaluation</a:t>
            </a:r>
          </a:p>
        </p:txBody>
      </p:sp>
      <p:sp>
        <p:nvSpPr>
          <p:cNvPr id="2" name="TextBox 1">
            <a:extLst>
              <a:ext uri="{FF2B5EF4-FFF2-40B4-BE49-F238E27FC236}">
                <a16:creationId xmlns:a16="http://schemas.microsoft.com/office/drawing/2014/main" id="{F364776D-D776-5A37-9F0C-E06FA154FD5C}"/>
              </a:ext>
            </a:extLst>
          </p:cNvPr>
          <p:cNvSpPr txBox="1"/>
          <p:nvPr/>
        </p:nvSpPr>
        <p:spPr>
          <a:xfrm>
            <a:off x="8949833" y="3287927"/>
            <a:ext cx="30353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85857"/>
                </a:solidFill>
                <a:effectLst/>
                <a:uLnTx/>
                <a:uFillTx/>
                <a:latin typeface="Calibri" panose="020F0502020204030204"/>
                <a:ea typeface="Calibri"/>
                <a:cs typeface="Calibri"/>
              </a:rPr>
              <a:t>     Strategic Careers Planning</a:t>
            </a:r>
            <a:endParaRPr kumimoji="0" lang="en-US" sz="14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922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06D00C-3357-768B-D01F-06CC0C622EB0}"/>
              </a:ext>
            </a:extLst>
          </p:cNvPr>
          <p:cNvSpPr txBox="1"/>
          <p:nvPr/>
        </p:nvSpPr>
        <p:spPr>
          <a:xfrm>
            <a:off x="178425" y="267192"/>
            <a:ext cx="8919276" cy="2708434"/>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A9A9"/>
                </a:solidFill>
                <a:effectLst/>
                <a:uLnTx/>
                <a:uFillTx/>
                <a:latin typeface="Calibri" panose="020F0502020204030204"/>
                <a:ea typeface="+mn-ea"/>
                <a:cs typeface="+mn-cs"/>
              </a:rPr>
              <a:t>Conditions for Success: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effectLst/>
                <a:uLnTx/>
                <a:uFillTx/>
                <a:latin typeface="Calibri" panose="020F0502020204030204"/>
                <a:ea typeface="+mn-ea"/>
                <a:cs typeface="+mn-cs"/>
              </a:rPr>
              <a:t>Careers </a:t>
            </a:r>
            <a:r>
              <a:rPr lang="en-GB" sz="3600" dirty="0">
                <a:latin typeface="Calibri" panose="020F0502020204030204"/>
              </a:rPr>
              <a:t>leadership</a:t>
            </a:r>
            <a:r>
              <a:rPr kumimoji="0" lang="en-GB" sz="3600" b="0" i="0" u="none" strike="noStrike" kern="1200" cap="none" spc="0" normalizeH="0" baseline="0" noProof="0" dirty="0">
                <a:ln>
                  <a:noFill/>
                </a:ln>
                <a:effectLst/>
                <a:uLnTx/>
                <a:uFillTx/>
                <a:latin typeface="Calibri" panose="020F0502020204030204"/>
                <a:ea typeface="+mn-ea"/>
                <a:cs typeface="+mn-cs"/>
              </a:rPr>
              <a:t> as a driver for school, special school and college improvement</a:t>
            </a:r>
            <a:endParaRPr lang="en-GB" sz="3600" b="0" i="0" u="none" strike="noStrike" kern="1200" cap="none" spc="0" normalizeH="0" baseline="0" noProof="0">
              <a:ln>
                <a:noFill/>
              </a:ln>
              <a:effectLst/>
              <a:uLnTx/>
              <a:uFillTx/>
              <a:latin typeface="Calibri" panose="020F0502020204030204"/>
              <a:ea typeface="Calibri"/>
              <a:cs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00A9A9"/>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585857"/>
              </a:solidFill>
              <a:effectLst/>
              <a:uLnTx/>
              <a:uFillTx/>
              <a:latin typeface="Calibri" panose="020F0502020204030204" pitchFamily="34" charset="0"/>
              <a:ea typeface="+mn-ea"/>
              <a:cs typeface="+mn-cs"/>
            </a:endParaRPr>
          </a:p>
          <a:p>
            <a:pPr marL="0" marR="0" lvl="0" indent="0" algn="l" defTabSz="457200" rtl="0" eaLnBrk="1" fontAlgn="t"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585857"/>
              </a:solidFill>
              <a:effectLst/>
              <a:uLnTx/>
              <a:uFillTx/>
              <a:latin typeface="Arial" panose="020B0604020202020204" pitchFamily="34" charset="0"/>
              <a:ea typeface="+mn-ea"/>
              <a:cs typeface="+mn-cs"/>
            </a:endParaRPr>
          </a:p>
        </p:txBody>
      </p:sp>
      <p:graphicFrame>
        <p:nvGraphicFramePr>
          <p:cNvPr id="4" name="Diagram 3">
            <a:extLst>
              <a:ext uri="{FF2B5EF4-FFF2-40B4-BE49-F238E27FC236}">
                <a16:creationId xmlns:a16="http://schemas.microsoft.com/office/drawing/2014/main" id="{3C1AA9C5-CCC6-7074-29F3-DDB92D02E058}"/>
              </a:ext>
            </a:extLst>
          </p:cNvPr>
          <p:cNvGraphicFramePr/>
          <p:nvPr>
            <p:extLst>
              <p:ext uri="{D42A27DB-BD31-4B8C-83A1-F6EECF244321}">
                <p14:modId xmlns:p14="http://schemas.microsoft.com/office/powerpoint/2010/main" val="662591953"/>
              </p:ext>
            </p:extLst>
          </p:nvPr>
        </p:nvGraphicFramePr>
        <p:xfrm>
          <a:off x="178425" y="857249"/>
          <a:ext cx="11760145" cy="65733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0793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9754C-8E9E-DDF3-37BB-A9F44EE4C895}"/>
              </a:ext>
            </a:extLst>
          </p:cNvPr>
          <p:cNvSpPr txBox="1"/>
          <p:nvPr/>
        </p:nvSpPr>
        <p:spPr>
          <a:xfrm>
            <a:off x="213985" y="2575421"/>
            <a:ext cx="3552429" cy="2585323"/>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chemeClr val="bg1"/>
                </a:solidFill>
                <a:effectLst/>
                <a:uLnTx/>
                <a:uFillTx/>
                <a:latin typeface="Calibri" panose="020F0502020204030204"/>
                <a:ea typeface="+mn-ea"/>
                <a:cs typeface="+mn-cs"/>
              </a:rPr>
              <a:t>Leaders’ Vision</a:t>
            </a:r>
            <a:endParaRPr lang="en-GB" sz="3600" b="1" i="0" u="none" strike="noStrike" kern="1200" cap="none" spc="0" normalizeH="0" baseline="0" noProof="0">
              <a:ln>
                <a:noFill/>
              </a:ln>
              <a:solidFill>
                <a:schemeClr val="bg1"/>
              </a:solidFill>
              <a:effectLst/>
              <a:uLnTx/>
              <a:uFillTx/>
              <a:latin typeface="Calibri" panose="020F0502020204030204"/>
              <a:ea typeface="Calibri"/>
              <a:cs typeface="Calibri"/>
            </a:endParaRPr>
          </a:p>
          <a:p>
            <a:pPr marL="285750" indent="-285750">
              <a:buFont typeface="Arial"/>
              <a:buChar char="•"/>
              <a:defRPr/>
            </a:pPr>
            <a:r>
              <a:rPr lang="en-GB">
                <a:solidFill>
                  <a:schemeClr val="bg1"/>
                </a:solidFill>
                <a:latin typeface="Calibri" panose="020F0502020204030204"/>
                <a:ea typeface="Calibri"/>
                <a:cs typeface="Calibri"/>
              </a:rPr>
              <a:t>Clear vision from leaders with definition of intended impact and identification of relevant success criteria shared with SLT and governance</a:t>
            </a:r>
            <a:endParaRPr lang="en-US">
              <a:solidFill>
                <a:schemeClr val="bg1"/>
              </a:solidFill>
              <a:latin typeface="Calibri" panose="020F0502020204030204"/>
              <a:ea typeface="Calibri"/>
              <a:cs typeface="Calibri"/>
            </a:endParaRPr>
          </a:p>
          <a:p>
            <a:pPr algn="ctr">
              <a:defRPr/>
            </a:pPr>
            <a:endParaRPr lang="en-GB" sz="3600" b="1">
              <a:solidFill>
                <a:srgbClr val="FFFFFF"/>
              </a:solidFill>
              <a:latin typeface="Calibri" panose="020F0502020204030204"/>
              <a:ea typeface="Calibri"/>
              <a:cs typeface="Calibri"/>
            </a:endParaRPr>
          </a:p>
        </p:txBody>
      </p:sp>
      <p:pic>
        <p:nvPicPr>
          <p:cNvPr id="3" name="Picture 2">
            <a:extLst>
              <a:ext uri="{FF2B5EF4-FFF2-40B4-BE49-F238E27FC236}">
                <a16:creationId xmlns:a16="http://schemas.microsoft.com/office/drawing/2014/main" id="{691495F0-D9F3-80DB-5F59-5FF6B709BF20}"/>
              </a:ext>
            </a:extLst>
          </p:cNvPr>
          <p:cNvPicPr>
            <a:picLocks noChangeAspect="1"/>
          </p:cNvPicPr>
          <p:nvPr/>
        </p:nvPicPr>
        <p:blipFill>
          <a:blip r:embed="rId3"/>
          <a:stretch>
            <a:fillRect/>
          </a:stretch>
        </p:blipFill>
        <p:spPr>
          <a:xfrm>
            <a:off x="4297922" y="1407286"/>
            <a:ext cx="7894078" cy="4440418"/>
          </a:xfrm>
          <a:prstGeom prst="rect">
            <a:avLst/>
          </a:prstGeom>
        </p:spPr>
      </p:pic>
    </p:spTree>
    <p:extLst>
      <p:ext uri="{BB962C8B-B14F-4D97-AF65-F5344CB8AC3E}">
        <p14:creationId xmlns:p14="http://schemas.microsoft.com/office/powerpoint/2010/main" val="2936262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9754C-8E9E-DDF3-37BB-A9F44EE4C895}"/>
              </a:ext>
            </a:extLst>
          </p:cNvPr>
          <p:cNvSpPr txBox="1"/>
          <p:nvPr/>
        </p:nvSpPr>
        <p:spPr>
          <a:xfrm>
            <a:off x="202661" y="2351782"/>
            <a:ext cx="4198359" cy="1077218"/>
          </a:xfrm>
          <a:prstGeom prst="rect">
            <a:avLst/>
          </a:prstGeom>
          <a:noFill/>
        </p:spPr>
        <p:txBody>
          <a:bodyPr wrap="square" lIns="91440" tIns="45720" rIns="91440" bIns="45720" rtlCol="0" anchor="t">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FF"/>
                </a:solidFill>
                <a:effectLst/>
                <a:uLnTx/>
                <a:uFillTx/>
                <a:latin typeface="Calibri" panose="020F0502020204030204"/>
                <a:ea typeface="+mn-ea"/>
                <a:cs typeface="+mn-cs"/>
              </a:rPr>
              <a:t>Strategic approach to planning of careers</a:t>
            </a:r>
            <a:endParaRPr lang="en-US">
              <a:ea typeface="+mn-ea"/>
              <a:cs typeface="+mn-cs"/>
            </a:endParaRPr>
          </a:p>
        </p:txBody>
      </p:sp>
      <p:sp>
        <p:nvSpPr>
          <p:cNvPr id="12" name="TextBox 11">
            <a:extLst>
              <a:ext uri="{FF2B5EF4-FFF2-40B4-BE49-F238E27FC236}">
                <a16:creationId xmlns:a16="http://schemas.microsoft.com/office/drawing/2014/main" id="{EC052AEB-1549-0133-0723-DA4E889F17E2}"/>
              </a:ext>
            </a:extLst>
          </p:cNvPr>
          <p:cNvSpPr txBox="1"/>
          <p:nvPr/>
        </p:nvSpPr>
        <p:spPr>
          <a:xfrm>
            <a:off x="4759222" y="1714311"/>
            <a:ext cx="6895839" cy="4111062"/>
          </a:xfrm>
          <a:prstGeom prst="rect">
            <a:avLst/>
          </a:prstGeom>
          <a:noFill/>
        </p:spPr>
        <p:txBody>
          <a:bodyPr wrap="square" lIns="91440" tIns="45720" rIns="91440" bIns="45720" anchor="t">
            <a:spAutoFit/>
          </a:bodyPr>
          <a:lstStyle/>
          <a:p>
            <a:pPr marR="540385">
              <a:lnSpc>
                <a:spcPct val="130000"/>
              </a:lnSpc>
              <a:spcBef>
                <a:spcPts val="1200"/>
              </a:spcBef>
              <a:spcAft>
                <a:spcPts val="1200"/>
              </a:spcAft>
            </a:pPr>
            <a:r>
              <a:rPr lang="en-GB" sz="2000" dirty="0">
                <a:effectLst/>
                <a:uFill>
                  <a:solidFill>
                    <a:srgbClr val="111111"/>
                  </a:solidFill>
                </a:uFill>
                <a:latin typeface="Calibri"/>
                <a:ea typeface="Arial Unicode MS"/>
                <a:cs typeface="Calibri"/>
              </a:rPr>
              <a:t>“Strategic careers planning enabled institutions to outline their vision and long-term priorities for developing their careers provision. </a:t>
            </a:r>
          </a:p>
          <a:p>
            <a:pPr marR="540385">
              <a:lnSpc>
                <a:spcPct val="130000"/>
              </a:lnSpc>
              <a:spcBef>
                <a:spcPts val="1200"/>
              </a:spcBef>
              <a:spcAft>
                <a:spcPts val="1200"/>
              </a:spcAft>
            </a:pPr>
            <a:r>
              <a:rPr lang="en-GB" sz="2000" dirty="0">
                <a:effectLst/>
                <a:uFill>
                  <a:solidFill>
                    <a:srgbClr val="111111"/>
                  </a:solidFill>
                </a:uFill>
                <a:latin typeface="Calibri"/>
                <a:ea typeface="Arial Unicode MS"/>
                <a:cs typeface="Calibri"/>
              </a:rPr>
              <a:t>They stated how their careers provision development priorities aligned with </a:t>
            </a:r>
            <a:r>
              <a:rPr lang="en-GB" sz="2000" dirty="0">
                <a:uFill>
                  <a:solidFill>
                    <a:srgbClr val="111111"/>
                  </a:solidFill>
                </a:uFill>
                <a:latin typeface="Calibri"/>
                <a:ea typeface="Arial Unicode MS"/>
                <a:cs typeface="Calibri"/>
              </a:rPr>
              <a:t>wider </a:t>
            </a:r>
            <a:r>
              <a:rPr lang="en-GB" sz="2000" dirty="0">
                <a:effectLst/>
                <a:uFill>
                  <a:solidFill>
                    <a:srgbClr val="111111"/>
                  </a:solidFill>
                </a:uFill>
                <a:latin typeface="Calibri"/>
                <a:ea typeface="Arial Unicode MS"/>
                <a:cs typeface="Calibri"/>
              </a:rPr>
              <a:t>improvement agenda and provided a clear implementation plan for each priority, including specifying learning outcomes for different cohorts of students at each key stage of education”</a:t>
            </a:r>
            <a:endParaRPr lang="en-GB" sz="1100" dirty="0">
              <a:effectLst/>
              <a:uFill>
                <a:solidFill>
                  <a:srgbClr val="111111"/>
                </a:solidFill>
              </a:uFill>
              <a:latin typeface="Calibri"/>
              <a:ea typeface="Arial Unicode MS"/>
              <a:cs typeface="Calibri"/>
            </a:endParaRPr>
          </a:p>
          <a:p>
            <a:pPr marR="540385" algn="ctr">
              <a:lnSpc>
                <a:spcPct val="130000"/>
              </a:lnSpc>
              <a:spcBef>
                <a:spcPts val="1200"/>
              </a:spcBef>
              <a:spcAft>
                <a:spcPts val="1200"/>
              </a:spcAft>
            </a:pPr>
            <a:endParaRPr lang="en-GB" sz="1100">
              <a:solidFill>
                <a:srgbClr val="262626"/>
              </a:solidFill>
              <a:effectLst/>
              <a:uFill>
                <a:solidFill>
                  <a:srgbClr val="111111"/>
                </a:solidFill>
              </a:uFill>
              <a:latin typeface="Calibri" panose="020F0502020204030204" pitchFamily="34" charset="0"/>
              <a:ea typeface="Arial Unicode MS"/>
            </a:endParaRPr>
          </a:p>
        </p:txBody>
      </p:sp>
      <p:sp>
        <p:nvSpPr>
          <p:cNvPr id="2" name="TextBox 1">
            <a:extLst>
              <a:ext uri="{FF2B5EF4-FFF2-40B4-BE49-F238E27FC236}">
                <a16:creationId xmlns:a16="http://schemas.microsoft.com/office/drawing/2014/main" id="{AB98DF17-92F4-FB41-18B9-C9005CC39F84}"/>
              </a:ext>
            </a:extLst>
          </p:cNvPr>
          <p:cNvSpPr txBox="1"/>
          <p:nvPr/>
        </p:nvSpPr>
        <p:spPr>
          <a:xfrm>
            <a:off x="208845" y="3416771"/>
            <a:ext cx="362973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GB">
                <a:solidFill>
                  <a:schemeClr val="bg1"/>
                </a:solidFill>
                <a:cs typeface="Arial"/>
              </a:rPr>
              <a:t>Strategic approach to planning of careers provision with clearly articulated vision and priorities (link to overall development planning)</a:t>
            </a:r>
            <a:r>
              <a:rPr lang="en-US">
                <a:solidFill>
                  <a:schemeClr val="bg1"/>
                </a:solidFill>
                <a:cs typeface="Arial"/>
              </a:rPr>
              <a:t>​</a:t>
            </a:r>
            <a:endParaRPr lang="en-US">
              <a:solidFill>
                <a:schemeClr val="bg1"/>
              </a:solidFill>
              <a:ea typeface="Calibri"/>
              <a:cs typeface="Arial"/>
            </a:endParaRPr>
          </a:p>
        </p:txBody>
      </p:sp>
      <p:pic>
        <p:nvPicPr>
          <p:cNvPr id="4" name="Picture 3">
            <a:extLst>
              <a:ext uri="{FF2B5EF4-FFF2-40B4-BE49-F238E27FC236}">
                <a16:creationId xmlns:a16="http://schemas.microsoft.com/office/drawing/2014/main" id="{180BDA81-6DC4-4D5E-B940-6CD682B54868}"/>
              </a:ext>
            </a:extLst>
          </p:cNvPr>
          <p:cNvPicPr>
            <a:picLocks noChangeAspect="1"/>
          </p:cNvPicPr>
          <p:nvPr/>
        </p:nvPicPr>
        <p:blipFill>
          <a:blip r:embed="rId3"/>
          <a:stretch>
            <a:fillRect/>
          </a:stretch>
        </p:blipFill>
        <p:spPr>
          <a:xfrm>
            <a:off x="10379393" y="5008438"/>
            <a:ext cx="1633870" cy="1633870"/>
          </a:xfrm>
          <a:prstGeom prst="rect">
            <a:avLst/>
          </a:prstGeom>
        </p:spPr>
      </p:pic>
    </p:spTree>
    <p:extLst>
      <p:ext uri="{BB962C8B-B14F-4D97-AF65-F5344CB8AC3E}">
        <p14:creationId xmlns:p14="http://schemas.microsoft.com/office/powerpoint/2010/main" val="2466506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7C09D5-009D-2525-F65A-6A054850CA37}"/>
              </a:ext>
            </a:extLst>
          </p:cNvPr>
          <p:cNvSpPr txBox="1"/>
          <p:nvPr/>
        </p:nvSpPr>
        <p:spPr>
          <a:xfrm>
            <a:off x="705458" y="1767691"/>
            <a:ext cx="6819292" cy="3046988"/>
          </a:xfrm>
          <a:prstGeom prst="rect">
            <a:avLst/>
          </a:prstGeom>
          <a:noFill/>
        </p:spPr>
        <p:txBody>
          <a:bodyPr wrap="square">
            <a:spAutoFit/>
          </a:bodyPr>
          <a:lstStyle/>
          <a:p>
            <a:r>
              <a:rPr lang="en-GB" sz="3200">
                <a:ea typeface="Arial Unicode MS"/>
              </a:rPr>
              <a:t>“There was strong evidence to conclude that defining </a:t>
            </a:r>
            <a:r>
              <a:rPr lang="en-GB" sz="3200" b="1">
                <a:ea typeface="Arial Unicode MS"/>
              </a:rPr>
              <a:t>strategic priorities </a:t>
            </a:r>
            <a:r>
              <a:rPr lang="en-GB" sz="3200">
                <a:ea typeface="Arial Unicode MS"/>
              </a:rPr>
              <a:t>for careers, with a clear implementation and monitoring plan for each, was important for </a:t>
            </a:r>
            <a:r>
              <a:rPr lang="en-GB" sz="3200" b="1">
                <a:ea typeface="Arial Unicode MS"/>
              </a:rPr>
              <a:t>realising a school, special school or college vision</a:t>
            </a:r>
            <a:r>
              <a:rPr lang="en-GB" sz="3200">
                <a:ea typeface="Arial Unicode MS"/>
              </a:rPr>
              <a:t>”</a:t>
            </a:r>
          </a:p>
        </p:txBody>
      </p:sp>
      <p:pic>
        <p:nvPicPr>
          <p:cNvPr id="4" name="Picture 3">
            <a:extLst>
              <a:ext uri="{FF2B5EF4-FFF2-40B4-BE49-F238E27FC236}">
                <a16:creationId xmlns:a16="http://schemas.microsoft.com/office/drawing/2014/main" id="{4130DFD3-0556-34B5-61CC-4E8F0C8A2BF4}"/>
              </a:ext>
            </a:extLst>
          </p:cNvPr>
          <p:cNvPicPr>
            <a:picLocks noChangeAspect="1"/>
          </p:cNvPicPr>
          <p:nvPr/>
        </p:nvPicPr>
        <p:blipFill>
          <a:blip r:embed="rId3"/>
          <a:stretch>
            <a:fillRect/>
          </a:stretch>
        </p:blipFill>
        <p:spPr>
          <a:xfrm>
            <a:off x="192715" y="5117140"/>
            <a:ext cx="1633870" cy="1633870"/>
          </a:xfrm>
          <a:prstGeom prst="rect">
            <a:avLst/>
          </a:prstGeom>
        </p:spPr>
      </p:pic>
    </p:spTree>
    <p:extLst>
      <p:ext uri="{BB962C8B-B14F-4D97-AF65-F5344CB8AC3E}">
        <p14:creationId xmlns:p14="http://schemas.microsoft.com/office/powerpoint/2010/main" val="4038525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AED868-6F17-A26C-A1EA-E107111E3B72}"/>
              </a:ext>
            </a:extLst>
          </p:cNvPr>
          <p:cNvSpPr txBox="1"/>
          <p:nvPr/>
        </p:nvSpPr>
        <p:spPr>
          <a:xfrm>
            <a:off x="759417" y="1198276"/>
            <a:ext cx="7036230" cy="4693593"/>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3200"/>
              <a:t>“…connecting the Benchmarks into the whole school or college strategy – at the most senior level – is essential, and provision should be tailored to the needs of every student, including those who are most vulnerable.”</a:t>
            </a: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a:ln>
                <a:noFill/>
              </a:ln>
              <a:effectLst/>
              <a:uLnTx/>
              <a:uFillTx/>
              <a:latin typeface="Calibri" panose="020F0502020204030204"/>
              <a:ea typeface="Arial Unicode MS"/>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effectLst/>
                <a:uLnTx/>
                <a:uFillTx/>
                <a:latin typeface="Calibri" panose="020F0502020204030204"/>
                <a:ea typeface="+mn-ea"/>
                <a:cs typeface="+mn-cs"/>
              </a:rPr>
              <a:t>Good career guidance: the next 10 years (Interim briefing)</a:t>
            </a:r>
            <a:endParaRPr kumimoji="0" lang="en-GB" sz="1100" b="1" i="0" u="none" strike="noStrike" kern="1200" cap="none" spc="0" normalizeH="0" baseline="0" noProof="0">
              <a:ln>
                <a:noFill/>
              </a:ln>
              <a:effectLst/>
              <a:uLnTx/>
              <a:uFillTx/>
              <a:latin typeface="Calibri" panose="020F0502020204030204"/>
              <a:ea typeface="+mn-ea"/>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r>
              <a:rPr lang="en-GB" sz="1100">
                <a:hlinkClick r:id="rId3">
                  <a:extLst>
                    <a:ext uri="{A12FA001-AC4F-418D-AE19-62706E023703}">
                      <ahyp:hlinkClr xmlns:ahyp="http://schemas.microsoft.com/office/drawing/2018/hyperlinkcolor" val="tx"/>
                    </a:ext>
                  </a:extLst>
                </a:hlinkClick>
              </a:rPr>
              <a:t>good-career-guidance-the-next-10-years-interim-briefing-shared-external.pdf (gatsby.org.uk)</a:t>
            </a:r>
            <a:endParaRPr kumimoji="0" lang="en-GB" sz="1100" b="1" i="0" u="none" strike="noStrike" kern="1200" cap="none" spc="0" normalizeH="0" baseline="0" noProof="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3682390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89F5A1-EAB7-4D8E-125F-2459C00A8A5C}"/>
              </a:ext>
            </a:extLst>
          </p:cNvPr>
          <p:cNvPicPr>
            <a:picLocks noChangeAspect="1"/>
          </p:cNvPicPr>
          <p:nvPr/>
        </p:nvPicPr>
        <p:blipFill>
          <a:blip r:embed="rId3"/>
          <a:stretch>
            <a:fillRect/>
          </a:stretch>
        </p:blipFill>
        <p:spPr>
          <a:xfrm>
            <a:off x="0" y="1906915"/>
            <a:ext cx="4299626" cy="4951085"/>
          </a:xfrm>
          <a:prstGeom prst="rect">
            <a:avLst/>
          </a:prstGeom>
        </p:spPr>
      </p:pic>
      <p:sp>
        <p:nvSpPr>
          <p:cNvPr id="4" name="Rectangle 3">
            <a:extLst>
              <a:ext uri="{FF2B5EF4-FFF2-40B4-BE49-F238E27FC236}">
                <a16:creationId xmlns:a16="http://schemas.microsoft.com/office/drawing/2014/main" id="{391809B1-44A7-A468-F15E-05B56C751054}"/>
              </a:ext>
            </a:extLst>
          </p:cNvPr>
          <p:cNvSpPr/>
          <p:nvPr/>
        </p:nvSpPr>
        <p:spPr>
          <a:xfrm>
            <a:off x="0" y="0"/>
            <a:ext cx="4299626" cy="190691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t>Career Learning Journey</a:t>
            </a:r>
          </a:p>
        </p:txBody>
      </p:sp>
      <p:pic>
        <p:nvPicPr>
          <p:cNvPr id="5" name="Picture 4">
            <a:extLst>
              <a:ext uri="{FF2B5EF4-FFF2-40B4-BE49-F238E27FC236}">
                <a16:creationId xmlns:a16="http://schemas.microsoft.com/office/drawing/2014/main" id="{4F5A709C-1CF3-FEF7-9E13-46AA7F040047}"/>
              </a:ext>
            </a:extLst>
          </p:cNvPr>
          <p:cNvPicPr>
            <a:picLocks noChangeAspect="1"/>
          </p:cNvPicPr>
          <p:nvPr/>
        </p:nvPicPr>
        <p:blipFill>
          <a:blip r:embed="rId4"/>
          <a:stretch>
            <a:fillRect/>
          </a:stretch>
        </p:blipFill>
        <p:spPr>
          <a:xfrm>
            <a:off x="3448276" y="1097078"/>
            <a:ext cx="10156816" cy="4663844"/>
          </a:xfrm>
          <a:prstGeom prst="rect">
            <a:avLst/>
          </a:prstGeom>
        </p:spPr>
      </p:pic>
    </p:spTree>
    <p:extLst>
      <p:ext uri="{BB962C8B-B14F-4D97-AF65-F5344CB8AC3E}">
        <p14:creationId xmlns:p14="http://schemas.microsoft.com/office/powerpoint/2010/main" val="3120311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9754C-8E9E-DDF3-37BB-A9F44EE4C895}"/>
              </a:ext>
            </a:extLst>
          </p:cNvPr>
          <p:cNvSpPr txBox="1"/>
          <p:nvPr/>
        </p:nvSpPr>
        <p:spPr>
          <a:xfrm>
            <a:off x="107621" y="3381088"/>
            <a:ext cx="3193970" cy="1354217"/>
          </a:xfrm>
          <a:prstGeom prst="rect">
            <a:avLst/>
          </a:prstGeom>
          <a:noFill/>
        </p:spPr>
        <p:txBody>
          <a:bodyPr wrap="square" lIns="91440" tIns="45720" rIns="91440" bIns="45720" rtlCol="0" anchor="t">
            <a:spAutoFit/>
          </a:bodyPr>
          <a:lstStyle/>
          <a:p>
            <a:pPr marL="285750" indent="-285750">
              <a:buFont typeface="Arial"/>
              <a:buChar char="•"/>
              <a:defRPr/>
            </a:pPr>
            <a:r>
              <a:rPr lang="en-GB">
                <a:solidFill>
                  <a:schemeClr val="bg1"/>
                </a:solidFill>
                <a:latin typeface="Calibri" panose="020F0502020204030204"/>
                <a:ea typeface="Calibri"/>
                <a:cs typeface="Calibri"/>
              </a:rPr>
              <a:t>Allocating relevant resource and distributed leadership of careers (</a:t>
            </a:r>
            <a:r>
              <a:rPr lang="en-GB" err="1">
                <a:solidFill>
                  <a:schemeClr val="bg1"/>
                </a:solidFill>
                <a:latin typeface="Calibri" panose="020F0502020204030204"/>
                <a:ea typeface="Calibri"/>
                <a:cs typeface="Calibri"/>
              </a:rPr>
              <a:t>inc</a:t>
            </a:r>
            <a:r>
              <a:rPr lang="en-GB">
                <a:solidFill>
                  <a:schemeClr val="bg1"/>
                </a:solidFill>
                <a:latin typeface="Calibri" panose="020F0502020204030204"/>
                <a:ea typeface="Calibri"/>
                <a:cs typeface="Calibri"/>
              </a:rPr>
              <a:t> SLT)</a:t>
            </a:r>
            <a:endParaRPr lang="en-US">
              <a:solidFill>
                <a:schemeClr val="bg1"/>
              </a:solidFill>
              <a:latin typeface="Calibri" panose="020F0502020204030204"/>
              <a:ea typeface="Calibri"/>
              <a:cs typeface="Calibri"/>
            </a:endParaRPr>
          </a:p>
          <a:p>
            <a:pPr algn="ctr">
              <a:defRPr/>
            </a:pPr>
            <a:endParaRPr lang="en-GB" sz="2800">
              <a:solidFill>
                <a:srgbClr val="FFFFFF"/>
              </a:solidFill>
              <a:latin typeface="Calibri" panose="020F0502020204030204"/>
              <a:ea typeface="Calibri"/>
              <a:cs typeface="Calibri"/>
            </a:endParaRPr>
          </a:p>
        </p:txBody>
      </p:sp>
      <p:graphicFrame>
        <p:nvGraphicFramePr>
          <p:cNvPr id="11" name="Diagram 10">
            <a:extLst>
              <a:ext uri="{FF2B5EF4-FFF2-40B4-BE49-F238E27FC236}">
                <a16:creationId xmlns:a16="http://schemas.microsoft.com/office/drawing/2014/main" id="{9F70BAD5-9722-4903-C2BF-05C03648F932}"/>
              </a:ext>
            </a:extLst>
          </p:cNvPr>
          <p:cNvGraphicFramePr/>
          <p:nvPr>
            <p:extLst>
              <p:ext uri="{D42A27DB-BD31-4B8C-83A1-F6EECF244321}">
                <p14:modId xmlns:p14="http://schemas.microsoft.com/office/powerpoint/2010/main" val="2347034901"/>
              </p:ext>
            </p:extLst>
          </p:nvPr>
        </p:nvGraphicFramePr>
        <p:xfrm>
          <a:off x="4377804" y="104547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EFDA6D8B-6C36-B0DC-43AE-01758E2F1851}"/>
              </a:ext>
            </a:extLst>
          </p:cNvPr>
          <p:cNvSpPr txBox="1"/>
          <p:nvPr/>
        </p:nvSpPr>
        <p:spPr>
          <a:xfrm>
            <a:off x="102128" y="2366159"/>
            <a:ext cx="3988129" cy="1077218"/>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FF"/>
                </a:solidFill>
                <a:effectLst/>
                <a:uLnTx/>
                <a:uFillTx/>
                <a:latin typeface="Calibri" panose="020F0502020204030204"/>
                <a:ea typeface="+mn-ea"/>
                <a:cs typeface="+mn-cs"/>
              </a:rPr>
              <a:t>Distributed leadership of careers</a:t>
            </a:r>
            <a:endParaRPr lang="en-US" sz="3200" b="1">
              <a:ea typeface="+mn-ea"/>
              <a:cs typeface="+mn-cs"/>
            </a:endParaRPr>
          </a:p>
        </p:txBody>
      </p:sp>
      <p:pic>
        <p:nvPicPr>
          <p:cNvPr id="4" name="Picture 3">
            <a:extLst>
              <a:ext uri="{FF2B5EF4-FFF2-40B4-BE49-F238E27FC236}">
                <a16:creationId xmlns:a16="http://schemas.microsoft.com/office/drawing/2014/main" id="{E519752E-4333-0E94-FF98-8F84F11E4ED2}"/>
              </a:ext>
            </a:extLst>
          </p:cNvPr>
          <p:cNvPicPr>
            <a:picLocks noChangeAspect="1"/>
          </p:cNvPicPr>
          <p:nvPr/>
        </p:nvPicPr>
        <p:blipFill>
          <a:blip r:embed="rId8"/>
          <a:stretch>
            <a:fillRect/>
          </a:stretch>
        </p:blipFill>
        <p:spPr>
          <a:xfrm>
            <a:off x="1078540" y="4933299"/>
            <a:ext cx="1633870" cy="1633870"/>
          </a:xfrm>
          <a:prstGeom prst="rect">
            <a:avLst/>
          </a:prstGeom>
        </p:spPr>
      </p:pic>
    </p:spTree>
    <p:extLst>
      <p:ext uri="{BB962C8B-B14F-4D97-AF65-F5344CB8AC3E}">
        <p14:creationId xmlns:p14="http://schemas.microsoft.com/office/powerpoint/2010/main" val="329418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610728"/>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343079"/>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Shape 15">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5" y="340424"/>
            <a:ext cx="4630139"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ectangle 1">
            <a:extLst>
              <a:ext uri="{FF2B5EF4-FFF2-40B4-BE49-F238E27FC236}">
                <a16:creationId xmlns:a16="http://schemas.microsoft.com/office/drawing/2014/main" id="{94A92DB0-56FE-9742-E2C8-16F77B90EA64}"/>
              </a:ext>
            </a:extLst>
          </p:cNvPr>
          <p:cNvSpPr/>
          <p:nvPr/>
        </p:nvSpPr>
        <p:spPr>
          <a:xfrm>
            <a:off x="-3045" y="340424"/>
            <a:ext cx="4630136" cy="526579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1780" y="1071563"/>
            <a:ext cx="7290218"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251B017D-12D8-69EB-8AE6-A61CFD7C1C31}"/>
              </a:ext>
            </a:extLst>
          </p:cNvPr>
          <p:cNvPicPr>
            <a:picLocks noChangeAspect="1"/>
          </p:cNvPicPr>
          <p:nvPr/>
        </p:nvPicPr>
        <p:blipFill rotWithShape="1">
          <a:blip r:embed="rId3"/>
          <a:srcRect b="1956"/>
          <a:stretch/>
        </p:blipFill>
        <p:spPr>
          <a:xfrm>
            <a:off x="4909498" y="1614825"/>
            <a:ext cx="7290218" cy="3991394"/>
          </a:xfrm>
          <a:prstGeom prst="rect">
            <a:avLst/>
          </a:prstGeom>
        </p:spPr>
      </p:pic>
      <p:sp>
        <p:nvSpPr>
          <p:cNvPr id="7" name="TextBox 6">
            <a:extLst>
              <a:ext uri="{FF2B5EF4-FFF2-40B4-BE49-F238E27FC236}">
                <a16:creationId xmlns:a16="http://schemas.microsoft.com/office/drawing/2014/main" id="{1F1E623C-E782-E8A6-AC6D-9B8922030BBB}"/>
              </a:ext>
            </a:extLst>
          </p:cNvPr>
          <p:cNvSpPr txBox="1"/>
          <p:nvPr/>
        </p:nvSpPr>
        <p:spPr>
          <a:xfrm>
            <a:off x="5507572" y="5813872"/>
            <a:ext cx="6094070" cy="276999"/>
          </a:xfrm>
          <a:prstGeom prst="rect">
            <a:avLst/>
          </a:prstGeom>
          <a:noFill/>
        </p:spPr>
        <p:txBody>
          <a:bodyPr wrap="square">
            <a:spAutoFit/>
          </a:bodyPr>
          <a:lstStyle/>
          <a:p>
            <a:r>
              <a:rPr lang="en-GB" sz="1200">
                <a:solidFill>
                  <a:schemeClr val="bg1"/>
                </a:solidFill>
                <a:hlinkClick r:id="rId4">
                  <a:extLst>
                    <a:ext uri="{A12FA001-AC4F-418D-AE19-62706E023703}">
                      <ahyp:hlinkClr xmlns:ahyp="http://schemas.microsoft.com/office/drawing/2018/hyperlinkcolor" val="tx"/>
                    </a:ext>
                  </a:extLst>
                </a:hlinkClick>
              </a:rPr>
              <a:t>cec-now-next-report.pdf (careersandenterprise.co.uk)</a:t>
            </a:r>
            <a:endParaRPr lang="en-GB" sz="1200">
              <a:solidFill>
                <a:schemeClr val="bg1"/>
              </a:solidFill>
            </a:endParaRPr>
          </a:p>
        </p:txBody>
      </p:sp>
      <p:pic>
        <p:nvPicPr>
          <p:cNvPr id="4" name="Picture 3" descr="A screenshot of a blue background with white text&#10;&#10;Description automatically generated">
            <a:extLst>
              <a:ext uri="{FF2B5EF4-FFF2-40B4-BE49-F238E27FC236}">
                <a16:creationId xmlns:a16="http://schemas.microsoft.com/office/drawing/2014/main" id="{069F51EB-366B-E577-287D-475CDB9037CC}"/>
              </a:ext>
            </a:extLst>
          </p:cNvPr>
          <p:cNvPicPr>
            <a:picLocks noChangeAspect="1"/>
          </p:cNvPicPr>
          <p:nvPr/>
        </p:nvPicPr>
        <p:blipFill rotWithShape="1">
          <a:blip r:embed="rId5"/>
          <a:srcRect r="328" b="-1325"/>
          <a:stretch/>
        </p:blipFill>
        <p:spPr>
          <a:xfrm>
            <a:off x="666991" y="1612618"/>
            <a:ext cx="3283713" cy="2629705"/>
          </a:xfrm>
          <a:prstGeom prst="rect">
            <a:avLst/>
          </a:prstGeom>
        </p:spPr>
      </p:pic>
      <p:pic>
        <p:nvPicPr>
          <p:cNvPr id="6" name="Picture 5">
            <a:extLst>
              <a:ext uri="{FF2B5EF4-FFF2-40B4-BE49-F238E27FC236}">
                <a16:creationId xmlns:a16="http://schemas.microsoft.com/office/drawing/2014/main" id="{C5843ECC-E829-3527-6A4D-D1DF27C35BAA}"/>
              </a:ext>
            </a:extLst>
          </p:cNvPr>
          <p:cNvPicPr>
            <a:picLocks noChangeAspect="1"/>
          </p:cNvPicPr>
          <p:nvPr/>
        </p:nvPicPr>
        <p:blipFill>
          <a:blip r:embed="rId6"/>
          <a:stretch>
            <a:fillRect/>
          </a:stretch>
        </p:blipFill>
        <p:spPr>
          <a:xfrm>
            <a:off x="335590" y="5281000"/>
            <a:ext cx="1331285" cy="1331285"/>
          </a:xfrm>
          <a:prstGeom prst="rect">
            <a:avLst/>
          </a:prstGeom>
        </p:spPr>
      </p:pic>
    </p:spTree>
    <p:extLst>
      <p:ext uri="{BB962C8B-B14F-4D97-AF65-F5344CB8AC3E}">
        <p14:creationId xmlns:p14="http://schemas.microsoft.com/office/powerpoint/2010/main" val="399126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9754C-8E9E-DDF3-37BB-A9F44EE4C895}"/>
              </a:ext>
            </a:extLst>
          </p:cNvPr>
          <p:cNvSpPr txBox="1"/>
          <p:nvPr/>
        </p:nvSpPr>
        <p:spPr>
          <a:xfrm>
            <a:off x="199235" y="2729925"/>
            <a:ext cx="3415439" cy="584775"/>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FF"/>
                </a:solidFill>
                <a:effectLst/>
                <a:uLnTx/>
                <a:uFillTx/>
                <a:latin typeface="Calibri" panose="020F0502020204030204"/>
                <a:ea typeface="+mn-ea"/>
                <a:cs typeface="+mn-cs"/>
              </a:rPr>
              <a:t>Impact Evaluation</a:t>
            </a:r>
          </a:p>
        </p:txBody>
      </p:sp>
      <p:graphicFrame>
        <p:nvGraphicFramePr>
          <p:cNvPr id="10" name="Diagram 9">
            <a:extLst>
              <a:ext uri="{FF2B5EF4-FFF2-40B4-BE49-F238E27FC236}">
                <a16:creationId xmlns:a16="http://schemas.microsoft.com/office/drawing/2014/main" id="{49995481-EA36-F78F-853F-8F3D5811FCE6}"/>
              </a:ext>
            </a:extLst>
          </p:cNvPr>
          <p:cNvGraphicFramePr/>
          <p:nvPr>
            <p:extLst>
              <p:ext uri="{D42A27DB-BD31-4B8C-83A1-F6EECF244321}">
                <p14:modId xmlns:p14="http://schemas.microsoft.com/office/powerpoint/2010/main" val="13387976"/>
              </p:ext>
            </p:extLst>
          </p:nvPr>
        </p:nvGraphicFramePr>
        <p:xfrm>
          <a:off x="3930976" y="84698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53E945FC-9BCC-400A-0634-CFEF821CE405}"/>
              </a:ext>
            </a:extLst>
          </p:cNvPr>
          <p:cNvSpPr txBox="1"/>
          <p:nvPr/>
        </p:nvSpPr>
        <p:spPr>
          <a:xfrm>
            <a:off x="306335" y="3314700"/>
            <a:ext cx="320839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GB">
                <a:solidFill>
                  <a:schemeClr val="bg1"/>
                </a:solidFill>
                <a:cs typeface="Arial"/>
              </a:rPr>
              <a:t>Impact evaluation with robust and regular monitoring (by SLT and governance) and celebration of success</a:t>
            </a:r>
            <a:r>
              <a:rPr lang="en-US">
                <a:solidFill>
                  <a:srgbClr val="444444"/>
                </a:solidFill>
                <a:cs typeface="Arial"/>
              </a:rPr>
              <a:t>​</a:t>
            </a:r>
          </a:p>
        </p:txBody>
      </p:sp>
      <p:pic>
        <p:nvPicPr>
          <p:cNvPr id="3" name="Picture 2">
            <a:extLst>
              <a:ext uri="{FF2B5EF4-FFF2-40B4-BE49-F238E27FC236}">
                <a16:creationId xmlns:a16="http://schemas.microsoft.com/office/drawing/2014/main" id="{CF99C772-C446-E01E-26B2-DCE81670B992}"/>
              </a:ext>
            </a:extLst>
          </p:cNvPr>
          <p:cNvPicPr>
            <a:picLocks noChangeAspect="1"/>
          </p:cNvPicPr>
          <p:nvPr/>
        </p:nvPicPr>
        <p:blipFill>
          <a:blip r:embed="rId8"/>
          <a:stretch>
            <a:fillRect/>
          </a:stretch>
        </p:blipFill>
        <p:spPr>
          <a:xfrm>
            <a:off x="1090019" y="5080754"/>
            <a:ext cx="1633870" cy="1633870"/>
          </a:xfrm>
          <a:prstGeom prst="rect">
            <a:avLst/>
          </a:prstGeom>
        </p:spPr>
      </p:pic>
    </p:spTree>
    <p:extLst>
      <p:ext uri="{BB962C8B-B14F-4D97-AF65-F5344CB8AC3E}">
        <p14:creationId xmlns:p14="http://schemas.microsoft.com/office/powerpoint/2010/main" val="2989726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121121-58A6-3246-9E9F-976563C4CB85}"/>
              </a:ext>
            </a:extLst>
          </p:cNvPr>
          <p:cNvSpPr txBox="1"/>
          <p:nvPr/>
        </p:nvSpPr>
        <p:spPr>
          <a:xfrm>
            <a:off x="0" y="2767280"/>
            <a:ext cx="4239802" cy="1323439"/>
          </a:xfrm>
          <a:prstGeom prst="rect">
            <a:avLst/>
          </a:prstGeom>
          <a:noFill/>
        </p:spPr>
        <p:txBody>
          <a:bodyPr wrap="square" rtlCol="0">
            <a:spAutoFit/>
          </a:bodyPr>
          <a:lstStyle/>
          <a:p>
            <a:pPr algn="ctr"/>
            <a:r>
              <a:rPr lang="en-GB" sz="4000" b="1" dirty="0">
                <a:solidFill>
                  <a:schemeClr val="bg1"/>
                </a:solidFill>
              </a:rPr>
              <a:t>Careers Impact System</a:t>
            </a:r>
          </a:p>
        </p:txBody>
      </p:sp>
      <p:pic>
        <p:nvPicPr>
          <p:cNvPr id="3" name="Picture 2" descr="A diagram of careers impact&#10;&#10;Description automatically generated">
            <a:extLst>
              <a:ext uri="{FF2B5EF4-FFF2-40B4-BE49-F238E27FC236}">
                <a16:creationId xmlns:a16="http://schemas.microsoft.com/office/drawing/2014/main" id="{A311BB68-4783-0B23-060E-5B8EDDEA6F90}"/>
              </a:ext>
            </a:extLst>
          </p:cNvPr>
          <p:cNvPicPr>
            <a:picLocks noChangeAspect="1"/>
          </p:cNvPicPr>
          <p:nvPr/>
        </p:nvPicPr>
        <p:blipFill>
          <a:blip r:embed="rId3"/>
          <a:stretch>
            <a:fillRect/>
          </a:stretch>
        </p:blipFill>
        <p:spPr>
          <a:xfrm>
            <a:off x="3668758" y="413358"/>
            <a:ext cx="8525210" cy="6029826"/>
          </a:xfrm>
          <a:prstGeom prst="rect">
            <a:avLst/>
          </a:prstGeom>
        </p:spPr>
      </p:pic>
    </p:spTree>
    <p:extLst>
      <p:ext uri="{BB962C8B-B14F-4D97-AF65-F5344CB8AC3E}">
        <p14:creationId xmlns:p14="http://schemas.microsoft.com/office/powerpoint/2010/main" val="652265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7A68B1-974F-6C4F-0ADB-9B4038015EFE}"/>
              </a:ext>
            </a:extLst>
          </p:cNvPr>
          <p:cNvSpPr txBox="1"/>
          <p:nvPr/>
        </p:nvSpPr>
        <p:spPr>
          <a:xfrm>
            <a:off x="380036" y="314027"/>
            <a:ext cx="800454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chemeClr val="bg1"/>
                </a:solidFill>
                <a:effectLst/>
                <a:uLnTx/>
                <a:uFillTx/>
                <a:latin typeface="Calibri" panose="020F0502020204030204"/>
                <a:ea typeface="+mn-ea"/>
                <a:cs typeface="+mn-cs"/>
              </a:rPr>
              <a:t>Careers Hubs: Careers Impact System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i="0" u="none" strike="noStrike" kern="1200" cap="none" spc="0" normalizeH="0" baseline="0" noProof="0">
                <a:ln>
                  <a:noFill/>
                </a:ln>
                <a:solidFill>
                  <a:schemeClr val="bg1"/>
                </a:solidFill>
                <a:effectLst/>
                <a:uLnTx/>
                <a:uFillTx/>
                <a:latin typeface="Calibri" panose="020F0502020204030204"/>
                <a:ea typeface="+mn-ea"/>
                <a:cs typeface="+mn-cs"/>
              </a:rPr>
              <a:t>Key Areas of Focus</a:t>
            </a:r>
          </a:p>
        </p:txBody>
      </p:sp>
      <p:sp>
        <p:nvSpPr>
          <p:cNvPr id="3" name="TextBox 2">
            <a:extLst>
              <a:ext uri="{FF2B5EF4-FFF2-40B4-BE49-F238E27FC236}">
                <a16:creationId xmlns:a16="http://schemas.microsoft.com/office/drawing/2014/main" id="{EC88688E-442A-938D-415A-2A206BC43BAA}"/>
              </a:ext>
            </a:extLst>
          </p:cNvPr>
          <p:cNvSpPr txBox="1"/>
          <p:nvPr/>
        </p:nvSpPr>
        <p:spPr>
          <a:xfrm>
            <a:off x="380036" y="2063185"/>
            <a:ext cx="10747747"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Calibri" panose="020F0502020204030204"/>
                <a:ea typeface="+mn-ea"/>
                <a:cs typeface="+mn-cs"/>
              </a:rPr>
              <a:t>In order to efficiently drive accelerated and meaningful achievement of the Gatsby Benchmarks: </a:t>
            </a:r>
          </a:p>
        </p:txBody>
      </p:sp>
      <p:sp>
        <p:nvSpPr>
          <p:cNvPr id="5" name="Rounded Rectangle 4">
            <a:extLst>
              <a:ext uri="{FF2B5EF4-FFF2-40B4-BE49-F238E27FC236}">
                <a16:creationId xmlns:a16="http://schemas.microsoft.com/office/drawing/2014/main" id="{2B523A34-CB5F-C3E7-174C-EAE0625C61F9}"/>
              </a:ext>
            </a:extLst>
          </p:cNvPr>
          <p:cNvSpPr/>
          <p:nvPr/>
        </p:nvSpPr>
        <p:spPr>
          <a:xfrm>
            <a:off x="532436" y="3429001"/>
            <a:ext cx="3274981" cy="200703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Calibri" panose="020F0502020204030204"/>
              </a:rPr>
              <a:t>Do you have a trained Careers Leader and </a:t>
            </a:r>
            <a:r>
              <a:rPr lang="en-GB" sz="2000">
                <a:solidFill>
                  <a:srgbClr val="FFFFFF"/>
                </a:solidFill>
                <a:latin typeface="Calibri" panose="020F0502020204030204"/>
              </a:rPr>
              <a:t>do all staff </a:t>
            </a:r>
            <a:r>
              <a:rPr kumimoji="0" lang="en-GB" sz="2000" b="0" i="0" u="none" strike="noStrike" kern="1200" cap="none" spc="0" normalizeH="0" baseline="0" noProof="0">
                <a:ln>
                  <a:noFill/>
                </a:ln>
                <a:solidFill>
                  <a:srgbClr val="FFFFFF"/>
                </a:solidFill>
                <a:effectLst/>
                <a:uLnTx/>
                <a:uFillTx/>
                <a:latin typeface="Calibri" panose="020F0502020204030204"/>
              </a:rPr>
              <a:t>understand the full training offer</a:t>
            </a:r>
          </a:p>
        </p:txBody>
      </p:sp>
      <p:sp>
        <p:nvSpPr>
          <p:cNvPr id="6" name="Rounded Rectangle 5">
            <a:extLst>
              <a:ext uri="{FF2B5EF4-FFF2-40B4-BE49-F238E27FC236}">
                <a16:creationId xmlns:a16="http://schemas.microsoft.com/office/drawing/2014/main" id="{CB0622C3-812C-9455-59DE-3724320B6CCA}"/>
              </a:ext>
            </a:extLst>
          </p:cNvPr>
          <p:cNvSpPr/>
          <p:nvPr/>
        </p:nvSpPr>
        <p:spPr>
          <a:xfrm>
            <a:off x="4458509" y="3423832"/>
            <a:ext cx="3274981" cy="200703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Calibri" panose="020F0502020204030204"/>
                <a:ea typeface="+mn-ea"/>
                <a:cs typeface="+mn-cs"/>
              </a:rPr>
              <a:t>Engage in a Careers Impact internal leadership review</a:t>
            </a:r>
          </a:p>
        </p:txBody>
      </p:sp>
      <p:sp>
        <p:nvSpPr>
          <p:cNvPr id="7" name="Rounded Rectangle 6">
            <a:extLst>
              <a:ext uri="{FF2B5EF4-FFF2-40B4-BE49-F238E27FC236}">
                <a16:creationId xmlns:a16="http://schemas.microsoft.com/office/drawing/2014/main" id="{EA2C18FC-0D2E-04E3-33D8-34856D187219}"/>
              </a:ext>
            </a:extLst>
          </p:cNvPr>
          <p:cNvSpPr/>
          <p:nvPr/>
        </p:nvSpPr>
        <p:spPr>
          <a:xfrm>
            <a:off x="8384585" y="3429000"/>
            <a:ext cx="3274981" cy="200703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Calibri" panose="020F0502020204030204"/>
              </a:rPr>
              <a:t>Participate in</a:t>
            </a:r>
            <a:r>
              <a:rPr kumimoji="0" lang="en-GB" sz="2000" b="0" i="0" u="none" strike="noStrike" kern="1200" cap="none" spc="0" normalizeH="0" noProof="0">
                <a:ln>
                  <a:noFill/>
                </a:ln>
                <a:solidFill>
                  <a:srgbClr val="FFFFFF"/>
                </a:solidFill>
                <a:effectLst/>
                <a:uLnTx/>
                <a:uFillTx/>
                <a:latin typeface="Calibri" panose="020F0502020204030204"/>
              </a:rPr>
              <a:t> </a:t>
            </a:r>
            <a:r>
              <a:rPr lang="en-GB" sz="2000">
                <a:solidFill>
                  <a:srgbClr val="FFFFFF"/>
                </a:solidFill>
                <a:latin typeface="Calibri" panose="020F0502020204030204"/>
              </a:rPr>
              <a:t>a</a:t>
            </a:r>
            <a:r>
              <a:rPr kumimoji="0" lang="en-GB" sz="2000" b="0" i="0" u="none" strike="noStrike" kern="1200" cap="none" spc="0" normalizeH="0" baseline="0" noProof="0">
                <a:ln>
                  <a:noFill/>
                </a:ln>
                <a:solidFill>
                  <a:srgbClr val="FFFFFF"/>
                </a:solidFill>
                <a:effectLst/>
                <a:uLnTx/>
                <a:uFillTx/>
                <a:latin typeface="Calibri" panose="020F0502020204030204"/>
              </a:rPr>
              <a:t> Careers Impact peer-to-peer review</a:t>
            </a:r>
          </a:p>
        </p:txBody>
      </p:sp>
      <p:sp>
        <p:nvSpPr>
          <p:cNvPr id="8" name="Rounded Rectangle 7">
            <a:extLst>
              <a:ext uri="{FF2B5EF4-FFF2-40B4-BE49-F238E27FC236}">
                <a16:creationId xmlns:a16="http://schemas.microsoft.com/office/drawing/2014/main" id="{A4CC8776-725F-D486-2A31-9DEE684D3D0F}"/>
              </a:ext>
            </a:extLst>
          </p:cNvPr>
          <p:cNvSpPr/>
          <p:nvPr/>
        </p:nvSpPr>
        <p:spPr>
          <a:xfrm>
            <a:off x="532436" y="5727918"/>
            <a:ext cx="3274981" cy="41845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585857"/>
                </a:solidFill>
                <a:effectLst/>
                <a:uLnTx/>
                <a:uFillTx/>
                <a:latin typeface="Calibri" panose="020F0502020204030204"/>
                <a:ea typeface="+mn-ea"/>
                <a:cs typeface="+mn-cs"/>
              </a:rPr>
              <a:t>Careers Leader Training </a:t>
            </a:r>
          </a:p>
        </p:txBody>
      </p:sp>
      <p:sp>
        <p:nvSpPr>
          <p:cNvPr id="9" name="Rounded Rectangle 8">
            <a:extLst>
              <a:ext uri="{FF2B5EF4-FFF2-40B4-BE49-F238E27FC236}">
                <a16:creationId xmlns:a16="http://schemas.microsoft.com/office/drawing/2014/main" id="{703EE7AB-20C0-6123-6DF0-DB5F8CEEF8F9}"/>
              </a:ext>
            </a:extLst>
          </p:cNvPr>
          <p:cNvSpPr/>
          <p:nvPr/>
        </p:nvSpPr>
        <p:spPr>
          <a:xfrm>
            <a:off x="4458508" y="5725335"/>
            <a:ext cx="3274981" cy="41845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585857"/>
                </a:solidFill>
                <a:effectLst/>
                <a:uLnTx/>
                <a:uFillTx/>
                <a:latin typeface="Calibri" panose="020F0502020204030204"/>
                <a:ea typeface="+mn-ea"/>
                <a:cs typeface="+mn-cs"/>
              </a:rPr>
              <a:t>Internal </a:t>
            </a:r>
            <a:r>
              <a:rPr lang="en-GB" sz="2000" dirty="0">
                <a:solidFill>
                  <a:srgbClr val="585857"/>
                </a:solidFill>
                <a:latin typeface="Calibri" panose="020F0502020204030204"/>
              </a:rPr>
              <a:t>leadership</a:t>
            </a:r>
            <a:r>
              <a:rPr kumimoji="0" lang="en-GB" sz="2000" b="0" i="0" u="none" strike="noStrike" kern="1200" cap="none" spc="0" normalizeH="0" baseline="0" noProof="0" dirty="0">
                <a:ln>
                  <a:noFill/>
                </a:ln>
                <a:solidFill>
                  <a:srgbClr val="585857"/>
                </a:solidFill>
                <a:effectLst/>
                <a:uLnTx/>
                <a:uFillTx/>
                <a:latin typeface="Calibri" panose="020F0502020204030204"/>
                <a:ea typeface="+mn-ea"/>
                <a:cs typeface="+mn-cs"/>
              </a:rPr>
              <a:t> </a:t>
            </a:r>
            <a:r>
              <a:rPr lang="en-GB" sz="2000" dirty="0">
                <a:solidFill>
                  <a:srgbClr val="585857"/>
                </a:solidFill>
                <a:latin typeface="Calibri" panose="020F0502020204030204"/>
              </a:rPr>
              <a:t>reviews</a:t>
            </a:r>
            <a:endParaRPr kumimoji="0" lang="en-GB" sz="2000" b="0" i="0" u="none" strike="noStrike" kern="1200" cap="none" spc="0" normalizeH="0" baseline="0" noProof="0" dirty="0">
              <a:ln>
                <a:noFill/>
              </a:ln>
              <a:solidFill>
                <a:srgbClr val="585857"/>
              </a:solidFill>
              <a:effectLst/>
              <a:uLnTx/>
              <a:uFillTx/>
              <a:latin typeface="Calibri" panose="020F0502020204030204"/>
              <a:ea typeface="+mn-ea"/>
              <a:cs typeface="+mn-cs"/>
            </a:endParaRPr>
          </a:p>
        </p:txBody>
      </p:sp>
      <p:sp>
        <p:nvSpPr>
          <p:cNvPr id="10" name="Rounded Rectangle 9">
            <a:extLst>
              <a:ext uri="{FF2B5EF4-FFF2-40B4-BE49-F238E27FC236}">
                <a16:creationId xmlns:a16="http://schemas.microsoft.com/office/drawing/2014/main" id="{3CCE68C0-7CA4-7E6A-64B3-51240219D963}"/>
              </a:ext>
            </a:extLst>
          </p:cNvPr>
          <p:cNvSpPr/>
          <p:nvPr/>
        </p:nvSpPr>
        <p:spPr>
          <a:xfrm>
            <a:off x="8384580" y="5725335"/>
            <a:ext cx="3274981" cy="41845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2000">
                <a:solidFill>
                  <a:srgbClr val="585857"/>
                </a:solidFill>
                <a:latin typeface="Calibri" panose="020F0502020204030204"/>
              </a:rPr>
              <a:t>Peer-to-peer</a:t>
            </a:r>
            <a:r>
              <a:rPr kumimoji="0" lang="en-GB" sz="2000" b="0" i="0" u="none" strike="noStrike" kern="1200" cap="none" spc="0" normalizeH="0" baseline="0" noProof="0">
                <a:ln>
                  <a:noFill/>
                </a:ln>
                <a:solidFill>
                  <a:srgbClr val="585857"/>
                </a:solidFill>
                <a:effectLst/>
                <a:uLnTx/>
                <a:uFillTx/>
                <a:latin typeface="Calibri" panose="020F0502020204030204"/>
                <a:ea typeface="+mn-ea"/>
                <a:cs typeface="+mn-cs"/>
              </a:rPr>
              <a:t> </a:t>
            </a:r>
            <a:r>
              <a:rPr lang="en-GB" sz="2000">
                <a:solidFill>
                  <a:srgbClr val="585857"/>
                </a:solidFill>
                <a:latin typeface="Calibri" panose="020F0502020204030204"/>
              </a:rPr>
              <a:t>reviews</a:t>
            </a:r>
            <a:endParaRPr kumimoji="0" lang="en-GB" sz="20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589652065"/>
      </p:ext>
    </p:extLst>
  </p:cSld>
  <p:clrMapOvr>
    <a:masterClrMapping/>
  </p:clrMapOvr>
  <mc:AlternateContent xmlns:mc="http://schemas.openxmlformats.org/markup-compatibility/2006">
    <mc:Choice xmlns:p14="http://schemas.microsoft.com/office/powerpoint/2010/main" Requires="p14">
      <p:transition spd="slow" p14:dur="2000" advTm="447077"/>
    </mc:Choice>
    <mc:Fallback>
      <p:transition spd="slow" advTm="44707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8AD3BB-F6EB-8098-DB9F-401898717D54}"/>
              </a:ext>
            </a:extLst>
          </p:cNvPr>
          <p:cNvSpPr/>
          <p:nvPr/>
        </p:nvSpPr>
        <p:spPr>
          <a:xfrm>
            <a:off x="441199" y="357603"/>
            <a:ext cx="4051109" cy="1354217"/>
          </a:xfrm>
          <a:prstGeom prst="rect">
            <a:avLst/>
          </a:prstGeom>
        </p:spPr>
        <p:txBody>
          <a:bodyPr wrap="non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A9A9"/>
                </a:solidFill>
                <a:effectLst/>
                <a:uLnTx/>
                <a:uFillTx/>
                <a:latin typeface="Calibri"/>
                <a:ea typeface="Calibri"/>
                <a:cs typeface="Calibri"/>
              </a:rPr>
              <a:t>Value &amp; Purpose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585857"/>
              </a:solidFill>
              <a:effectLst/>
              <a:uLnTx/>
              <a:uFillTx/>
              <a:latin typeface="Calibri" panose="020F0502020204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7"/>
                </a:solidFill>
                <a:effectLst/>
                <a:uLnTx/>
                <a:uFillTx/>
                <a:latin typeface="Calibri"/>
                <a:ea typeface="Calibri"/>
                <a:cs typeface="Calibri"/>
              </a:rPr>
              <a:t>Careers Leaders with training...​</a:t>
            </a:r>
            <a:endParaRPr kumimoji="0" lang="en-US" sz="2400" b="0" i="0" u="none" strike="noStrike" kern="1200" cap="none" spc="0" normalizeH="0" baseline="0" noProof="0" dirty="0">
              <a:ln>
                <a:noFill/>
              </a:ln>
              <a:solidFill>
                <a:srgbClr val="585857"/>
              </a:solidFill>
              <a:effectLst/>
              <a:uLnTx/>
              <a:uFillTx/>
              <a:latin typeface="Calibri"/>
              <a:ea typeface="Calibri"/>
              <a:cs typeface="Calibri"/>
            </a:endParaRPr>
          </a:p>
        </p:txBody>
      </p:sp>
      <p:sp>
        <p:nvSpPr>
          <p:cNvPr id="3" name="Rectangle 2">
            <a:extLst>
              <a:ext uri="{FF2B5EF4-FFF2-40B4-BE49-F238E27FC236}">
                <a16:creationId xmlns:a16="http://schemas.microsoft.com/office/drawing/2014/main" id="{401BCD1A-122B-44B4-3539-B155A106E07C}"/>
              </a:ext>
            </a:extLst>
          </p:cNvPr>
          <p:cNvSpPr/>
          <p:nvPr/>
        </p:nvSpPr>
        <p:spPr>
          <a:xfrm>
            <a:off x="441200" y="3398983"/>
            <a:ext cx="2385128" cy="2246769"/>
          </a:xfrm>
          <a:prstGeom prst="rect">
            <a:avLst/>
          </a:prstGeom>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ED6E50"/>
                </a:solidFill>
                <a:effectLst/>
                <a:uLnTx/>
                <a:uFillTx/>
                <a:latin typeface="Calibri" panose="020F0502020204030204" pitchFamily="34" charset="0"/>
                <a:ea typeface="+mn-ea"/>
                <a:cs typeface="+mn-cs"/>
              </a:rPr>
              <a:t>Adopt the principles of good leadership</a:t>
            </a:r>
            <a:r>
              <a:rPr kumimoji="0" lang="en-GB" sz="1400" b="0" i="0" u="none" strike="noStrike" kern="1200" cap="none" spc="0" normalizeH="0" baseline="0" noProof="0">
                <a:ln>
                  <a:noFill/>
                </a:ln>
                <a:solidFill>
                  <a:srgbClr val="ED6E50"/>
                </a:solidFill>
                <a:effectLst/>
                <a:uLnTx/>
                <a:uFillTx/>
                <a:latin typeface="Calibri" panose="020F0502020204030204" pitchFamily="34" charset="0"/>
                <a:ea typeface="+mn-ea"/>
                <a:cs typeface="+mn-cs"/>
              </a:rPr>
              <a:t>​</a:t>
            </a:r>
            <a:endParaRPr kumimoji="0" lang="en-GB" sz="1400" b="0" i="0" u="none" strike="noStrike" kern="1200" cap="none" spc="0" normalizeH="0" baseline="0" noProof="0">
              <a:ln>
                <a:noFill/>
              </a:ln>
              <a:solidFill>
                <a:srgbClr val="ED6E50"/>
              </a:solidFill>
              <a:effectLst/>
              <a:uLnTx/>
              <a:uFillTx/>
              <a:latin typeface="Segoe UI" panose="020B0502040204020203" pitchFamily="34" charset="0"/>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endParaRPr kumimoji="0" lang="en-GB"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Careers Leadership secures SLT, Governor and parent engagement and support. It develops a whole school or college approach that will make a difference.</a:t>
            </a: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endPar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endParaRPr kumimoji="0" lang="en-GB"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p:txBody>
      </p:sp>
      <p:sp>
        <p:nvSpPr>
          <p:cNvPr id="4" name="Rectangle 3">
            <a:extLst>
              <a:ext uri="{FF2B5EF4-FFF2-40B4-BE49-F238E27FC236}">
                <a16:creationId xmlns:a16="http://schemas.microsoft.com/office/drawing/2014/main" id="{75D3DB8D-B7D2-407B-02CE-F4BF004F1C65}"/>
              </a:ext>
            </a:extLst>
          </p:cNvPr>
          <p:cNvSpPr/>
          <p:nvPr/>
        </p:nvSpPr>
        <p:spPr>
          <a:xfrm>
            <a:off x="3338404" y="3398982"/>
            <a:ext cx="2480506" cy="2246769"/>
          </a:xfrm>
          <a:prstGeom prst="rect">
            <a:avLst/>
          </a:prstGeom>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ED6E50"/>
                </a:solidFill>
                <a:effectLst/>
                <a:uLnTx/>
                <a:uFillTx/>
                <a:latin typeface="Calibri" panose="020F0502020204030204" pitchFamily="34" charset="0"/>
                <a:ea typeface="+mn-ea"/>
                <a:cs typeface="+mn-cs"/>
              </a:rPr>
              <a:t>Implement an effective strategic careers plan</a:t>
            </a:r>
            <a:r>
              <a:rPr kumimoji="0" lang="en-GB" sz="1400" b="0" i="0" u="none" strike="noStrike" kern="1200" cap="none" spc="0" normalizeH="0" baseline="0" noProof="0">
                <a:ln>
                  <a:noFill/>
                </a:ln>
                <a:solidFill>
                  <a:srgbClr val="ED6E50"/>
                </a:solidFill>
                <a:effectLst/>
                <a:uLnTx/>
                <a:uFillTx/>
                <a:latin typeface="Calibri" panose="020F0502020204030204" pitchFamily="34" charset="0"/>
                <a:ea typeface="+mn-ea"/>
                <a:cs typeface="+mn-cs"/>
              </a:rPr>
              <a:t>​</a:t>
            </a:r>
            <a:endParaRPr kumimoji="0" lang="en-GB" sz="1400" b="0" i="0" u="none" strike="noStrike" kern="1200" cap="none" spc="0" normalizeH="0" baseline="0" noProof="0">
              <a:ln>
                <a:noFill/>
              </a:ln>
              <a:solidFill>
                <a:srgbClr val="ED6E50"/>
              </a:solidFill>
              <a:effectLst/>
              <a:uLnTx/>
              <a:uFillTx/>
              <a:latin typeface="Segoe UI" panose="020B0502040204020203" pitchFamily="34" charset="0"/>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endParaRPr kumimoji="0" lang="en-GB"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Careers Leaders are able to develop their plan by reflection, impact evaluation and new evidence to ensure a progressive programme that will contribute towards school or college improvement</a:t>
            </a: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endPar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p:txBody>
      </p:sp>
      <p:sp>
        <p:nvSpPr>
          <p:cNvPr id="5" name="Rectangle 4">
            <a:extLst>
              <a:ext uri="{FF2B5EF4-FFF2-40B4-BE49-F238E27FC236}">
                <a16:creationId xmlns:a16="http://schemas.microsoft.com/office/drawing/2014/main" id="{580A3C95-881C-8F77-41A4-2D443EB40891}"/>
              </a:ext>
            </a:extLst>
          </p:cNvPr>
          <p:cNvSpPr/>
          <p:nvPr/>
        </p:nvSpPr>
        <p:spPr>
          <a:xfrm>
            <a:off x="6233964" y="3429000"/>
            <a:ext cx="2619636" cy="2246769"/>
          </a:xfrm>
          <a:prstGeom prst="rect">
            <a:avLst/>
          </a:prstGeom>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ED6E50"/>
                </a:solidFill>
                <a:effectLst/>
                <a:uLnTx/>
                <a:uFillTx/>
                <a:latin typeface="Calibri" panose="020F0502020204030204" pitchFamily="34" charset="0"/>
                <a:ea typeface="+mn-ea"/>
                <a:cs typeface="+mn-cs"/>
              </a:rPr>
              <a:t>Accelerate towards achieving the Gatsby Benchmarks</a:t>
            </a:r>
            <a:r>
              <a:rPr kumimoji="0" lang="en-GB" sz="1400" b="0" i="0" u="none" strike="noStrike" kern="1200" cap="none" spc="0" normalizeH="0" baseline="0" noProof="0">
                <a:ln>
                  <a:noFill/>
                </a:ln>
                <a:solidFill>
                  <a:srgbClr val="ED6E50"/>
                </a:solidFill>
                <a:effectLst/>
                <a:uLnTx/>
                <a:uFillTx/>
                <a:latin typeface="Calibri" panose="020F0502020204030204" pitchFamily="34" charset="0"/>
                <a:ea typeface="+mn-ea"/>
                <a:cs typeface="+mn-cs"/>
              </a:rPr>
              <a:t>​</a:t>
            </a:r>
            <a:endParaRPr kumimoji="0" lang="en-GB" sz="1400" b="0" i="0" u="none" strike="noStrike" kern="1200" cap="none" spc="0" normalizeH="0" baseline="0" noProof="0">
              <a:ln>
                <a:noFill/>
              </a:ln>
              <a:solidFill>
                <a:srgbClr val="ED6E50"/>
              </a:solidFill>
              <a:effectLst/>
              <a:uLnTx/>
              <a:uFillTx/>
              <a:latin typeface="Segoe UI" panose="020B0502040204020203" pitchFamily="34" charset="0"/>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endParaRPr kumimoji="0" lang="en-GB"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 better understanding of the key aspects of career theory and how these apply to their learners enables Careers Leaders to implement more meaningful application of all the Gatsby Benchmarks.</a:t>
            </a:r>
            <a:endPar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p:txBody>
      </p:sp>
      <p:sp>
        <p:nvSpPr>
          <p:cNvPr id="6" name="Rectangle 5">
            <a:extLst>
              <a:ext uri="{FF2B5EF4-FFF2-40B4-BE49-F238E27FC236}">
                <a16:creationId xmlns:a16="http://schemas.microsoft.com/office/drawing/2014/main" id="{5E18ACFB-C8E1-0683-0187-1F7DAF7F34B1}"/>
              </a:ext>
            </a:extLst>
          </p:cNvPr>
          <p:cNvSpPr/>
          <p:nvPr/>
        </p:nvSpPr>
        <p:spPr>
          <a:xfrm>
            <a:off x="9131166" y="3429000"/>
            <a:ext cx="2619635" cy="1600438"/>
          </a:xfrm>
          <a:prstGeom prst="rect">
            <a:avLst/>
          </a:prstGeom>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ED6E50"/>
                </a:solidFill>
                <a:effectLst/>
                <a:uLnTx/>
                <a:uFillTx/>
                <a:latin typeface="Calibri" panose="020F0502020204030204" pitchFamily="34" charset="0"/>
                <a:ea typeface="+mn-ea"/>
                <a:cs typeface="+mn-cs"/>
              </a:rPr>
              <a:t>Improve student outcomes</a:t>
            </a:r>
            <a:r>
              <a:rPr kumimoji="0" lang="en-GB" sz="1400" b="0" i="0" u="none" strike="noStrike" kern="1200" cap="none" spc="0" normalizeH="0" baseline="0" noProof="0">
                <a:ln>
                  <a:noFill/>
                </a:ln>
                <a:solidFill>
                  <a:srgbClr val="ED6E50"/>
                </a:solidFill>
                <a:effectLst/>
                <a:uLnTx/>
                <a:uFillTx/>
                <a:latin typeface="Calibri" panose="020F0502020204030204" pitchFamily="34" charset="0"/>
                <a:ea typeface="+mn-ea"/>
                <a:cs typeface="+mn-cs"/>
              </a:rPr>
              <a:t>​</a:t>
            </a:r>
            <a:endParaRPr kumimoji="0" lang="en-GB" sz="1400" b="0" i="0" u="none" strike="noStrike" kern="1200" cap="none" spc="0" normalizeH="0" baseline="0" noProof="0">
              <a:ln>
                <a:noFill/>
              </a:ln>
              <a:solidFill>
                <a:srgbClr val="ED6E50"/>
              </a:solidFill>
              <a:effectLst/>
              <a:uLnTx/>
              <a:uFillTx/>
              <a:latin typeface="Segoe UI" panose="020B0502040204020203" pitchFamily="34" charset="0"/>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endParaRPr kumimoji="0" lang="en-GB"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Careers Leaders gain insight into relevant policies and frameworks applicable to their local context that support positive student outcomes.</a:t>
            </a:r>
            <a:endPar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p:txBody>
      </p:sp>
      <p:sp>
        <p:nvSpPr>
          <p:cNvPr id="15" name="Rectangle 14">
            <a:extLst>
              <a:ext uri="{FF2B5EF4-FFF2-40B4-BE49-F238E27FC236}">
                <a16:creationId xmlns:a16="http://schemas.microsoft.com/office/drawing/2014/main" id="{D40A035D-DCAC-597E-3D69-E3281333606B}"/>
              </a:ext>
            </a:extLst>
          </p:cNvPr>
          <p:cNvSpPr/>
          <p:nvPr/>
        </p:nvSpPr>
        <p:spPr>
          <a:xfrm>
            <a:off x="374603" y="6031915"/>
            <a:ext cx="9322850"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585857"/>
                </a:solidFill>
                <a:effectLst/>
                <a:uLnTx/>
                <a:uFillTx/>
                <a:latin typeface="Calibri" panose="020F0502020204030204" pitchFamily="34" charset="0"/>
                <a:ea typeface="+mn-ea"/>
                <a:cs typeface="+mn-cs"/>
              </a:rPr>
              <a:t>Sign up for funded training at </a:t>
            </a:r>
            <a:r>
              <a:rPr lang="en-GB">
                <a:hlinkClick r:id="rId3"/>
              </a:rPr>
              <a:t>Careers Leader training | The Careers and Enterprise Company</a:t>
            </a:r>
            <a:r>
              <a:rPr kumimoji="0" lang="en-GB" sz="1800" b="1" i="0" u="none" strike="noStrike" kern="1200" cap="none" spc="0" normalizeH="0" baseline="0" noProof="0">
                <a:ln>
                  <a:noFill/>
                </a:ln>
                <a:solidFill>
                  <a:srgbClr val="585857"/>
                </a:solidFill>
                <a:effectLst/>
                <a:uLnTx/>
                <a:uFillTx/>
                <a:latin typeface="Calibri" panose="020F0502020204030204" pitchFamily="34" charset="0"/>
                <a:ea typeface="+mn-ea"/>
                <a:cs typeface="+mn-cs"/>
              </a:rPr>
              <a:t>​</a:t>
            </a:r>
            <a:endParaRPr kumimoji="0" lang="en-US" sz="1800" b="1" i="0" u="none" strike="noStrike" kern="1200" cap="none" spc="0" normalizeH="0" baseline="0" noProof="0">
              <a:ln>
                <a:noFill/>
              </a:ln>
              <a:solidFill>
                <a:srgbClr val="585857"/>
              </a:solidFill>
              <a:effectLst/>
              <a:uLnTx/>
              <a:uFillTx/>
              <a:latin typeface="Calibri" panose="020F0502020204030204"/>
              <a:ea typeface="+mn-ea"/>
              <a:cs typeface="+mn-cs"/>
            </a:endParaRPr>
          </a:p>
        </p:txBody>
      </p:sp>
      <p:pic>
        <p:nvPicPr>
          <p:cNvPr id="9" name="Picture 8" descr="A white arrow in a pink circle&#10;&#10;Description automatically generated">
            <a:extLst>
              <a:ext uri="{FF2B5EF4-FFF2-40B4-BE49-F238E27FC236}">
                <a16:creationId xmlns:a16="http://schemas.microsoft.com/office/drawing/2014/main" id="{643BC09C-059D-DF85-9BFD-98F6728AEABF}"/>
              </a:ext>
            </a:extLst>
          </p:cNvPr>
          <p:cNvPicPr>
            <a:picLocks noChangeAspect="1"/>
          </p:cNvPicPr>
          <p:nvPr/>
        </p:nvPicPr>
        <p:blipFill>
          <a:blip r:embed="rId4"/>
          <a:stretch>
            <a:fillRect/>
          </a:stretch>
        </p:blipFill>
        <p:spPr>
          <a:xfrm rot="16200000">
            <a:off x="9109530" y="2011678"/>
            <a:ext cx="1175845" cy="1175845"/>
          </a:xfrm>
          <a:prstGeom prst="rect">
            <a:avLst/>
          </a:prstGeom>
        </p:spPr>
      </p:pic>
      <p:pic>
        <p:nvPicPr>
          <p:cNvPr id="13" name="Picture 12" descr="A white notepad with red lines&#10;&#10;Description automatically generated">
            <a:extLst>
              <a:ext uri="{FF2B5EF4-FFF2-40B4-BE49-F238E27FC236}">
                <a16:creationId xmlns:a16="http://schemas.microsoft.com/office/drawing/2014/main" id="{EB80F1D2-364B-26A6-9AA1-1DFB2D20B31E}"/>
              </a:ext>
            </a:extLst>
          </p:cNvPr>
          <p:cNvPicPr>
            <a:picLocks noChangeAspect="1"/>
          </p:cNvPicPr>
          <p:nvPr/>
        </p:nvPicPr>
        <p:blipFill>
          <a:blip r:embed="rId5"/>
          <a:stretch>
            <a:fillRect/>
          </a:stretch>
        </p:blipFill>
        <p:spPr>
          <a:xfrm>
            <a:off x="6225858" y="2011679"/>
            <a:ext cx="1175846" cy="1175846"/>
          </a:xfrm>
          <a:prstGeom prst="rect">
            <a:avLst/>
          </a:prstGeom>
        </p:spPr>
      </p:pic>
      <p:pic>
        <p:nvPicPr>
          <p:cNvPr id="17" name="Picture 16" descr="A group of people in a circle&#10;&#10;Description automatically generated">
            <a:extLst>
              <a:ext uri="{FF2B5EF4-FFF2-40B4-BE49-F238E27FC236}">
                <a16:creationId xmlns:a16="http://schemas.microsoft.com/office/drawing/2014/main" id="{19594D63-296C-C8EE-7E42-542B2BDFE1D9}"/>
              </a:ext>
            </a:extLst>
          </p:cNvPr>
          <p:cNvPicPr>
            <a:picLocks noChangeAspect="1"/>
          </p:cNvPicPr>
          <p:nvPr/>
        </p:nvPicPr>
        <p:blipFill>
          <a:blip r:embed="rId6"/>
          <a:stretch>
            <a:fillRect/>
          </a:stretch>
        </p:blipFill>
        <p:spPr>
          <a:xfrm>
            <a:off x="457919" y="2011679"/>
            <a:ext cx="1175845" cy="1175845"/>
          </a:xfrm>
          <a:prstGeom prst="rect">
            <a:avLst/>
          </a:prstGeom>
        </p:spPr>
      </p:pic>
      <p:pic>
        <p:nvPicPr>
          <p:cNvPr id="19" name="Picture 18" descr="A round icon with people behind a desk&#10;&#10;Description automatically generated with medium confidence">
            <a:extLst>
              <a:ext uri="{FF2B5EF4-FFF2-40B4-BE49-F238E27FC236}">
                <a16:creationId xmlns:a16="http://schemas.microsoft.com/office/drawing/2014/main" id="{142852E8-6F3C-559F-2251-E0062A8A82DB}"/>
              </a:ext>
            </a:extLst>
          </p:cNvPr>
          <p:cNvPicPr>
            <a:picLocks noChangeAspect="1"/>
          </p:cNvPicPr>
          <p:nvPr/>
        </p:nvPicPr>
        <p:blipFill>
          <a:blip r:embed="rId7"/>
          <a:stretch>
            <a:fillRect/>
          </a:stretch>
        </p:blipFill>
        <p:spPr>
          <a:xfrm>
            <a:off x="3338404" y="2011680"/>
            <a:ext cx="1175845" cy="1175845"/>
          </a:xfrm>
          <a:prstGeom prst="rect">
            <a:avLst/>
          </a:prstGeom>
        </p:spPr>
      </p:pic>
    </p:spTree>
    <p:extLst>
      <p:ext uri="{BB962C8B-B14F-4D97-AF65-F5344CB8AC3E}">
        <p14:creationId xmlns:p14="http://schemas.microsoft.com/office/powerpoint/2010/main" val="95024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8AD3BB-F6EB-8098-DB9F-401898717D54}"/>
              </a:ext>
            </a:extLst>
          </p:cNvPr>
          <p:cNvSpPr/>
          <p:nvPr/>
        </p:nvSpPr>
        <p:spPr>
          <a:xfrm>
            <a:off x="441199" y="558886"/>
            <a:ext cx="7089758" cy="1231106"/>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00A9A9"/>
                </a:solidFill>
                <a:effectLst/>
                <a:uLnTx/>
                <a:uFillTx/>
                <a:latin typeface="Calibri"/>
                <a:ea typeface="+mn-ea"/>
                <a:cs typeface="Calibri"/>
              </a:rPr>
              <a:t>Differentiated Training Routes 23/24</a:t>
            </a:r>
            <a:endPar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585857"/>
              </a:solidFill>
              <a:effectLst/>
              <a:uLnTx/>
              <a:uFillTx/>
              <a:latin typeface="Calibri" panose="020F0502020204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585857"/>
                </a:solidFill>
                <a:effectLst/>
                <a:uLnTx/>
                <a:uFillTx/>
                <a:latin typeface="Calibri" panose="020F0502020204030204"/>
                <a:ea typeface="+mn-ea"/>
                <a:cs typeface="Calibri"/>
              </a:rPr>
              <a:t>A course for all Careers Leaders</a:t>
            </a:r>
          </a:p>
        </p:txBody>
      </p:sp>
      <p:pic>
        <p:nvPicPr>
          <p:cNvPr id="10" name="Picture 9" descr="Logo, icon&#10;&#10;Description automatically generated">
            <a:extLst>
              <a:ext uri="{FF2B5EF4-FFF2-40B4-BE49-F238E27FC236}">
                <a16:creationId xmlns:a16="http://schemas.microsoft.com/office/drawing/2014/main" id="{C5E0229E-B8E9-2326-926B-6974DF87D5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43228" y="2157357"/>
            <a:ext cx="2318845" cy="2307639"/>
          </a:xfrm>
          <a:prstGeom prst="rect">
            <a:avLst/>
          </a:prstGeom>
        </p:spPr>
      </p:pic>
      <p:sp>
        <p:nvSpPr>
          <p:cNvPr id="15" name="Rectangle 14">
            <a:extLst>
              <a:ext uri="{FF2B5EF4-FFF2-40B4-BE49-F238E27FC236}">
                <a16:creationId xmlns:a16="http://schemas.microsoft.com/office/drawing/2014/main" id="{D40A035D-DCAC-597E-3D69-E3281333606B}"/>
              </a:ext>
            </a:extLst>
          </p:cNvPr>
          <p:cNvSpPr/>
          <p:nvPr/>
        </p:nvSpPr>
        <p:spPr>
          <a:xfrm>
            <a:off x="4363897" y="6054327"/>
            <a:ext cx="8547234" cy="369332"/>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585857"/>
                </a:solidFill>
                <a:effectLst/>
                <a:uLnTx/>
                <a:uFillTx/>
                <a:latin typeface="Calibri"/>
                <a:ea typeface="+mn-ea"/>
                <a:cs typeface="Calibri"/>
              </a:rPr>
              <a:t>Sign up for funded training at </a:t>
            </a:r>
            <a:r>
              <a:rPr kumimoji="0" lang="en-GB" sz="1800" b="1" i="0" u="none" strike="noStrike" kern="1200" cap="none" spc="0" normalizeH="0" baseline="0" noProof="0">
                <a:ln>
                  <a:noFill/>
                </a:ln>
                <a:solidFill>
                  <a:srgbClr val="585857"/>
                </a:solidFill>
                <a:effectLst/>
                <a:uLnTx/>
                <a:uFillTx/>
                <a:latin typeface="Calibri"/>
                <a:ea typeface="+mn-ea"/>
                <a:cs typeface="Calibri"/>
              </a:rPr>
              <a:t>careersandenterprise.co.uk/careers-leader-training ​</a:t>
            </a:r>
            <a:endParaRPr kumimoji="0" lang="en-US" sz="1800" b="1" i="0" u="none" strike="noStrike" kern="1200" cap="none" spc="0" normalizeH="0" baseline="0" noProof="0">
              <a:ln>
                <a:noFill/>
              </a:ln>
              <a:solidFill>
                <a:srgbClr val="585857"/>
              </a:solidFill>
              <a:effectLst/>
              <a:uLnTx/>
              <a:uFillTx/>
              <a:latin typeface="Calibri"/>
              <a:ea typeface="+mn-ea"/>
              <a:cs typeface="Calibri"/>
            </a:endParaRPr>
          </a:p>
        </p:txBody>
      </p:sp>
      <p:sp>
        <p:nvSpPr>
          <p:cNvPr id="7" name="TextBox 6">
            <a:extLst>
              <a:ext uri="{FF2B5EF4-FFF2-40B4-BE49-F238E27FC236}">
                <a16:creationId xmlns:a16="http://schemas.microsoft.com/office/drawing/2014/main" id="{9F0E3CFE-75A4-5D36-5FCD-E12F3B3EC96A}"/>
              </a:ext>
            </a:extLst>
          </p:cNvPr>
          <p:cNvSpPr txBox="1"/>
          <p:nvPr/>
        </p:nvSpPr>
        <p:spPr>
          <a:xfrm>
            <a:off x="437029" y="1977839"/>
            <a:ext cx="7950573"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srgbClr val="585857"/>
                </a:solidFill>
                <a:effectLst/>
                <a:uLnTx/>
                <a:uFillTx/>
                <a:latin typeface="Calibri" panose="020F0502020204030204"/>
                <a:ea typeface="+mn-ea"/>
                <a:cs typeface="Calibri" panose="020F0502020204030204"/>
              </a:rPr>
              <a:t>Online Induction</a:t>
            </a:r>
            <a:r>
              <a:rPr kumimoji="0" lang="en-US" sz="1800" b="0" i="0" u="none" strike="noStrike" kern="1200" cap="none" spc="0" normalizeH="0" baseline="0" noProof="0">
                <a:ln>
                  <a:noFill/>
                </a:ln>
                <a:solidFill>
                  <a:srgbClr val="585857"/>
                </a:solidFill>
                <a:effectLst/>
                <a:uLnTx/>
                <a:uFillTx/>
                <a:latin typeface="Calibri" panose="020F0502020204030204"/>
                <a:ea typeface="+mn-ea"/>
                <a:cs typeface="Calibri" panose="020F0502020204030204"/>
              </a:rPr>
              <a:t> – Free, 2-4 hours, full overview of the role and intro to Careers Leadership</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a:ln>
                <a:noFill/>
              </a:ln>
              <a:solidFill>
                <a:srgbClr val="585857"/>
              </a:solidFill>
              <a:effectLst/>
              <a:uLnTx/>
              <a:uFillTx/>
              <a:latin typeface="Calibri" panose="020F0502020204030204"/>
              <a:ea typeface="+mn-ea"/>
              <a:cs typeface="Calibri" panose="020F0502020204030204"/>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srgbClr val="585857"/>
                </a:solidFill>
                <a:effectLst/>
                <a:uLnTx/>
                <a:uFillTx/>
                <a:latin typeface="Calibri" panose="020F0502020204030204"/>
                <a:ea typeface="+mn-ea"/>
                <a:cs typeface="Calibri" panose="020F0502020204030204"/>
              </a:rPr>
              <a:t>Core funded training offer</a:t>
            </a:r>
            <a:r>
              <a:rPr kumimoji="0" lang="en-US" sz="1800" b="0" i="0" u="none" strike="noStrike" kern="1200" cap="none" spc="0" normalizeH="0" baseline="0" noProof="0">
                <a:ln>
                  <a:noFill/>
                </a:ln>
                <a:solidFill>
                  <a:srgbClr val="585857"/>
                </a:solidFill>
                <a:effectLst/>
                <a:uLnTx/>
                <a:uFillTx/>
                <a:latin typeface="Calibri" panose="020F0502020204030204"/>
                <a:ea typeface="+mn-ea"/>
                <a:cs typeface="Calibri" panose="020F0502020204030204"/>
              </a:rPr>
              <a:t> – Accredited, L6 &amp; L7 – Virtual, face to face or blended learning. Distanced Learning now available.</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a:ln>
                <a:noFill/>
              </a:ln>
              <a:solidFill>
                <a:srgbClr val="585857"/>
              </a:solidFill>
              <a:effectLst/>
              <a:uLnTx/>
              <a:uFillTx/>
              <a:latin typeface="Calibri" panose="020F0502020204030204"/>
              <a:ea typeface="+mn-ea"/>
              <a:cs typeface="Calibri" panose="020F0502020204030204"/>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a:ln>
                <a:noFill/>
              </a:ln>
              <a:solidFill>
                <a:srgbClr val="585857"/>
              </a:solidFill>
              <a:effectLst/>
              <a:uLnTx/>
              <a:uFillTx/>
              <a:latin typeface="Calibri" panose="020F0502020204030204"/>
              <a:ea typeface="+mn-ea"/>
              <a:cs typeface="Calibri" panose="020F0502020204030204"/>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srgbClr val="585857"/>
                </a:solidFill>
                <a:effectLst/>
                <a:uLnTx/>
                <a:uFillTx/>
                <a:latin typeface="Calibri" panose="020F0502020204030204"/>
                <a:ea typeface="+mn-ea"/>
                <a:cs typeface="Calibri" panose="020F0502020204030204"/>
              </a:rPr>
              <a:t>Senior Leaders</a:t>
            </a:r>
            <a:r>
              <a:rPr kumimoji="0" lang="en-US" sz="1800" b="0" i="0" u="none" strike="noStrike" kern="1200" cap="none" spc="0" normalizeH="0" baseline="0" noProof="0">
                <a:ln>
                  <a:noFill/>
                </a:ln>
                <a:solidFill>
                  <a:srgbClr val="585857"/>
                </a:solidFill>
                <a:effectLst/>
                <a:uLnTx/>
                <a:uFillTx/>
                <a:latin typeface="Calibri" panose="020F0502020204030204"/>
                <a:ea typeface="+mn-ea"/>
                <a:cs typeface="Calibri" panose="020F0502020204030204"/>
              </a:rPr>
              <a:t> – Whole School Improvement through Careers Leadership</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a:ln>
                <a:noFill/>
              </a:ln>
              <a:solidFill>
                <a:srgbClr val="585857"/>
              </a:solidFill>
              <a:effectLst/>
              <a:uLnTx/>
              <a:uFillTx/>
              <a:latin typeface="Calibri" panose="020F0502020204030204"/>
              <a:ea typeface="+mn-ea"/>
              <a:cs typeface="Calibri" panose="020F0502020204030204"/>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srgbClr val="585857"/>
                </a:solidFill>
                <a:effectLst/>
                <a:uLnTx/>
                <a:uFillTx/>
                <a:latin typeface="Calibri" panose="020F0502020204030204"/>
                <a:ea typeface="+mn-ea"/>
                <a:cs typeface="Calibri" panose="020F0502020204030204"/>
              </a:rPr>
              <a:t>Enhanced CL Training</a:t>
            </a:r>
            <a:r>
              <a:rPr kumimoji="0" lang="en-US" sz="1800" b="0" i="0" u="none" strike="noStrike" kern="1200" cap="none" spc="0" normalizeH="0" baseline="0" noProof="0">
                <a:ln>
                  <a:noFill/>
                </a:ln>
                <a:solidFill>
                  <a:srgbClr val="585857"/>
                </a:solidFill>
                <a:effectLst/>
                <a:uLnTx/>
                <a:uFillTx/>
                <a:latin typeface="Calibri" panose="020F0502020204030204"/>
                <a:ea typeface="+mn-ea"/>
                <a:cs typeface="Calibri" panose="020F0502020204030204"/>
              </a:rPr>
              <a:t> – Top-up Course – for those who trained previously pre-2020.</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a:ln>
                <a:noFill/>
              </a:ln>
              <a:solidFill>
                <a:srgbClr val="585857"/>
              </a:solidFill>
              <a:effectLst/>
              <a:uLnTx/>
              <a:uFillTx/>
              <a:latin typeface="Calibri" panose="020F0502020204030204"/>
              <a:ea typeface="+mn-ea"/>
              <a:cs typeface="Calibri" panose="020F0502020204030204"/>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srgbClr val="585857"/>
                </a:solidFill>
                <a:effectLst/>
                <a:uLnTx/>
                <a:uFillTx/>
                <a:latin typeface="Calibri" panose="020F0502020204030204"/>
                <a:ea typeface="+mn-ea"/>
                <a:cs typeface="Calibri" panose="020F0502020204030204"/>
              </a:rPr>
              <a:t>On-going CPD</a:t>
            </a:r>
            <a:r>
              <a:rPr kumimoji="0" lang="en-US" sz="1800" b="0" i="0" u="none" strike="noStrike" kern="1200" cap="none" spc="0" normalizeH="0" baseline="0" noProof="0">
                <a:ln>
                  <a:noFill/>
                </a:ln>
                <a:solidFill>
                  <a:srgbClr val="585857"/>
                </a:solidFill>
                <a:effectLst/>
                <a:uLnTx/>
                <a:uFillTx/>
                <a:latin typeface="Calibri" panose="020F0502020204030204"/>
                <a:ea typeface="+mn-ea"/>
                <a:cs typeface="Calibri" panose="020F0502020204030204"/>
              </a:rPr>
              <a:t> Modules and Opportunities</a:t>
            </a:r>
          </a:p>
        </p:txBody>
      </p:sp>
      <p:pic>
        <p:nvPicPr>
          <p:cNvPr id="4" name="Picture 3" descr="A screenshot of a computer&#10;&#10;Description automatically generated">
            <a:extLst>
              <a:ext uri="{FF2B5EF4-FFF2-40B4-BE49-F238E27FC236}">
                <a16:creationId xmlns:a16="http://schemas.microsoft.com/office/drawing/2014/main" id="{D59D8E8E-DD29-86B2-AB1E-03E9B948F589}"/>
              </a:ext>
            </a:extLst>
          </p:cNvPr>
          <p:cNvPicPr>
            <a:picLocks noChangeAspect="1"/>
          </p:cNvPicPr>
          <p:nvPr/>
        </p:nvPicPr>
        <p:blipFill>
          <a:blip r:embed="rId4"/>
          <a:stretch>
            <a:fillRect/>
          </a:stretch>
        </p:blipFill>
        <p:spPr>
          <a:xfrm>
            <a:off x="0" y="242648"/>
            <a:ext cx="12192000" cy="6372703"/>
          </a:xfrm>
          <a:prstGeom prst="rect">
            <a:avLst/>
          </a:prstGeom>
        </p:spPr>
      </p:pic>
      <p:pic>
        <p:nvPicPr>
          <p:cNvPr id="6" name="Picture 5" descr="A close-up of a certificate&#10;&#10;Description automatically generated">
            <a:extLst>
              <a:ext uri="{FF2B5EF4-FFF2-40B4-BE49-F238E27FC236}">
                <a16:creationId xmlns:a16="http://schemas.microsoft.com/office/drawing/2014/main" id="{480FC32C-4E98-7612-C2AB-9829738B73FC}"/>
              </a:ext>
            </a:extLst>
          </p:cNvPr>
          <p:cNvPicPr>
            <a:picLocks noChangeAspect="1"/>
          </p:cNvPicPr>
          <p:nvPr/>
        </p:nvPicPr>
        <p:blipFill rotWithShape="1">
          <a:blip r:embed="rId5"/>
          <a:srcRect l="1838" r="1838"/>
          <a:stretch/>
        </p:blipFill>
        <p:spPr>
          <a:xfrm>
            <a:off x="1" y="0"/>
            <a:ext cx="12192000" cy="6614769"/>
          </a:xfrm>
          <a:prstGeom prst="rect">
            <a:avLst/>
          </a:prstGeom>
        </p:spPr>
      </p:pic>
    </p:spTree>
    <p:extLst>
      <p:ext uri="{BB962C8B-B14F-4D97-AF65-F5344CB8AC3E}">
        <p14:creationId xmlns:p14="http://schemas.microsoft.com/office/powerpoint/2010/main" val="3715177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89C78F-46D6-BD61-AEC5-A8A3B0C8DE7B}"/>
              </a:ext>
            </a:extLst>
          </p:cNvPr>
          <p:cNvSpPr txBox="1"/>
          <p:nvPr/>
        </p:nvSpPr>
        <p:spPr>
          <a:xfrm>
            <a:off x="168498" y="2277532"/>
            <a:ext cx="407211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srgbClr val="FFFFFF"/>
                </a:solidFill>
                <a:effectLst/>
                <a:uLnTx/>
                <a:uFillTx/>
                <a:latin typeface="Calibri" panose="020F0502020204030204"/>
                <a:ea typeface="Calibri"/>
                <a:cs typeface="Calibri"/>
              </a:rPr>
              <a:t>Embedding Careers Impact internal </a:t>
            </a:r>
            <a:r>
              <a:rPr lang="en-GB" sz="3600">
                <a:solidFill>
                  <a:srgbClr val="FFFFFF"/>
                </a:solidFill>
                <a:latin typeface="Calibri" panose="020F0502020204030204"/>
                <a:ea typeface="Calibri"/>
                <a:cs typeface="Calibri"/>
              </a:rPr>
              <a:t>leadership</a:t>
            </a:r>
            <a:r>
              <a:rPr kumimoji="0" lang="en-GB" sz="3600" b="0" i="0" u="none" strike="noStrike" kern="1200" cap="none" spc="0" normalizeH="0" baseline="0" noProof="0">
                <a:ln>
                  <a:noFill/>
                </a:ln>
                <a:solidFill>
                  <a:srgbClr val="FFFFFF"/>
                </a:solidFill>
                <a:effectLst/>
                <a:uLnTx/>
                <a:uFillTx/>
                <a:latin typeface="Calibri" panose="020F0502020204030204"/>
                <a:ea typeface="Calibri"/>
                <a:cs typeface="Calibri"/>
              </a:rPr>
              <a:t> reviews institutions will: </a:t>
            </a:r>
            <a:endParaRPr kumimoji="0" lang="en-GB" sz="18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015C230-DA9C-26C9-6F23-F3CE2D3522FF}"/>
              </a:ext>
            </a:extLst>
          </p:cNvPr>
          <p:cNvSpPr txBox="1"/>
          <p:nvPr/>
        </p:nvSpPr>
        <p:spPr>
          <a:xfrm>
            <a:off x="4745606" y="800427"/>
            <a:ext cx="7453516"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585857"/>
                </a:solidFill>
                <a:effectLst/>
                <a:uLnTx/>
                <a:uFillTx/>
                <a:latin typeface="Calibri" panose="020F0502020204030204"/>
                <a:ea typeface="Calibri"/>
                <a:cs typeface="Calibri"/>
              </a:rPr>
              <a:t>Engage </a:t>
            </a:r>
            <a:r>
              <a:rPr lang="en-GB" sz="2000" b="1" dirty="0">
                <a:solidFill>
                  <a:srgbClr val="585857"/>
                </a:solidFill>
                <a:latin typeface="Calibri" panose="020F0502020204030204"/>
                <a:ea typeface="Calibri"/>
                <a:cs typeface="Calibri"/>
              </a:rPr>
              <a:t>leaders</a:t>
            </a:r>
            <a:r>
              <a:rPr kumimoji="0" lang="en-GB" sz="2000" b="1" i="0" u="none" strike="noStrike" kern="1200" cap="none" spc="0" normalizeH="0" baseline="0" noProof="0" dirty="0">
                <a:ln>
                  <a:noFill/>
                </a:ln>
                <a:solidFill>
                  <a:srgbClr val="585857"/>
                </a:solidFill>
                <a:effectLst/>
                <a:uLnTx/>
                <a:uFillTx/>
                <a:latin typeface="Calibri" panose="020F0502020204030204"/>
                <a:ea typeface="Calibri"/>
                <a:cs typeface="Calibri"/>
              </a:rPr>
              <a:t> </a:t>
            </a:r>
            <a:r>
              <a:rPr kumimoji="0" lang="en-GB" sz="2000" b="0" i="0" u="none" strike="noStrike" kern="1200" cap="none" spc="0" normalizeH="0" baseline="0" noProof="0" dirty="0">
                <a:ln>
                  <a:noFill/>
                </a:ln>
                <a:solidFill>
                  <a:srgbClr val="585857"/>
                </a:solidFill>
                <a:effectLst/>
                <a:uLnTx/>
                <a:uFillTx/>
                <a:latin typeface="Calibri" panose="020F0502020204030204"/>
                <a:ea typeface="Calibri"/>
                <a:cs typeface="Calibri"/>
              </a:rPr>
              <a:t>through informed and impactful SLT and governor engagement in and vision for sustainable and strategic careers leadership</a:t>
            </a:r>
            <a:endParaRPr lang="en-GB" sz="2000" b="0" i="0"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585857"/>
                </a:solidFill>
                <a:effectLst/>
                <a:uLnTx/>
                <a:uFillTx/>
                <a:latin typeface="Calibri" panose="020F0502020204030204"/>
                <a:ea typeface="Calibri"/>
                <a:cs typeface="Calibri"/>
              </a:rPr>
              <a:t>Align priorities </a:t>
            </a:r>
            <a:r>
              <a:rPr kumimoji="0" lang="en-GB" sz="2000" b="0" i="0" u="none" strike="noStrike" kern="1200" cap="none" spc="0" normalizeH="0" baseline="0" noProof="0" dirty="0">
                <a:ln>
                  <a:noFill/>
                </a:ln>
                <a:solidFill>
                  <a:srgbClr val="585857"/>
                </a:solidFill>
                <a:effectLst/>
                <a:uLnTx/>
                <a:uFillTx/>
                <a:latin typeface="Calibri" panose="020F0502020204030204"/>
                <a:ea typeface="Calibri"/>
                <a:cs typeface="Calibri"/>
              </a:rPr>
              <a:t>through intentional distributed leadership of careers as a driver for whole institution improvement</a:t>
            </a:r>
            <a:endParaRPr lang="en-GB" sz="2000" b="0" i="0"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585857"/>
                </a:solidFill>
                <a:effectLst/>
                <a:uLnTx/>
                <a:uFillTx/>
                <a:latin typeface="Calibri" panose="020F0502020204030204"/>
                <a:ea typeface="Calibri"/>
                <a:cs typeface="Calibri"/>
              </a:rPr>
              <a:t>Embed best practice </a:t>
            </a:r>
            <a:r>
              <a:rPr kumimoji="0" lang="en-GB" sz="2000" b="0" i="0" u="none" strike="noStrike" kern="1200" cap="none" spc="0" normalizeH="0" baseline="0" noProof="0" dirty="0">
                <a:ln>
                  <a:noFill/>
                </a:ln>
                <a:solidFill>
                  <a:srgbClr val="585857"/>
                </a:solidFill>
                <a:effectLst/>
                <a:uLnTx/>
                <a:uFillTx/>
                <a:latin typeface="Calibri" panose="020F0502020204030204"/>
                <a:ea typeface="Calibri"/>
                <a:cs typeface="Calibri"/>
              </a:rPr>
              <a:t>through improved understanding of best practice in careers leadership and of meaningful; and sustained achievement of the Gatsby Benchmarks</a:t>
            </a:r>
            <a:endParaRPr lang="en-GB" sz="2000" b="0" i="0"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585857"/>
                </a:solidFill>
                <a:effectLst/>
                <a:uLnTx/>
                <a:uFillTx/>
                <a:latin typeface="Calibri" panose="020F0502020204030204"/>
                <a:ea typeface="Calibri"/>
                <a:cs typeface="Calibri"/>
              </a:rPr>
              <a:t>Celebrate Success </a:t>
            </a:r>
            <a:r>
              <a:rPr kumimoji="0" lang="en-GB" sz="2000" b="0" i="0" u="none" strike="noStrike" kern="1200" cap="none" spc="0" normalizeH="0" baseline="0" noProof="0" dirty="0">
                <a:ln>
                  <a:noFill/>
                </a:ln>
                <a:solidFill>
                  <a:srgbClr val="585857"/>
                </a:solidFill>
                <a:effectLst/>
                <a:uLnTx/>
                <a:uFillTx/>
                <a:latin typeface="Calibri" panose="020F0502020204030204"/>
                <a:ea typeface="Calibri"/>
                <a:cs typeface="Calibri"/>
              </a:rPr>
              <a:t>through recognitions of strengths in and impact of careers leadership and provision</a:t>
            </a:r>
            <a:endParaRPr lang="en-GB" sz="2000" b="0" i="0"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585857"/>
                </a:solidFill>
                <a:effectLst/>
                <a:uLnTx/>
                <a:uFillTx/>
                <a:latin typeface="Calibri" panose="020F0502020204030204"/>
                <a:ea typeface="Calibri"/>
                <a:cs typeface="Calibri"/>
              </a:rPr>
              <a:t>Sustain quality and impact </a:t>
            </a:r>
            <a:r>
              <a:rPr kumimoji="0" lang="en-GB" sz="2000" b="0" i="0" u="none" strike="noStrike" kern="1200" cap="none" spc="0" normalizeH="0" baseline="0" noProof="0" dirty="0">
                <a:ln>
                  <a:noFill/>
                </a:ln>
                <a:solidFill>
                  <a:srgbClr val="585857"/>
                </a:solidFill>
                <a:effectLst/>
                <a:uLnTx/>
                <a:uFillTx/>
                <a:latin typeface="Calibri" panose="020F0502020204030204"/>
                <a:ea typeface="Calibri"/>
                <a:cs typeface="Calibri"/>
              </a:rPr>
              <a:t>through internal quality assurance and impact evaluation of carers leadership and provision</a:t>
            </a:r>
            <a:endParaRPr lang="en-GB" sz="2000" b="0" i="0" u="none" strike="noStrike" kern="1200" cap="none" spc="0" normalizeH="0" baseline="0" noProof="0" dirty="0">
              <a:ln>
                <a:noFill/>
              </a:ln>
              <a:solidFill>
                <a:srgbClr val="585857"/>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4196093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CACA2-3A14-8504-ED5C-8D04BCC457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38BA12-173B-7BE5-ECF8-B322509E51D6}"/>
              </a:ext>
            </a:extLst>
          </p:cNvPr>
          <p:cNvSpPr txBox="1"/>
          <p:nvPr/>
        </p:nvSpPr>
        <p:spPr>
          <a:xfrm>
            <a:off x="874059" y="2097741"/>
            <a:ext cx="5221941" cy="172354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FFFFFF"/>
                </a:solidFill>
                <a:effectLst/>
                <a:uLnTx/>
                <a:uFillTx/>
                <a:latin typeface="Calibri" panose="020F0502020204030204"/>
                <a:ea typeface="+mn-ea"/>
                <a:cs typeface="+mn-cs"/>
              </a:rPr>
              <a:t>Careers Impact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FFFFFF"/>
                </a:solidFill>
                <a:effectLst/>
                <a:uLnTx/>
                <a:uFillTx/>
                <a:latin typeface="Calibri" panose="020F0502020204030204"/>
                <a:ea typeface="+mn-ea"/>
                <a:cs typeface="+mn-cs"/>
              </a:rPr>
              <a:t>Self-evaluation tool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585857"/>
              </a:solidFill>
              <a:effectLst/>
              <a:uLnTx/>
              <a:uFillTx/>
              <a:latin typeface="Calibri" panose="020F0502020204030204"/>
              <a:ea typeface="+mn-ea"/>
              <a:cs typeface="+mn-cs"/>
            </a:endParaRPr>
          </a:p>
        </p:txBody>
      </p:sp>
      <p:graphicFrame>
        <p:nvGraphicFramePr>
          <p:cNvPr id="3" name="Diagram 2">
            <a:extLst>
              <a:ext uri="{FF2B5EF4-FFF2-40B4-BE49-F238E27FC236}">
                <a16:creationId xmlns:a16="http://schemas.microsoft.com/office/drawing/2014/main" id="{51CE16AA-AB99-393F-FA2F-FBFF45F04F07}"/>
              </a:ext>
            </a:extLst>
          </p:cNvPr>
          <p:cNvGraphicFramePr/>
          <p:nvPr/>
        </p:nvGraphicFramePr>
        <p:xfrm>
          <a:off x="511444" y="1487155"/>
          <a:ext cx="11410546" cy="5034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3E742DCE-2D70-856E-2388-AA7DAF0CAE51}"/>
              </a:ext>
            </a:extLst>
          </p:cNvPr>
          <p:cNvSpPr txBox="1"/>
          <p:nvPr/>
        </p:nvSpPr>
        <p:spPr>
          <a:xfrm>
            <a:off x="511444" y="439207"/>
            <a:ext cx="4654902"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Internal leadership reviews</a:t>
            </a:r>
          </a:p>
        </p:txBody>
      </p:sp>
      <p:pic>
        <p:nvPicPr>
          <p:cNvPr id="18" name="Picture 17" descr="A diagram of careers impact&#10;&#10;Description automatically generated">
            <a:extLst>
              <a:ext uri="{FF2B5EF4-FFF2-40B4-BE49-F238E27FC236}">
                <a16:creationId xmlns:a16="http://schemas.microsoft.com/office/drawing/2014/main" id="{2BC4E1DF-4EC2-A1F8-B3F3-DB1950EB1614}"/>
              </a:ext>
            </a:extLst>
          </p:cNvPr>
          <p:cNvPicPr>
            <a:picLocks noChangeAspect="1"/>
          </p:cNvPicPr>
          <p:nvPr/>
        </p:nvPicPr>
        <p:blipFill>
          <a:blip r:embed="rId8"/>
          <a:stretch>
            <a:fillRect/>
          </a:stretch>
        </p:blipFill>
        <p:spPr>
          <a:xfrm>
            <a:off x="3825715" y="163065"/>
            <a:ext cx="3266863" cy="2309881"/>
          </a:xfrm>
          <a:prstGeom prst="rect">
            <a:avLst/>
          </a:prstGeom>
        </p:spPr>
      </p:pic>
    </p:spTree>
    <p:extLst>
      <p:ext uri="{BB962C8B-B14F-4D97-AF65-F5344CB8AC3E}">
        <p14:creationId xmlns:p14="http://schemas.microsoft.com/office/powerpoint/2010/main" val="3676865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4268BA-0D4D-BD5C-BB66-B4116FCD2ADB}"/>
              </a:ext>
            </a:extLst>
          </p:cNvPr>
          <p:cNvSpPr txBox="1"/>
          <p:nvPr/>
        </p:nvSpPr>
        <p:spPr>
          <a:xfrm>
            <a:off x="492783" y="492045"/>
            <a:ext cx="7017152" cy="132343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3CA8A8"/>
                </a:solidFill>
                <a:effectLst/>
                <a:uLnTx/>
                <a:uFillTx/>
                <a:latin typeface="Calibri" panose="020F0502020204030204"/>
                <a:ea typeface="+mn-ea"/>
                <a:cs typeface="+mn-cs"/>
              </a:rPr>
              <a:t>Who should take part in an internal leadership review?</a:t>
            </a:r>
            <a:endParaRPr lang="en-GB" sz="4000" b="1" i="0" u="none" strike="noStrike" kern="1200" cap="none" spc="0" normalizeH="0" baseline="0" noProof="0" dirty="0">
              <a:ln>
                <a:noFill/>
              </a:ln>
              <a:solidFill>
                <a:srgbClr val="3CA8A8"/>
              </a:solidFill>
              <a:effectLst/>
              <a:uLnTx/>
              <a:uFillTx/>
              <a:latin typeface="Calibri" panose="020F0502020204030204"/>
              <a:ea typeface="Calibri"/>
              <a:cs typeface="Calibri"/>
            </a:endParaRPr>
          </a:p>
        </p:txBody>
      </p:sp>
      <p:sp>
        <p:nvSpPr>
          <p:cNvPr id="3" name="TextBox 2">
            <a:extLst>
              <a:ext uri="{FF2B5EF4-FFF2-40B4-BE49-F238E27FC236}">
                <a16:creationId xmlns:a16="http://schemas.microsoft.com/office/drawing/2014/main" id="{58B683E9-9F1B-BE98-3622-A0BCBE7CCBE2}"/>
              </a:ext>
            </a:extLst>
          </p:cNvPr>
          <p:cNvSpPr txBox="1"/>
          <p:nvPr/>
        </p:nvSpPr>
        <p:spPr>
          <a:xfrm>
            <a:off x="583721" y="2438401"/>
            <a:ext cx="6366294"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dirty="0"/>
              <a:t>All those involved in the </a:t>
            </a:r>
            <a:r>
              <a:rPr lang="en-GB" sz="4000" u="sng" dirty="0"/>
              <a:t>distributed leadership of careers</a:t>
            </a:r>
            <a:r>
              <a:rPr lang="en-GB" sz="4000" dirty="0"/>
              <a:t> should be involved in the review process</a:t>
            </a:r>
            <a:r>
              <a:rPr lang="en-US" sz="4000" dirty="0">
                <a:ea typeface="Calibri"/>
                <a:cs typeface="Calibri"/>
              </a:rPr>
              <a:t>​</a:t>
            </a:r>
            <a:endParaRPr lang="en-US" sz="1600" dirty="0"/>
          </a:p>
        </p:txBody>
      </p:sp>
      <p:pic>
        <p:nvPicPr>
          <p:cNvPr id="5" name="Picture 4">
            <a:extLst>
              <a:ext uri="{FF2B5EF4-FFF2-40B4-BE49-F238E27FC236}">
                <a16:creationId xmlns:a16="http://schemas.microsoft.com/office/drawing/2014/main" id="{98E92825-0C1F-7585-9FC1-E744B1947FF7}"/>
              </a:ext>
            </a:extLst>
          </p:cNvPr>
          <p:cNvPicPr>
            <a:picLocks noChangeAspect="1"/>
          </p:cNvPicPr>
          <p:nvPr/>
        </p:nvPicPr>
        <p:blipFill>
          <a:blip r:embed="rId3"/>
          <a:stretch>
            <a:fillRect/>
          </a:stretch>
        </p:blipFill>
        <p:spPr>
          <a:xfrm>
            <a:off x="259390" y="5233017"/>
            <a:ext cx="1445585" cy="1445585"/>
          </a:xfrm>
          <a:prstGeom prst="rect">
            <a:avLst/>
          </a:prstGeom>
        </p:spPr>
      </p:pic>
    </p:spTree>
    <p:extLst>
      <p:ext uri="{BB962C8B-B14F-4D97-AF65-F5344CB8AC3E}">
        <p14:creationId xmlns:p14="http://schemas.microsoft.com/office/powerpoint/2010/main" val="1248082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4268BA-0D4D-BD5C-BB66-B4116FCD2ADB}"/>
              </a:ext>
            </a:extLst>
          </p:cNvPr>
          <p:cNvSpPr txBox="1"/>
          <p:nvPr/>
        </p:nvSpPr>
        <p:spPr>
          <a:xfrm>
            <a:off x="495353" y="2828835"/>
            <a:ext cx="3348841"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srgbClr val="FFFFFF"/>
                </a:solidFill>
                <a:effectLst/>
                <a:uLnTx/>
                <a:uFillTx/>
                <a:latin typeface="Calibri"/>
                <a:ea typeface="Calibri"/>
                <a:cs typeface="Calibri"/>
              </a:rPr>
              <a:t>What does a review involve? </a:t>
            </a:r>
          </a:p>
        </p:txBody>
      </p:sp>
      <p:sp>
        <p:nvSpPr>
          <p:cNvPr id="3" name="TextBox 2">
            <a:extLst>
              <a:ext uri="{FF2B5EF4-FFF2-40B4-BE49-F238E27FC236}">
                <a16:creationId xmlns:a16="http://schemas.microsoft.com/office/drawing/2014/main" id="{7184E5D1-E66B-2868-6FFF-314488E02502}"/>
              </a:ext>
            </a:extLst>
          </p:cNvPr>
          <p:cNvSpPr txBox="1"/>
          <p:nvPr/>
        </p:nvSpPr>
        <p:spPr>
          <a:xfrm>
            <a:off x="4623758" y="1719532"/>
            <a:ext cx="7157049"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2400" dirty="0">
                <a:solidFill>
                  <a:srgbClr val="585857"/>
                </a:solidFill>
                <a:cs typeface="Segoe UI"/>
              </a:rPr>
              <a:t>The review involves colleagues reflecting on which statements in the Maturity Model best describe the practice their institution. </a:t>
            </a:r>
            <a:r>
              <a:rPr lang="en-US" sz="2400" dirty="0">
                <a:solidFill>
                  <a:srgbClr val="585857"/>
                </a:solidFill>
                <a:cs typeface="Segoe UI"/>
              </a:rPr>
              <a:t>​</a:t>
            </a:r>
            <a:endParaRPr lang="en-US">
              <a:ea typeface="Calibri" panose="020F0502020204030204"/>
              <a:cs typeface="Calibri" panose="020F0502020204030204"/>
            </a:endParaRPr>
          </a:p>
          <a:p>
            <a:pPr marL="342900" indent="-342900">
              <a:buFont typeface="Arial"/>
              <a:buChar char="•"/>
            </a:pPr>
            <a:endParaRPr lang="en-GB" sz="2400" dirty="0">
              <a:solidFill>
                <a:srgbClr val="585857"/>
              </a:solidFill>
              <a:ea typeface="Calibri" panose="020F0502020204030204"/>
              <a:cs typeface="Segoe UI"/>
            </a:endParaRPr>
          </a:p>
          <a:p>
            <a:pPr marL="342900" indent="-342900">
              <a:buFont typeface="Arial"/>
              <a:buChar char="•"/>
            </a:pPr>
            <a:r>
              <a:rPr lang="en-GB" sz="2400" dirty="0">
                <a:solidFill>
                  <a:srgbClr val="585857"/>
                </a:solidFill>
                <a:cs typeface="Segoe UI"/>
              </a:rPr>
              <a:t>They should consider the statements and the responses which indicate progressive maturity within each of the six themes. </a:t>
            </a:r>
            <a:r>
              <a:rPr lang="en-US" sz="2400" dirty="0">
                <a:solidFill>
                  <a:srgbClr val="585857"/>
                </a:solidFill>
                <a:cs typeface="Segoe UI"/>
              </a:rPr>
              <a:t>​</a:t>
            </a:r>
            <a:endParaRPr lang="en-US" sz="2400">
              <a:solidFill>
                <a:srgbClr val="585857"/>
              </a:solidFill>
              <a:ea typeface="Calibri" panose="020F0502020204030204"/>
              <a:cs typeface="Segoe UI"/>
            </a:endParaRPr>
          </a:p>
          <a:p>
            <a:pPr marL="342900" indent="-342900">
              <a:buFont typeface="Arial"/>
              <a:buChar char="•"/>
            </a:pPr>
            <a:endParaRPr lang="en-GB" sz="2400" dirty="0">
              <a:solidFill>
                <a:srgbClr val="585857"/>
              </a:solidFill>
              <a:ea typeface="Calibri" panose="020F0502020204030204"/>
              <a:cs typeface="Segoe UI"/>
            </a:endParaRPr>
          </a:p>
          <a:p>
            <a:pPr marL="342900" indent="-342900">
              <a:buFont typeface="Arial"/>
              <a:buChar char="•"/>
            </a:pPr>
            <a:r>
              <a:rPr lang="en-GB" sz="2400" dirty="0">
                <a:solidFill>
                  <a:srgbClr val="585857"/>
                </a:solidFill>
                <a:cs typeface="Segoe UI"/>
              </a:rPr>
              <a:t>Colleagues should do this ahead of coming together to discuss and agree a final response for each statement that represents their institution. ​</a:t>
            </a:r>
            <a:endParaRPr lang="en-GB" sz="2400">
              <a:solidFill>
                <a:srgbClr val="585857"/>
              </a:solidFill>
              <a:ea typeface="Calibri" panose="020F0502020204030204"/>
              <a:cs typeface="Segoe UI"/>
            </a:endParaRPr>
          </a:p>
        </p:txBody>
      </p:sp>
      <p:pic>
        <p:nvPicPr>
          <p:cNvPr id="5" name="Picture 4">
            <a:extLst>
              <a:ext uri="{FF2B5EF4-FFF2-40B4-BE49-F238E27FC236}">
                <a16:creationId xmlns:a16="http://schemas.microsoft.com/office/drawing/2014/main" id="{EA3FB358-BCCA-9225-06A4-FF645DD23CFC}"/>
              </a:ext>
            </a:extLst>
          </p:cNvPr>
          <p:cNvPicPr>
            <a:picLocks noChangeAspect="1"/>
          </p:cNvPicPr>
          <p:nvPr/>
        </p:nvPicPr>
        <p:blipFill>
          <a:blip r:embed="rId3"/>
          <a:stretch>
            <a:fillRect/>
          </a:stretch>
        </p:blipFill>
        <p:spPr>
          <a:xfrm>
            <a:off x="10708315" y="5279065"/>
            <a:ext cx="1350335" cy="1350335"/>
          </a:xfrm>
          <a:prstGeom prst="rect">
            <a:avLst/>
          </a:prstGeom>
        </p:spPr>
      </p:pic>
    </p:spTree>
    <p:extLst>
      <p:ext uri="{BB962C8B-B14F-4D97-AF65-F5344CB8AC3E}">
        <p14:creationId xmlns:p14="http://schemas.microsoft.com/office/powerpoint/2010/main" val="4056269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C26705-CF4E-96E2-AF04-E92506C94064}"/>
              </a:ext>
            </a:extLst>
          </p:cNvPr>
          <p:cNvSpPr/>
          <p:nvPr/>
        </p:nvSpPr>
        <p:spPr>
          <a:xfrm>
            <a:off x="559445" y="1308117"/>
            <a:ext cx="5277729" cy="2377047"/>
          </a:xfrm>
          <a:prstGeom prst="rect">
            <a:avLst/>
          </a:prstGeom>
          <a:solidFill>
            <a:schemeClr val="bg1"/>
          </a:solidFill>
          <a:ln>
            <a:solidFill>
              <a:srgbClr val="3CA8A8"/>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“As the Careers Leader, I completed the process and then met with the Headteacher to discuss this.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Where there was a difference of opinion, I was able to explain my judgement and we discussed and were then able to agree on the ‘best-fit’ response.” </a:t>
            </a:r>
          </a:p>
        </p:txBody>
      </p:sp>
      <p:sp>
        <p:nvSpPr>
          <p:cNvPr id="4" name="Rectangle 3">
            <a:extLst>
              <a:ext uri="{FF2B5EF4-FFF2-40B4-BE49-F238E27FC236}">
                <a16:creationId xmlns:a16="http://schemas.microsoft.com/office/drawing/2014/main" id="{CE837C14-8E7A-D63A-AB1D-B4B5E60AA608}"/>
              </a:ext>
            </a:extLst>
          </p:cNvPr>
          <p:cNvSpPr/>
          <p:nvPr/>
        </p:nvSpPr>
        <p:spPr>
          <a:xfrm>
            <a:off x="547569" y="4263099"/>
            <a:ext cx="5277729" cy="2386941"/>
          </a:xfrm>
          <a:prstGeom prst="rect">
            <a:avLst/>
          </a:prstGeom>
          <a:solidFill>
            <a:schemeClr val="bg1"/>
          </a:solidFill>
          <a:ln>
            <a:solidFill>
              <a:srgbClr val="3CA8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“We initially completed the self-evaluation process as a team of two (CL and SLT CL).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We then discussed with the wider Senior Leadership team which has helped to raise the profile of careers and gain further buy-in from the Headteacher and SLT.” </a:t>
            </a:r>
          </a:p>
        </p:txBody>
      </p:sp>
      <p:sp>
        <p:nvSpPr>
          <p:cNvPr id="5" name="Rectangle 4">
            <a:extLst>
              <a:ext uri="{FF2B5EF4-FFF2-40B4-BE49-F238E27FC236}">
                <a16:creationId xmlns:a16="http://schemas.microsoft.com/office/drawing/2014/main" id="{EC05EB6C-0D4E-E439-06B3-53FD33A0DD33}"/>
              </a:ext>
            </a:extLst>
          </p:cNvPr>
          <p:cNvSpPr/>
          <p:nvPr/>
        </p:nvSpPr>
        <p:spPr>
          <a:xfrm>
            <a:off x="6364501" y="914252"/>
            <a:ext cx="5291804" cy="391886"/>
          </a:xfrm>
          <a:prstGeom prst="rect">
            <a:avLst/>
          </a:prstGeom>
          <a:solidFill>
            <a:srgbClr val="00A9A9"/>
          </a:solidFill>
          <a:ln>
            <a:solidFill>
              <a:srgbClr val="3CA8A8"/>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 3. Governor Collaboration</a:t>
            </a:r>
          </a:p>
        </p:txBody>
      </p:sp>
      <p:sp>
        <p:nvSpPr>
          <p:cNvPr id="6" name="Rectangle 5">
            <a:extLst>
              <a:ext uri="{FF2B5EF4-FFF2-40B4-BE49-F238E27FC236}">
                <a16:creationId xmlns:a16="http://schemas.microsoft.com/office/drawing/2014/main" id="{1FF726A4-98B1-E247-E020-AE1ECAB08380}"/>
              </a:ext>
            </a:extLst>
          </p:cNvPr>
          <p:cNvSpPr/>
          <p:nvPr/>
        </p:nvSpPr>
        <p:spPr>
          <a:xfrm>
            <a:off x="535694" y="3871213"/>
            <a:ext cx="5291804" cy="391886"/>
          </a:xfrm>
          <a:prstGeom prst="rect">
            <a:avLst/>
          </a:prstGeom>
          <a:solidFill>
            <a:srgbClr val="00A9A9"/>
          </a:solidFill>
          <a:ln>
            <a:solidFill>
              <a:srgbClr val="3CA8A8"/>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2. SLT Collaboration </a:t>
            </a:r>
          </a:p>
        </p:txBody>
      </p:sp>
      <p:sp>
        <p:nvSpPr>
          <p:cNvPr id="7" name="Rectangle 6">
            <a:extLst>
              <a:ext uri="{FF2B5EF4-FFF2-40B4-BE49-F238E27FC236}">
                <a16:creationId xmlns:a16="http://schemas.microsoft.com/office/drawing/2014/main" id="{8510976A-EE04-DFDE-9BCC-DF7C1A363411}"/>
              </a:ext>
            </a:extLst>
          </p:cNvPr>
          <p:cNvSpPr/>
          <p:nvPr/>
        </p:nvSpPr>
        <p:spPr>
          <a:xfrm>
            <a:off x="6364501" y="1298223"/>
            <a:ext cx="5291804" cy="2386941"/>
          </a:xfrm>
          <a:prstGeom prst="rect">
            <a:avLst/>
          </a:prstGeom>
          <a:solidFill>
            <a:schemeClr val="bg1"/>
          </a:solidFill>
          <a:ln>
            <a:solidFill>
              <a:srgbClr val="3CA8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highlight>
                  <a:srgbClr val="FFFFFF"/>
                </a:highlight>
                <a:uLnTx/>
                <a:uFillTx/>
                <a:latin typeface="Calibri"/>
                <a:ea typeface="+mn-ea"/>
                <a:cs typeface="+mn-cs"/>
              </a:rPr>
              <a:t>“A core group of us met together (Careers Leader, Trust Central Strategic Careers Leader, Careers Link Governor) and we agreed the ‘best-fit’ statements through discussion and debate, with elements requiring us to refer to evidence to justify our decisions with each other. These were then signed off by the headteacher.” </a:t>
            </a:r>
          </a:p>
        </p:txBody>
      </p:sp>
      <p:sp>
        <p:nvSpPr>
          <p:cNvPr id="8" name="Rectangle 7">
            <a:extLst>
              <a:ext uri="{FF2B5EF4-FFF2-40B4-BE49-F238E27FC236}">
                <a16:creationId xmlns:a16="http://schemas.microsoft.com/office/drawing/2014/main" id="{D8F0851F-072D-5DCD-1E97-E8B899F56254}"/>
              </a:ext>
            </a:extLst>
          </p:cNvPr>
          <p:cNvSpPr/>
          <p:nvPr/>
        </p:nvSpPr>
        <p:spPr>
          <a:xfrm>
            <a:off x="559445" y="896443"/>
            <a:ext cx="5277729" cy="391886"/>
          </a:xfrm>
          <a:prstGeom prst="rect">
            <a:avLst/>
          </a:prstGeom>
          <a:solidFill>
            <a:srgbClr val="00A9A9"/>
          </a:solidFill>
          <a:ln>
            <a:solidFill>
              <a:srgbClr val="3CA8A8"/>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1. HT Confirmation of CL View</a:t>
            </a:r>
          </a:p>
        </p:txBody>
      </p:sp>
      <p:sp>
        <p:nvSpPr>
          <p:cNvPr id="9" name="Rectangle 8">
            <a:extLst>
              <a:ext uri="{FF2B5EF4-FFF2-40B4-BE49-F238E27FC236}">
                <a16:creationId xmlns:a16="http://schemas.microsoft.com/office/drawing/2014/main" id="{96F1FC0D-77E4-DA08-995D-9184DF5305E2}"/>
              </a:ext>
            </a:extLst>
          </p:cNvPr>
          <p:cNvSpPr/>
          <p:nvPr/>
        </p:nvSpPr>
        <p:spPr>
          <a:xfrm>
            <a:off x="6364501" y="4263098"/>
            <a:ext cx="5291804" cy="2386941"/>
          </a:xfrm>
          <a:prstGeom prst="rect">
            <a:avLst/>
          </a:prstGeom>
          <a:solidFill>
            <a:schemeClr val="bg1"/>
          </a:solidFill>
          <a:ln>
            <a:solidFill>
              <a:srgbClr val="3CA8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“We took a 3-stage approach to complete and QA the process”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Review by Careers Team (CL and SLT CL)</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Feedback on our responses from wider SLT, including SENCo </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Final agreement by Headteacher and SLT Careers Leader of best-fit responses </a:t>
            </a:r>
          </a:p>
        </p:txBody>
      </p:sp>
      <p:sp>
        <p:nvSpPr>
          <p:cNvPr id="10" name="Rectangle 9">
            <a:extLst>
              <a:ext uri="{FF2B5EF4-FFF2-40B4-BE49-F238E27FC236}">
                <a16:creationId xmlns:a16="http://schemas.microsoft.com/office/drawing/2014/main" id="{B2B4A666-5675-1AAA-FB25-DA21B8C20FE1}"/>
              </a:ext>
            </a:extLst>
          </p:cNvPr>
          <p:cNvSpPr/>
          <p:nvPr/>
        </p:nvSpPr>
        <p:spPr>
          <a:xfrm>
            <a:off x="6364501" y="3871213"/>
            <a:ext cx="5291804" cy="391886"/>
          </a:xfrm>
          <a:prstGeom prst="rect">
            <a:avLst/>
          </a:prstGeom>
          <a:solidFill>
            <a:srgbClr val="00A9A9"/>
          </a:solidFill>
          <a:ln>
            <a:solidFill>
              <a:srgbClr val="3CA8A8"/>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 4. Collaboration and SLT Confirmation </a:t>
            </a:r>
          </a:p>
        </p:txBody>
      </p:sp>
      <p:sp>
        <p:nvSpPr>
          <p:cNvPr id="11" name="TextBox 10">
            <a:extLst>
              <a:ext uri="{FF2B5EF4-FFF2-40B4-BE49-F238E27FC236}">
                <a16:creationId xmlns:a16="http://schemas.microsoft.com/office/drawing/2014/main" id="{529DBB35-C81C-B5D3-E1A6-B94EA902D744}"/>
              </a:ext>
            </a:extLst>
          </p:cNvPr>
          <p:cNvSpPr txBox="1"/>
          <p:nvPr/>
        </p:nvSpPr>
        <p:spPr>
          <a:xfrm>
            <a:off x="535695" y="248729"/>
            <a:ext cx="11120610" cy="461665"/>
          </a:xfrm>
          <a:prstGeom prst="rect">
            <a:avLst/>
          </a:prstGeom>
          <a:solidFill>
            <a:schemeClr val="accent1">
              <a:lumMod val="75000"/>
            </a:schemeClr>
          </a:solid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a:ea typeface="+mn-ea"/>
                <a:cs typeface="+mn-cs"/>
              </a:rPr>
              <a:t>Approaches to completing an </a:t>
            </a:r>
            <a:r>
              <a:rPr lang="en-GB" sz="2400" b="1" dirty="0">
                <a:solidFill>
                  <a:prstClr val="white"/>
                </a:solidFill>
                <a:latin typeface="Calibri"/>
              </a:rPr>
              <a:t>internal</a:t>
            </a:r>
            <a:r>
              <a:rPr kumimoji="0" lang="en-GB" sz="2400" b="1" i="0" u="none" strike="noStrike" kern="1200" cap="none" spc="0" normalizeH="0" baseline="0" noProof="0" dirty="0">
                <a:ln>
                  <a:noFill/>
                </a:ln>
                <a:solidFill>
                  <a:prstClr val="white"/>
                </a:solidFill>
                <a:effectLst/>
                <a:uLnTx/>
                <a:uFillTx/>
                <a:latin typeface="Calibri"/>
                <a:ea typeface="+mn-ea"/>
                <a:cs typeface="+mn-cs"/>
              </a:rPr>
              <a:t> </a:t>
            </a:r>
            <a:r>
              <a:rPr lang="en-GB" sz="2400" b="1" dirty="0">
                <a:solidFill>
                  <a:prstClr val="white"/>
                </a:solidFill>
                <a:latin typeface="Calibri"/>
              </a:rPr>
              <a:t>leadership</a:t>
            </a:r>
            <a:r>
              <a:rPr kumimoji="0" lang="en-GB" sz="2400" b="1" i="0" u="none" strike="noStrike" kern="1200" cap="none" spc="0" normalizeH="0" baseline="0" noProof="0" dirty="0">
                <a:ln>
                  <a:noFill/>
                </a:ln>
                <a:solidFill>
                  <a:prstClr val="white"/>
                </a:solidFill>
                <a:effectLst/>
                <a:uLnTx/>
                <a:uFillTx/>
                <a:latin typeface="Calibri"/>
                <a:ea typeface="+mn-ea"/>
                <a:cs typeface="+mn-cs"/>
              </a:rPr>
              <a:t> </a:t>
            </a:r>
            <a:r>
              <a:rPr lang="en-GB" sz="2400" b="1" dirty="0">
                <a:solidFill>
                  <a:prstClr val="white"/>
                </a:solidFill>
                <a:latin typeface="Calibri"/>
              </a:rPr>
              <a:t>review</a:t>
            </a:r>
            <a:endParaRPr kumimoji="0" lang="en-GB" sz="24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0393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sign with a couple of arrows in a circle&#10;&#10;Description automatically generated with medium confidence">
            <a:extLst>
              <a:ext uri="{FF2B5EF4-FFF2-40B4-BE49-F238E27FC236}">
                <a16:creationId xmlns:a16="http://schemas.microsoft.com/office/drawing/2014/main" id="{F94AFE78-A9A1-6CF3-9FAA-B6BDFEDFE5AE}"/>
              </a:ext>
            </a:extLst>
          </p:cNvPr>
          <p:cNvPicPr>
            <a:picLocks noChangeAspect="1"/>
          </p:cNvPicPr>
          <p:nvPr/>
        </p:nvPicPr>
        <p:blipFill>
          <a:blip r:embed="rId3"/>
          <a:stretch>
            <a:fillRect/>
          </a:stretch>
        </p:blipFill>
        <p:spPr>
          <a:xfrm>
            <a:off x="547316" y="1178070"/>
            <a:ext cx="5426764" cy="1722997"/>
          </a:xfrm>
          <a:prstGeom prst="rect">
            <a:avLst/>
          </a:prstGeom>
        </p:spPr>
      </p:pic>
      <p:pic>
        <p:nvPicPr>
          <p:cNvPr id="4" name="Picture 3" descr="A blue and white card with text and people&#10;&#10;Description automatically generated">
            <a:extLst>
              <a:ext uri="{FF2B5EF4-FFF2-40B4-BE49-F238E27FC236}">
                <a16:creationId xmlns:a16="http://schemas.microsoft.com/office/drawing/2014/main" id="{EA4BC249-8059-5252-09B7-AC87AF0ED206}"/>
              </a:ext>
            </a:extLst>
          </p:cNvPr>
          <p:cNvPicPr>
            <a:picLocks noChangeAspect="1"/>
          </p:cNvPicPr>
          <p:nvPr/>
        </p:nvPicPr>
        <p:blipFill>
          <a:blip r:embed="rId4"/>
          <a:stretch>
            <a:fillRect/>
          </a:stretch>
        </p:blipFill>
        <p:spPr>
          <a:xfrm>
            <a:off x="547316" y="4863403"/>
            <a:ext cx="5426764" cy="1709431"/>
          </a:xfrm>
          <a:prstGeom prst="rect">
            <a:avLst/>
          </a:prstGeom>
        </p:spPr>
      </p:pic>
      <p:pic>
        <p:nvPicPr>
          <p:cNvPr id="6" name="Picture 5" descr="A blue and white target with a dart in the center&#10;&#10;Description automatically generated">
            <a:extLst>
              <a:ext uri="{FF2B5EF4-FFF2-40B4-BE49-F238E27FC236}">
                <a16:creationId xmlns:a16="http://schemas.microsoft.com/office/drawing/2014/main" id="{35AA59DE-7FEF-AF99-E035-7B6010C75C94}"/>
              </a:ext>
            </a:extLst>
          </p:cNvPr>
          <p:cNvPicPr>
            <a:picLocks noChangeAspect="1"/>
          </p:cNvPicPr>
          <p:nvPr/>
        </p:nvPicPr>
        <p:blipFill>
          <a:blip r:embed="rId5"/>
          <a:stretch>
            <a:fillRect/>
          </a:stretch>
        </p:blipFill>
        <p:spPr>
          <a:xfrm>
            <a:off x="6308032" y="1910710"/>
            <a:ext cx="5426764" cy="1885800"/>
          </a:xfrm>
          <a:prstGeom prst="rect">
            <a:avLst/>
          </a:prstGeom>
        </p:spPr>
      </p:pic>
      <p:sp>
        <p:nvSpPr>
          <p:cNvPr id="10" name="TextBox 9">
            <a:extLst>
              <a:ext uri="{FF2B5EF4-FFF2-40B4-BE49-F238E27FC236}">
                <a16:creationId xmlns:a16="http://schemas.microsoft.com/office/drawing/2014/main" id="{CB261480-338E-D48B-697F-0E3D46F73401}"/>
              </a:ext>
            </a:extLst>
          </p:cNvPr>
          <p:cNvSpPr txBox="1"/>
          <p:nvPr/>
        </p:nvSpPr>
        <p:spPr>
          <a:xfrm>
            <a:off x="6050280" y="6581001"/>
            <a:ext cx="6094070" cy="276999"/>
          </a:xfrm>
          <a:prstGeom prst="rect">
            <a:avLst/>
          </a:prstGeom>
          <a:noFill/>
        </p:spPr>
        <p:txBody>
          <a:bodyPr wrap="square">
            <a:spAutoFit/>
          </a:bodyPr>
          <a:lstStyle/>
          <a:p>
            <a:pPr algn="r"/>
            <a:r>
              <a:rPr lang="en-GB" sz="1200">
                <a:solidFill>
                  <a:schemeClr val="bg1"/>
                </a:solidFill>
                <a:hlinkClick r:id="rId6">
                  <a:extLst>
                    <a:ext uri="{A12FA001-AC4F-418D-AE19-62706E023703}">
                      <ahyp:hlinkClr xmlns:ahyp="http://schemas.microsoft.com/office/drawing/2018/hyperlinkcolor" val="tx"/>
                    </a:ext>
                  </a:extLst>
                </a:hlinkClick>
              </a:rPr>
              <a:t>cec-now-next-report.pdf (careersandenterprise.co.uk)</a:t>
            </a:r>
            <a:endParaRPr lang="en-GB" sz="1200">
              <a:solidFill>
                <a:schemeClr val="bg1"/>
              </a:solidFill>
            </a:endParaRPr>
          </a:p>
        </p:txBody>
      </p:sp>
      <p:pic>
        <p:nvPicPr>
          <p:cNvPr id="12" name="Picture 11">
            <a:extLst>
              <a:ext uri="{FF2B5EF4-FFF2-40B4-BE49-F238E27FC236}">
                <a16:creationId xmlns:a16="http://schemas.microsoft.com/office/drawing/2014/main" id="{351B4466-3D5E-2916-134B-D0A98585514D}"/>
              </a:ext>
            </a:extLst>
          </p:cNvPr>
          <p:cNvPicPr>
            <a:picLocks noChangeAspect="1"/>
          </p:cNvPicPr>
          <p:nvPr/>
        </p:nvPicPr>
        <p:blipFill>
          <a:blip r:embed="rId7"/>
          <a:stretch>
            <a:fillRect/>
          </a:stretch>
        </p:blipFill>
        <p:spPr>
          <a:xfrm>
            <a:off x="547316" y="2901067"/>
            <a:ext cx="5426764" cy="1790886"/>
          </a:xfrm>
          <a:prstGeom prst="rect">
            <a:avLst/>
          </a:prstGeom>
        </p:spPr>
      </p:pic>
      <p:pic>
        <p:nvPicPr>
          <p:cNvPr id="16" name="Picture 15">
            <a:extLst>
              <a:ext uri="{FF2B5EF4-FFF2-40B4-BE49-F238E27FC236}">
                <a16:creationId xmlns:a16="http://schemas.microsoft.com/office/drawing/2014/main" id="{E1DB631E-37BB-A7F1-C1FF-4F160BC13422}"/>
              </a:ext>
            </a:extLst>
          </p:cNvPr>
          <p:cNvPicPr>
            <a:picLocks noChangeAspect="1"/>
          </p:cNvPicPr>
          <p:nvPr/>
        </p:nvPicPr>
        <p:blipFill>
          <a:blip r:embed="rId8"/>
          <a:stretch>
            <a:fillRect/>
          </a:stretch>
        </p:blipFill>
        <p:spPr>
          <a:xfrm>
            <a:off x="6308032" y="3796510"/>
            <a:ext cx="5426763" cy="2111010"/>
          </a:xfrm>
          <a:prstGeom prst="rect">
            <a:avLst/>
          </a:prstGeom>
        </p:spPr>
      </p:pic>
    </p:spTree>
    <p:extLst>
      <p:ext uri="{BB962C8B-B14F-4D97-AF65-F5344CB8AC3E}">
        <p14:creationId xmlns:p14="http://schemas.microsoft.com/office/powerpoint/2010/main" val="320157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4268BA-0D4D-BD5C-BB66-B4116FCD2ADB}"/>
              </a:ext>
            </a:extLst>
          </p:cNvPr>
          <p:cNvSpPr txBox="1"/>
          <p:nvPr/>
        </p:nvSpPr>
        <p:spPr>
          <a:xfrm>
            <a:off x="164082" y="1716453"/>
            <a:ext cx="4067708" cy="35394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alibri"/>
                <a:ea typeface="Calibri"/>
                <a:cs typeface="Calibri"/>
              </a:rPr>
              <a:t>How to use the Careers Impact internal leadership review feature on Compass/ Compass+ to get the most out of your review process </a:t>
            </a:r>
          </a:p>
        </p:txBody>
      </p:sp>
      <p:sp>
        <p:nvSpPr>
          <p:cNvPr id="3" name="TextBox 2">
            <a:extLst>
              <a:ext uri="{FF2B5EF4-FFF2-40B4-BE49-F238E27FC236}">
                <a16:creationId xmlns:a16="http://schemas.microsoft.com/office/drawing/2014/main" id="{88F37AA6-3A02-675F-B9B8-9CDAC7D780A7}"/>
              </a:ext>
            </a:extLst>
          </p:cNvPr>
          <p:cNvSpPr txBox="1"/>
          <p:nvPr/>
        </p:nvSpPr>
        <p:spPr>
          <a:xfrm>
            <a:off x="4566249" y="1245080"/>
            <a:ext cx="7272068"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dirty="0">
                <a:solidFill>
                  <a:srgbClr val="585857"/>
                </a:solidFill>
                <a:cs typeface="Segoe UI"/>
              </a:rPr>
              <a:t>The digital feature allows colleagues to record the responses collaboratively agreed during the institution's internal leadership review. </a:t>
            </a:r>
            <a:r>
              <a:rPr lang="en-US" sz="2400" dirty="0">
                <a:solidFill>
                  <a:srgbClr val="585857"/>
                </a:solidFill>
                <a:cs typeface="Segoe UI"/>
              </a:rPr>
              <a:t>​</a:t>
            </a:r>
            <a:endParaRPr lang="en-US" dirty="0"/>
          </a:p>
          <a:p>
            <a:pPr marL="342900" indent="-342900">
              <a:buFont typeface="Arial" panose="020B0604020202020204" pitchFamily="34" charset="0"/>
              <a:buChar char="•"/>
            </a:pPr>
            <a:endParaRPr lang="en-GB" sz="2400" dirty="0">
              <a:solidFill>
                <a:srgbClr val="585857"/>
              </a:solidFill>
              <a:ea typeface="Calibri" panose="020F0502020204030204"/>
              <a:cs typeface="Segoe UI"/>
            </a:endParaRPr>
          </a:p>
          <a:p>
            <a:pPr marL="342900" indent="-342900">
              <a:buFont typeface="Arial" panose="020B0604020202020204" pitchFamily="34" charset="0"/>
              <a:buChar char="•"/>
            </a:pPr>
            <a:r>
              <a:rPr lang="en-GB" sz="2400" dirty="0">
                <a:solidFill>
                  <a:srgbClr val="585857"/>
                </a:solidFill>
                <a:cs typeface="Segoe UI"/>
              </a:rPr>
              <a:t>There is instant access to a summary of the institution's insights, including a graphic showing a snapshot of the institution’s indicated areas of strengths and priority action areas</a:t>
            </a:r>
            <a:r>
              <a:rPr lang="en-US" sz="2400" dirty="0">
                <a:solidFill>
                  <a:srgbClr val="585857"/>
                </a:solidFill>
                <a:cs typeface="Segoe UI"/>
              </a:rPr>
              <a:t>​</a:t>
            </a:r>
            <a:endParaRPr lang="en-US" sz="2400" dirty="0">
              <a:solidFill>
                <a:srgbClr val="585857"/>
              </a:solidFill>
              <a:ea typeface="Calibri" panose="020F0502020204030204"/>
              <a:cs typeface="Segoe UI"/>
            </a:endParaRPr>
          </a:p>
          <a:p>
            <a:pPr marL="342900" indent="-342900">
              <a:buFont typeface="Arial" panose="020B0604020202020204" pitchFamily="34" charset="0"/>
              <a:buChar char="•"/>
            </a:pPr>
            <a:endParaRPr lang="en-US" sz="2400" dirty="0">
              <a:solidFill>
                <a:srgbClr val="585857"/>
              </a:solidFill>
              <a:cs typeface="Segoe UI"/>
            </a:endParaRPr>
          </a:p>
          <a:p>
            <a:pPr marL="342900" indent="-342900">
              <a:buFont typeface="Arial" panose="020B0604020202020204" pitchFamily="34" charset="0"/>
              <a:buChar char="•"/>
            </a:pPr>
            <a:r>
              <a:rPr lang="en-GB" sz="2400" dirty="0">
                <a:solidFill>
                  <a:srgbClr val="585857"/>
                </a:solidFill>
                <a:cs typeface="Segoe UI"/>
              </a:rPr>
              <a:t>These can be shared with you as EC</a:t>
            </a:r>
            <a:r>
              <a:rPr lang="en-US" sz="2400" dirty="0">
                <a:solidFill>
                  <a:srgbClr val="585857"/>
                </a:solidFill>
                <a:cs typeface="Segoe UI"/>
              </a:rPr>
              <a:t>​</a:t>
            </a:r>
            <a:endParaRPr lang="en-US" sz="2400" dirty="0">
              <a:solidFill>
                <a:srgbClr val="585857"/>
              </a:solidFill>
              <a:ea typeface="Calibri" panose="020F0502020204030204"/>
              <a:cs typeface="Segoe UI"/>
            </a:endParaRPr>
          </a:p>
          <a:p>
            <a:pPr marL="342900" indent="-342900">
              <a:buFont typeface="Arial" panose="020B0604020202020204" pitchFamily="34" charset="0"/>
              <a:buChar char="•"/>
            </a:pPr>
            <a:endParaRPr lang="en-GB" sz="2400" dirty="0">
              <a:solidFill>
                <a:srgbClr val="585857"/>
              </a:solidFill>
              <a:ea typeface="Calibri" panose="020F0502020204030204"/>
              <a:cs typeface="Segoe UI"/>
            </a:endParaRPr>
          </a:p>
          <a:p>
            <a:pPr marL="342900" indent="-342900">
              <a:buFont typeface="Arial" panose="020B0604020202020204" pitchFamily="34" charset="0"/>
              <a:buChar char="•"/>
            </a:pPr>
            <a:r>
              <a:rPr lang="en-GB" sz="2400" dirty="0">
                <a:solidFill>
                  <a:srgbClr val="585857"/>
                </a:solidFill>
                <a:cs typeface="Segoe UI"/>
              </a:rPr>
              <a:t>The digital feature also signposts to support and resources for each theme area to drive continuous improvement</a:t>
            </a:r>
            <a:r>
              <a:rPr lang="en-US" sz="2400" dirty="0">
                <a:solidFill>
                  <a:srgbClr val="585857"/>
                </a:solidFill>
                <a:cs typeface="Segoe UI"/>
              </a:rPr>
              <a:t>​</a:t>
            </a:r>
            <a:endParaRPr lang="en-US" sz="2400" dirty="0">
              <a:solidFill>
                <a:srgbClr val="585857"/>
              </a:solidFill>
              <a:ea typeface="Calibri" panose="020F0502020204030204"/>
              <a:cs typeface="Segoe UI"/>
            </a:endParaRPr>
          </a:p>
        </p:txBody>
      </p:sp>
    </p:spTree>
    <p:extLst>
      <p:ext uri="{BB962C8B-B14F-4D97-AF65-F5344CB8AC3E}">
        <p14:creationId xmlns:p14="http://schemas.microsoft.com/office/powerpoint/2010/main" val="22050846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2F7EE-AA82-758A-A5EA-C23378953F17}"/>
              </a:ext>
            </a:extLst>
          </p:cNvPr>
          <p:cNvSpPr txBox="1"/>
          <p:nvPr/>
        </p:nvSpPr>
        <p:spPr>
          <a:xfrm>
            <a:off x="511444" y="439207"/>
            <a:ext cx="10029277"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Internal leadership reviews: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A9A9"/>
                </a:solidFill>
                <a:effectLst/>
                <a:uLnTx/>
                <a:uFillTx/>
                <a:latin typeface="Calibri" panose="020F0502020204030204"/>
                <a:ea typeface="+mn-ea"/>
                <a:cs typeface="+mn-cs"/>
              </a:rPr>
              <a:t>Recording responses and gaining insight via Compass &amp; Compass+ (from Sept 24)</a:t>
            </a:r>
          </a:p>
        </p:txBody>
      </p:sp>
      <p:sp>
        <p:nvSpPr>
          <p:cNvPr id="6" name="TextBox 5">
            <a:extLst>
              <a:ext uri="{FF2B5EF4-FFF2-40B4-BE49-F238E27FC236}">
                <a16:creationId xmlns:a16="http://schemas.microsoft.com/office/drawing/2014/main" id="{3319A42E-A6C4-2472-9E07-586665082ECD}"/>
              </a:ext>
            </a:extLst>
          </p:cNvPr>
          <p:cNvSpPr txBox="1"/>
          <p:nvPr/>
        </p:nvSpPr>
        <p:spPr>
          <a:xfrm>
            <a:off x="717220" y="5476351"/>
            <a:ext cx="10757560" cy="646331"/>
          </a:xfrm>
          <a:prstGeom prst="rect">
            <a:avLst/>
          </a:prstGeom>
          <a:noFill/>
        </p:spPr>
        <p:txBody>
          <a:bodyPr wrap="square" rtlCol="0">
            <a:spAutoFit/>
          </a:bodyPr>
          <a:lstStyle/>
          <a:p>
            <a:r>
              <a:rPr lang="en-GB"/>
              <a:t>Support from Help Centre articles on how to prepare for an internal leadership review, how to complete the process using the digital feature and how to find your institution’s responses and recommended actions.</a:t>
            </a:r>
          </a:p>
        </p:txBody>
      </p:sp>
      <p:sp>
        <p:nvSpPr>
          <p:cNvPr id="7" name="TextBox 6">
            <a:extLst>
              <a:ext uri="{FF2B5EF4-FFF2-40B4-BE49-F238E27FC236}">
                <a16:creationId xmlns:a16="http://schemas.microsoft.com/office/drawing/2014/main" id="{C40AEAA5-8A17-C2C8-6F2C-EF774FC6A483}"/>
              </a:ext>
            </a:extLst>
          </p:cNvPr>
          <p:cNvSpPr txBox="1"/>
          <p:nvPr/>
        </p:nvSpPr>
        <p:spPr>
          <a:xfrm>
            <a:off x="2158763" y="6073414"/>
            <a:ext cx="2069961" cy="307777"/>
          </a:xfrm>
          <a:prstGeom prst="rect">
            <a:avLst/>
          </a:prstGeom>
          <a:noFill/>
        </p:spPr>
        <p:txBody>
          <a:bodyPr wrap="square" rtlCol="0">
            <a:spAutoFit/>
          </a:bodyPr>
          <a:lstStyle/>
          <a:p>
            <a:r>
              <a:rPr lang="en-GB" sz="1400">
                <a:hlinkClick r:id="rId3"/>
              </a:rPr>
              <a:t>Compass+ Help Centre</a:t>
            </a:r>
            <a:endParaRPr lang="en-GB" sz="1400"/>
          </a:p>
        </p:txBody>
      </p:sp>
      <p:sp>
        <p:nvSpPr>
          <p:cNvPr id="8" name="TextBox 7">
            <a:extLst>
              <a:ext uri="{FF2B5EF4-FFF2-40B4-BE49-F238E27FC236}">
                <a16:creationId xmlns:a16="http://schemas.microsoft.com/office/drawing/2014/main" id="{88D6BEBE-DE8A-4906-AC27-92526A9FBFB7}"/>
              </a:ext>
            </a:extLst>
          </p:cNvPr>
          <p:cNvSpPr txBox="1"/>
          <p:nvPr/>
        </p:nvSpPr>
        <p:spPr>
          <a:xfrm>
            <a:off x="7126596" y="6068546"/>
            <a:ext cx="3317588" cy="307777"/>
          </a:xfrm>
          <a:prstGeom prst="rect">
            <a:avLst/>
          </a:prstGeom>
          <a:noFill/>
        </p:spPr>
        <p:txBody>
          <a:bodyPr wrap="square" rtlCol="0">
            <a:spAutoFit/>
          </a:bodyPr>
          <a:lstStyle/>
          <a:p>
            <a:r>
              <a:rPr lang="en-GB" sz="1400">
                <a:hlinkClick r:id="rId4"/>
              </a:rPr>
              <a:t>Compass Help Centre</a:t>
            </a:r>
            <a:r>
              <a:rPr lang="en-GB" sz="1400"/>
              <a:t> (by institution type)</a:t>
            </a:r>
          </a:p>
        </p:txBody>
      </p:sp>
      <p:pic>
        <p:nvPicPr>
          <p:cNvPr id="1028" name="Picture 4">
            <a:extLst>
              <a:ext uri="{FF2B5EF4-FFF2-40B4-BE49-F238E27FC236}">
                <a16:creationId xmlns:a16="http://schemas.microsoft.com/office/drawing/2014/main" id="{94EE70AD-3996-AABC-03C5-62B2741C6ED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27"/>
          <a:stretch/>
        </p:blipFill>
        <p:spPr bwMode="auto">
          <a:xfrm>
            <a:off x="4130130" y="1489210"/>
            <a:ext cx="7827348" cy="3879579"/>
          </a:xfrm>
          <a:prstGeom prst="rect">
            <a:avLst/>
          </a:prstGeom>
          <a:noFill/>
          <a:ln>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4EF114C5-E77B-C795-8B49-B86B263E764C}"/>
              </a:ext>
            </a:extLst>
          </p:cNvPr>
          <p:cNvGrpSpPr/>
          <p:nvPr/>
        </p:nvGrpSpPr>
        <p:grpSpPr>
          <a:xfrm>
            <a:off x="415431" y="1467731"/>
            <a:ext cx="3486662" cy="3979404"/>
            <a:chOff x="742062" y="1469648"/>
            <a:chExt cx="3486662" cy="3979404"/>
          </a:xfrm>
        </p:grpSpPr>
        <p:pic>
          <p:nvPicPr>
            <p:cNvPr id="1026" name="Picture 2">
              <a:extLst>
                <a:ext uri="{FF2B5EF4-FFF2-40B4-BE49-F238E27FC236}">
                  <a16:creationId xmlns:a16="http://schemas.microsoft.com/office/drawing/2014/main" id="{2A10321F-638E-01D8-7E86-A9FC308E979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08" r="36120" b="89918"/>
            <a:stretch/>
          </p:blipFill>
          <p:spPr bwMode="auto">
            <a:xfrm>
              <a:off x="742062" y="1469648"/>
              <a:ext cx="3486661" cy="401620"/>
            </a:xfrm>
            <a:prstGeom prst="rect">
              <a:avLst/>
            </a:prstGeom>
            <a:noFill/>
            <a:ln>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2A10321F-638E-01D8-7E86-A9FC308E979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3385" t="10366" r="2104"/>
            <a:stretch/>
          </p:blipFill>
          <p:spPr bwMode="auto">
            <a:xfrm>
              <a:off x="742063" y="1878677"/>
              <a:ext cx="3486661" cy="3570375"/>
            </a:xfrm>
            <a:prstGeom prst="rect">
              <a:avLst/>
            </a:prstGeom>
            <a:noFill/>
            <a:ln>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3556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8EEC401-D139-5A40-907D-8374E0D10AAF}"/>
              </a:ext>
            </a:extLst>
          </p:cNvPr>
          <p:cNvSpPr txBox="1">
            <a:spLocks/>
          </p:cNvSpPr>
          <p:nvPr/>
        </p:nvSpPr>
        <p:spPr>
          <a:xfrm>
            <a:off x="1790164" y="941221"/>
            <a:ext cx="9063322" cy="4437529"/>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a:ln>
                  <a:noFill/>
                </a:ln>
                <a:solidFill>
                  <a:srgbClr val="000000"/>
                </a:solidFill>
                <a:effectLst/>
                <a:uLnTx/>
                <a:uFillTx/>
                <a:latin typeface="Calibri"/>
                <a:cs typeface="Calibri"/>
              </a:rPr>
              <a:t>​</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lvl="1" indent="0" algn="ctr" defTabSz="1507937">
              <a:spcBef>
                <a:spcPts val="600"/>
              </a:spcBef>
              <a:spcAft>
                <a:spcPts val="600"/>
              </a:spcAft>
              <a:buSzPct val="100000"/>
              <a:buNone/>
              <a:defRPr/>
            </a:pPr>
            <a:r>
              <a:rPr kumimoji="0" lang="en-GB" sz="2800" b="0" i="0" u="none" strike="noStrike" kern="1200" cap="none" spc="0" normalizeH="0" baseline="0" noProof="0">
                <a:ln>
                  <a:noFill/>
                </a:ln>
                <a:solidFill>
                  <a:srgbClr val="585857"/>
                </a:solidFill>
                <a:effectLst/>
                <a:uLnTx/>
                <a:uFillTx/>
                <a:latin typeface="Calibri" panose="020F0502020204030204"/>
                <a:ea typeface="+mn-ea"/>
                <a:cs typeface="+mn-cs"/>
              </a:rPr>
              <a:t>“Careers is the cornerstone of education, and the internal leadership review showed us how much we haven’t thought about yet.</a:t>
            </a:r>
            <a:r>
              <a:rPr lang="en-GB" sz="2800">
                <a:solidFill>
                  <a:srgbClr val="585857"/>
                </a:solidFill>
                <a:latin typeface="Calibri" panose="020F0502020204030204"/>
              </a:rPr>
              <a:t> </a:t>
            </a:r>
            <a:endParaRPr lang="en-GB" sz="2800" b="0" i="0" u="none" strike="noStrike" kern="1200" cap="none" spc="0" normalizeH="0" baseline="0" noProof="0">
              <a:ln>
                <a:noFill/>
              </a:ln>
              <a:solidFill>
                <a:srgbClr val="585857"/>
              </a:solidFill>
              <a:effectLst/>
              <a:uLnTx/>
              <a:uFillTx/>
              <a:latin typeface="Calibri" panose="020F0502020204030204"/>
              <a:cs typeface="Calibri"/>
            </a:endParaRPr>
          </a:p>
          <a:p>
            <a:pPr marL="0" lvl="1" indent="0" algn="ctr" defTabSz="1507937">
              <a:spcBef>
                <a:spcPts val="600"/>
              </a:spcBef>
              <a:spcAft>
                <a:spcPts val="600"/>
              </a:spcAft>
              <a:buSzPct val="100000"/>
              <a:buNone/>
              <a:defRPr/>
            </a:pPr>
            <a:r>
              <a:rPr kumimoji="0" lang="en-GB" sz="2800" b="0" i="0" u="none" strike="noStrike" kern="1200" cap="none" spc="0" normalizeH="0" baseline="0" noProof="0">
                <a:ln>
                  <a:noFill/>
                </a:ln>
                <a:solidFill>
                  <a:srgbClr val="585857"/>
                </a:solidFill>
                <a:effectLst/>
                <a:uLnTx/>
                <a:uFillTx/>
                <a:latin typeface="Calibri" panose="020F0502020204030204"/>
                <a:ea typeface="+mn-ea"/>
                <a:cs typeface="+mn-cs"/>
              </a:rPr>
              <a:t>The maturity model takes a lot of that thinking work away – it enables us to work out where we are and what we need to do next because it’s</a:t>
            </a:r>
            <a:r>
              <a:rPr lang="en-GB" sz="2800">
                <a:solidFill>
                  <a:srgbClr val="585857"/>
                </a:solidFill>
                <a:latin typeface="Calibri" panose="020F0502020204030204"/>
              </a:rPr>
              <a:t> </a:t>
            </a:r>
            <a:r>
              <a:rPr kumimoji="0" lang="en-GB" sz="2800" b="0" i="0" u="none" strike="noStrike" kern="1200" cap="none" spc="0" normalizeH="0" baseline="0" noProof="0">
                <a:ln>
                  <a:noFill/>
                </a:ln>
                <a:solidFill>
                  <a:srgbClr val="585857"/>
                </a:solidFill>
                <a:effectLst/>
                <a:uLnTx/>
                <a:uFillTx/>
                <a:latin typeface="Calibri" panose="020F0502020204030204"/>
                <a:ea typeface="+mn-ea"/>
                <a:cs typeface="+mn-cs"/>
              </a:rPr>
              <a:t> written down for us –</a:t>
            </a:r>
            <a:r>
              <a:rPr lang="en-GB" sz="2800">
                <a:solidFill>
                  <a:srgbClr val="585857"/>
                </a:solidFill>
                <a:latin typeface="Calibri" panose="020F0502020204030204"/>
              </a:rPr>
              <a:t> </a:t>
            </a:r>
            <a:r>
              <a:rPr kumimoji="0" lang="en-GB" sz="2800" b="0" i="0" u="none" strike="noStrike" kern="1200" cap="none" spc="0" normalizeH="0" baseline="0" noProof="0">
                <a:ln>
                  <a:noFill/>
                </a:ln>
                <a:solidFill>
                  <a:srgbClr val="585857"/>
                </a:solidFill>
                <a:effectLst/>
                <a:uLnTx/>
                <a:uFillTx/>
                <a:latin typeface="Calibri" panose="020F0502020204030204"/>
                <a:ea typeface="+mn-ea"/>
                <a:cs typeface="+mn-cs"/>
              </a:rPr>
              <a:t> so we can focus on strategy and</a:t>
            </a:r>
            <a:r>
              <a:rPr lang="en-GB" sz="2800">
                <a:solidFill>
                  <a:srgbClr val="585857"/>
                </a:solidFill>
                <a:latin typeface="Calibri" panose="020F0502020204030204"/>
              </a:rPr>
              <a:t> </a:t>
            </a:r>
            <a:r>
              <a:rPr kumimoji="0" lang="en-GB" sz="2800" b="0" i="0" u="none" strike="noStrike" kern="1200" cap="none" spc="0" normalizeH="0" baseline="0" noProof="0">
                <a:ln>
                  <a:noFill/>
                </a:ln>
                <a:solidFill>
                  <a:srgbClr val="585857"/>
                </a:solidFill>
                <a:effectLst/>
                <a:uLnTx/>
                <a:uFillTx/>
                <a:latin typeface="Calibri" panose="020F0502020204030204"/>
                <a:ea typeface="+mn-ea"/>
                <a:cs typeface="+mn-cs"/>
              </a:rPr>
              <a:t> implementation</a:t>
            </a:r>
            <a:r>
              <a:rPr lang="en-GB" sz="2800">
                <a:solidFill>
                  <a:srgbClr val="585857"/>
                </a:solidFill>
                <a:latin typeface="Calibri" panose="020F0502020204030204"/>
              </a:rPr>
              <a:t>.”</a:t>
            </a:r>
            <a:endParaRPr lang="en-GB" sz="2800" b="0" i="0" u="none" strike="noStrike" kern="1200" cap="none" spc="0" normalizeH="0" baseline="0" noProof="0">
              <a:ln>
                <a:noFill/>
              </a:ln>
              <a:solidFill>
                <a:srgbClr val="585857"/>
              </a:solidFill>
              <a:effectLst/>
              <a:uLnTx/>
              <a:uFillTx/>
              <a:latin typeface="Calibri" panose="020F0502020204030204"/>
              <a:cs typeface="Calibri" panose="020F0502020204030204"/>
            </a:endParaRPr>
          </a:p>
          <a:p>
            <a:pPr marL="0" lvl="1" indent="0" algn="ctr" defTabSz="1507937">
              <a:spcBef>
                <a:spcPts val="600"/>
              </a:spcBef>
              <a:spcAft>
                <a:spcPts val="600"/>
              </a:spcAft>
              <a:buSzPct val="100000"/>
              <a:buNone/>
              <a:defRPr/>
            </a:pPr>
            <a:r>
              <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rPr>
              <a:t>Senior Leader, (May 2024)</a:t>
            </a:r>
            <a:r>
              <a:rPr lang="en-GB" sz="2600" b="1">
                <a:solidFill>
                  <a:srgbClr val="585857"/>
                </a:solidFill>
                <a:latin typeface="Calibri" panose="020F0502020204030204"/>
                <a:cs typeface="Calibri"/>
              </a:rPr>
              <a:t> </a:t>
            </a:r>
            <a:endParaRPr lang="en-GB" sz="2600" b="1" i="0" u="none" strike="noStrike" kern="1200" cap="none" spc="0" normalizeH="0" baseline="0" noProof="0">
              <a:ln>
                <a:noFill/>
              </a:ln>
              <a:solidFill>
                <a:srgbClr val="585857"/>
              </a:solidFill>
              <a:effectLst/>
              <a:uLnTx/>
              <a:uFillTx/>
              <a:latin typeface="Calibri" panose="020F0502020204030204"/>
              <a:cs typeface="Calibri"/>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rPr>
              <a:t>Careers Impact P2P Early Roll-out</a:t>
            </a:r>
            <a:endParaRPr kumimoji="0" lang="en-GB" sz="2600" b="0" i="0" u="none" strike="noStrike" kern="1200" cap="none" spc="0" normalizeH="0" baseline="0" noProof="0">
              <a:ln>
                <a:noFill/>
              </a:ln>
              <a:solidFill>
                <a:srgbClr val="585857"/>
              </a:solidFill>
              <a:effectLst/>
              <a:uLnTx/>
              <a:uFillTx/>
              <a:latin typeface="Calibri"/>
              <a:ea typeface="+mn-ea"/>
              <a:cs typeface="Calibri"/>
            </a:endParaRPr>
          </a:p>
        </p:txBody>
      </p:sp>
      <p:pic>
        <p:nvPicPr>
          <p:cNvPr id="2" name="Picture 1" descr="A blue circle with white text marks&#10;&#10;Description automatically generated">
            <a:extLst>
              <a:ext uri="{FF2B5EF4-FFF2-40B4-BE49-F238E27FC236}">
                <a16:creationId xmlns:a16="http://schemas.microsoft.com/office/drawing/2014/main" id="{E0DA10D6-7A83-18EB-BD78-62E97BA79020}"/>
              </a:ext>
            </a:extLst>
          </p:cNvPr>
          <p:cNvPicPr>
            <a:picLocks noChangeAspect="1"/>
          </p:cNvPicPr>
          <p:nvPr/>
        </p:nvPicPr>
        <p:blipFill>
          <a:blip r:embed="rId3"/>
          <a:stretch>
            <a:fillRect/>
          </a:stretch>
        </p:blipFill>
        <p:spPr>
          <a:xfrm>
            <a:off x="372978" y="306955"/>
            <a:ext cx="1931069" cy="1931069"/>
          </a:xfrm>
          <a:prstGeom prst="rect">
            <a:avLst/>
          </a:prstGeom>
        </p:spPr>
      </p:pic>
      <p:pic>
        <p:nvPicPr>
          <p:cNvPr id="3" name="Picture 2" descr="A blue circle with white text marks&#10;&#10;Description automatically generated">
            <a:extLst>
              <a:ext uri="{FF2B5EF4-FFF2-40B4-BE49-F238E27FC236}">
                <a16:creationId xmlns:a16="http://schemas.microsoft.com/office/drawing/2014/main" id="{355BEA5D-BAFC-434A-BBF7-C9C3F2D63DA6}"/>
              </a:ext>
            </a:extLst>
          </p:cNvPr>
          <p:cNvPicPr>
            <a:picLocks noChangeAspect="1"/>
          </p:cNvPicPr>
          <p:nvPr/>
        </p:nvPicPr>
        <p:blipFill>
          <a:blip r:embed="rId3"/>
          <a:stretch>
            <a:fillRect/>
          </a:stretch>
        </p:blipFill>
        <p:spPr>
          <a:xfrm flipH="1">
            <a:off x="9887952" y="4413216"/>
            <a:ext cx="1931069" cy="1931069"/>
          </a:xfrm>
          <a:prstGeom prst="rect">
            <a:avLst/>
          </a:prstGeom>
        </p:spPr>
      </p:pic>
      <p:pic>
        <p:nvPicPr>
          <p:cNvPr id="5" name="Picture 4">
            <a:extLst>
              <a:ext uri="{FF2B5EF4-FFF2-40B4-BE49-F238E27FC236}">
                <a16:creationId xmlns:a16="http://schemas.microsoft.com/office/drawing/2014/main" id="{3BFEDCC8-60D9-F2FA-C137-CCCC789B706A}"/>
              </a:ext>
            </a:extLst>
          </p:cNvPr>
          <p:cNvPicPr>
            <a:picLocks noChangeAspect="1"/>
          </p:cNvPicPr>
          <p:nvPr/>
        </p:nvPicPr>
        <p:blipFill>
          <a:blip r:embed="rId4"/>
          <a:stretch>
            <a:fillRect/>
          </a:stretch>
        </p:blipFill>
        <p:spPr>
          <a:xfrm>
            <a:off x="233519" y="5140140"/>
            <a:ext cx="1182220" cy="1182220"/>
          </a:xfrm>
          <a:prstGeom prst="rect">
            <a:avLst/>
          </a:prstGeom>
        </p:spPr>
      </p:pic>
    </p:spTree>
    <p:extLst>
      <p:ext uri="{BB962C8B-B14F-4D97-AF65-F5344CB8AC3E}">
        <p14:creationId xmlns:p14="http://schemas.microsoft.com/office/powerpoint/2010/main" val="11154536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8EEC401-D139-5A40-907D-8374E0D10AAF}"/>
              </a:ext>
            </a:extLst>
          </p:cNvPr>
          <p:cNvSpPr txBox="1">
            <a:spLocks/>
          </p:cNvSpPr>
          <p:nvPr/>
        </p:nvSpPr>
        <p:spPr>
          <a:xfrm>
            <a:off x="1338512" y="1906756"/>
            <a:ext cx="9022975" cy="44375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0" i="0" u="none" strike="noStrike" kern="1200" cap="none" spc="0" normalizeH="0" baseline="0" noProof="0">
                <a:ln>
                  <a:noFill/>
                </a:ln>
                <a:solidFill>
                  <a:srgbClr val="585857"/>
                </a:solidFill>
                <a:effectLst/>
                <a:uLnTx/>
                <a:uFillTx/>
                <a:latin typeface="Calibri" panose="020F0502020204030204"/>
                <a:ea typeface="Arial Unicode MS"/>
                <a:cs typeface="+mn-cs"/>
              </a:rPr>
              <a:t>“Never felt so empowered by a process. </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0" i="0" u="none" strike="noStrike" kern="1200" cap="none" spc="0" normalizeH="0" baseline="0" noProof="0">
                <a:ln>
                  <a:noFill/>
                </a:ln>
                <a:solidFill>
                  <a:srgbClr val="585857"/>
                </a:solidFill>
                <a:effectLst/>
                <a:uLnTx/>
                <a:uFillTx/>
                <a:latin typeface="Calibri" panose="020F0502020204030204"/>
                <a:ea typeface="Arial Unicode MS"/>
                <a:cs typeface="+mn-cs"/>
              </a:rPr>
              <a:t>It was supportive, non-judgemental and positive. </a:t>
            </a:r>
            <a:endParaRPr lang="en-GB" sz="2600" b="0" i="0" u="none" strike="noStrike" kern="1200" cap="none" spc="0" normalizeH="0" baseline="0" noProof="0">
              <a:ln>
                <a:noFill/>
              </a:ln>
              <a:solidFill>
                <a:srgbClr val="585857"/>
              </a:solidFill>
              <a:effectLst/>
              <a:uLnTx/>
              <a:uFillTx/>
              <a:latin typeface="Calibri" panose="020F0502020204030204"/>
              <a:ea typeface="Arial Unicode MS"/>
              <a:cs typeface="Calibri"/>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0" i="0" u="none" strike="noStrike" kern="1200" cap="none" spc="0" normalizeH="0" baseline="0" noProof="0">
                <a:ln>
                  <a:noFill/>
                </a:ln>
                <a:solidFill>
                  <a:srgbClr val="585857"/>
                </a:solidFill>
                <a:effectLst/>
                <a:uLnTx/>
                <a:uFillTx/>
                <a:latin typeface="Calibri" panose="020F0502020204030204"/>
                <a:ea typeface="Arial Unicode MS"/>
                <a:cs typeface="+mn-cs"/>
              </a:rPr>
              <a:t>As a school are also going to adapt this across the trust to improve the results meetings process in our schools”</a:t>
            </a:r>
            <a:endParaRPr lang="en-GB" sz="2600" b="1" i="0" u="none" strike="noStrike" kern="1200" cap="none" spc="0" normalizeH="0" baseline="0" noProof="0">
              <a:ln>
                <a:noFill/>
              </a:ln>
              <a:solidFill>
                <a:srgbClr val="585857"/>
              </a:solidFill>
              <a:effectLst/>
              <a:uLnTx/>
              <a:uFillTx/>
              <a:latin typeface="Calibri" panose="020F0502020204030204"/>
              <a:ea typeface="Calibri" panose="020F0502020204030204"/>
              <a:cs typeface="Calibri"/>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rPr>
              <a:t>Careers Leader, (April 2024) </a:t>
            </a:r>
            <a:endParaRPr lang="en-GB" sz="2600" b="1" i="0" u="none" strike="noStrike" kern="1200" cap="none" spc="0" normalizeH="0" baseline="0" noProof="0">
              <a:ln>
                <a:noFill/>
              </a:ln>
              <a:solidFill>
                <a:srgbClr val="585857"/>
              </a:solidFill>
              <a:effectLst/>
              <a:uLnTx/>
              <a:uFillTx/>
              <a:latin typeface="Calibri" panose="020F0502020204030204"/>
              <a:ea typeface="Calibri"/>
              <a:cs typeface="Calibri"/>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rPr>
              <a:t>Careers Impact Early Roll-out</a:t>
            </a:r>
            <a:endParaRPr kumimoji="0" lang="en-GB" sz="2600" b="0" i="0" u="none" strike="noStrike" kern="1200" cap="none" spc="0" normalizeH="0" baseline="0" noProof="0">
              <a:ln>
                <a:noFill/>
              </a:ln>
              <a:solidFill>
                <a:srgbClr val="585857"/>
              </a:solidFill>
              <a:effectLst/>
              <a:uLnTx/>
              <a:uFillTx/>
              <a:latin typeface="Calibri"/>
              <a:ea typeface="+mn-ea"/>
              <a:cs typeface="Calibri"/>
            </a:endParaRPr>
          </a:p>
        </p:txBody>
      </p:sp>
      <p:pic>
        <p:nvPicPr>
          <p:cNvPr id="2" name="Picture 1" descr="A blue circle with white text marks&#10;&#10;Description automatically generated">
            <a:extLst>
              <a:ext uri="{FF2B5EF4-FFF2-40B4-BE49-F238E27FC236}">
                <a16:creationId xmlns:a16="http://schemas.microsoft.com/office/drawing/2014/main" id="{7CDE8209-29FF-DE83-6A72-7E1B0770F66C}"/>
              </a:ext>
            </a:extLst>
          </p:cNvPr>
          <p:cNvPicPr>
            <a:picLocks noChangeAspect="1"/>
          </p:cNvPicPr>
          <p:nvPr/>
        </p:nvPicPr>
        <p:blipFill>
          <a:blip r:embed="rId3"/>
          <a:stretch>
            <a:fillRect/>
          </a:stretch>
        </p:blipFill>
        <p:spPr>
          <a:xfrm>
            <a:off x="372978" y="306955"/>
            <a:ext cx="1931069" cy="1931069"/>
          </a:xfrm>
          <a:prstGeom prst="rect">
            <a:avLst/>
          </a:prstGeom>
        </p:spPr>
      </p:pic>
      <p:pic>
        <p:nvPicPr>
          <p:cNvPr id="3" name="Picture 2" descr="A blue circle with white text marks&#10;&#10;Description automatically generated">
            <a:extLst>
              <a:ext uri="{FF2B5EF4-FFF2-40B4-BE49-F238E27FC236}">
                <a16:creationId xmlns:a16="http://schemas.microsoft.com/office/drawing/2014/main" id="{F486FBA5-7A5D-9E06-7B16-375476F67F15}"/>
              </a:ext>
            </a:extLst>
          </p:cNvPr>
          <p:cNvPicPr>
            <a:picLocks noChangeAspect="1"/>
          </p:cNvPicPr>
          <p:nvPr/>
        </p:nvPicPr>
        <p:blipFill>
          <a:blip r:embed="rId3"/>
          <a:stretch>
            <a:fillRect/>
          </a:stretch>
        </p:blipFill>
        <p:spPr>
          <a:xfrm flipH="1">
            <a:off x="9887952" y="4413216"/>
            <a:ext cx="1931069" cy="1931069"/>
          </a:xfrm>
          <a:prstGeom prst="rect">
            <a:avLst/>
          </a:prstGeom>
        </p:spPr>
      </p:pic>
      <p:pic>
        <p:nvPicPr>
          <p:cNvPr id="5" name="Picture 4">
            <a:extLst>
              <a:ext uri="{FF2B5EF4-FFF2-40B4-BE49-F238E27FC236}">
                <a16:creationId xmlns:a16="http://schemas.microsoft.com/office/drawing/2014/main" id="{6425F61E-8CD6-01DC-5344-ACE19DA98480}"/>
              </a:ext>
            </a:extLst>
          </p:cNvPr>
          <p:cNvPicPr>
            <a:picLocks noChangeAspect="1"/>
          </p:cNvPicPr>
          <p:nvPr/>
        </p:nvPicPr>
        <p:blipFill>
          <a:blip r:embed="rId4"/>
          <a:stretch>
            <a:fillRect/>
          </a:stretch>
        </p:blipFill>
        <p:spPr>
          <a:xfrm>
            <a:off x="225218" y="4848577"/>
            <a:ext cx="1260682" cy="1260682"/>
          </a:xfrm>
          <a:prstGeom prst="rect">
            <a:avLst/>
          </a:prstGeom>
        </p:spPr>
      </p:pic>
    </p:spTree>
    <p:extLst>
      <p:ext uri="{BB962C8B-B14F-4D97-AF65-F5344CB8AC3E}">
        <p14:creationId xmlns:p14="http://schemas.microsoft.com/office/powerpoint/2010/main" val="39160291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7F88BE4-7332-BA8D-7334-5533D59634B8}"/>
              </a:ext>
            </a:extLst>
          </p:cNvPr>
          <p:cNvSpPr txBox="1"/>
          <p:nvPr/>
        </p:nvSpPr>
        <p:spPr>
          <a:xfrm>
            <a:off x="506101" y="2529357"/>
            <a:ext cx="7980942" cy="2862322"/>
          </a:xfrm>
          <a:prstGeom prst="rect">
            <a:avLst/>
          </a:prstGeom>
          <a:noFill/>
        </p:spPr>
        <p:txBody>
          <a:bodyPr wrap="square" lIns="91440" tIns="45720" rIns="91440" bIns="45720" rtlCol="0" anchor="t">
            <a:spAutoFit/>
          </a:bodyPr>
          <a:lstStyle/>
          <a:p>
            <a:r>
              <a:rPr lang="en-GB" sz="3600" b="1" dirty="0">
                <a:solidFill>
                  <a:srgbClr val="FFFFFF"/>
                </a:solidFill>
                <a:ea typeface="Calibri"/>
                <a:cs typeface="Calibri"/>
              </a:rPr>
              <a:t>Visit our </a:t>
            </a:r>
            <a:r>
              <a:rPr lang="en-GB" sz="3600" b="1" dirty="0">
                <a:solidFill>
                  <a:srgbClr val="FFFFFF"/>
                </a:solidFill>
                <a:ea typeface="Calibri"/>
                <a:cs typeface="Calibri"/>
                <a:hlinkClick r:id="rId3"/>
              </a:rPr>
              <a:t>Resources Directory</a:t>
            </a:r>
            <a:r>
              <a:rPr lang="en-GB" sz="3600" b="1" dirty="0">
                <a:solidFill>
                  <a:srgbClr val="FFFFFF"/>
                </a:solidFill>
                <a:ea typeface="Calibri"/>
                <a:cs typeface="Calibri"/>
              </a:rPr>
              <a:t> to get started with the </a:t>
            </a:r>
            <a:br>
              <a:rPr lang="en-GB" sz="3600" b="1" dirty="0">
                <a:ea typeface="Calibri"/>
                <a:cs typeface="Calibri"/>
              </a:rPr>
            </a:br>
            <a:r>
              <a:rPr lang="en-GB" sz="3600" b="1" dirty="0">
                <a:solidFill>
                  <a:srgbClr val="FFFFFF"/>
                </a:solidFill>
                <a:ea typeface="Calibri"/>
                <a:cs typeface="Calibri"/>
              </a:rPr>
              <a:t>Careers Impact internal leadership review</a:t>
            </a:r>
            <a:endParaRPr lang="en-GB" sz="3600" b="1">
              <a:solidFill>
                <a:srgbClr val="FFFFFF"/>
              </a:solidFill>
              <a:ea typeface="Calibri"/>
              <a:cs typeface="Calibri"/>
            </a:endParaRPr>
          </a:p>
          <a:p>
            <a:endParaRPr lang="en-GB" sz="3600" b="1" dirty="0">
              <a:solidFill>
                <a:srgbClr val="FFFFFF"/>
              </a:solidFill>
              <a:ea typeface="Calibri"/>
              <a:cs typeface="Calibri"/>
            </a:endParaRPr>
          </a:p>
        </p:txBody>
      </p:sp>
    </p:spTree>
    <p:extLst>
      <p:ext uri="{BB962C8B-B14F-4D97-AF65-F5344CB8AC3E}">
        <p14:creationId xmlns:p14="http://schemas.microsoft.com/office/powerpoint/2010/main" val="2620548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E3FA64-7853-9F66-55CB-E8CBFBB60658}"/>
              </a:ext>
            </a:extLst>
          </p:cNvPr>
          <p:cNvPicPr>
            <a:picLocks noChangeAspect="1"/>
          </p:cNvPicPr>
          <p:nvPr/>
        </p:nvPicPr>
        <p:blipFill rotWithShape="1">
          <a:blip r:embed="rId3"/>
          <a:srcRect r="2811"/>
          <a:stretch/>
        </p:blipFill>
        <p:spPr>
          <a:xfrm>
            <a:off x="279365" y="309282"/>
            <a:ext cx="11779801" cy="5943600"/>
          </a:xfrm>
          <a:prstGeom prst="rect">
            <a:avLst/>
          </a:prstGeom>
        </p:spPr>
      </p:pic>
      <p:pic>
        <p:nvPicPr>
          <p:cNvPr id="3" name="Picture 2">
            <a:extLst>
              <a:ext uri="{FF2B5EF4-FFF2-40B4-BE49-F238E27FC236}">
                <a16:creationId xmlns:a16="http://schemas.microsoft.com/office/drawing/2014/main" id="{1EECA482-3E25-0FAC-5DCA-606B135C8AA6}"/>
              </a:ext>
            </a:extLst>
          </p:cNvPr>
          <p:cNvPicPr>
            <a:picLocks noChangeAspect="1"/>
          </p:cNvPicPr>
          <p:nvPr/>
        </p:nvPicPr>
        <p:blipFill>
          <a:blip r:embed="rId4"/>
          <a:stretch>
            <a:fillRect/>
          </a:stretch>
        </p:blipFill>
        <p:spPr>
          <a:xfrm>
            <a:off x="10278765" y="4619012"/>
            <a:ext cx="1633870" cy="1633870"/>
          </a:xfrm>
          <a:prstGeom prst="rect">
            <a:avLst/>
          </a:prstGeom>
        </p:spPr>
      </p:pic>
    </p:spTree>
    <p:extLst>
      <p:ext uri="{BB962C8B-B14F-4D97-AF65-F5344CB8AC3E}">
        <p14:creationId xmlns:p14="http://schemas.microsoft.com/office/powerpoint/2010/main" val="4119389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1A35700-0750-E207-2E80-CAA906206E0D}"/>
              </a:ext>
            </a:extLst>
          </p:cNvPr>
          <p:cNvSpPr txBox="1"/>
          <p:nvPr/>
        </p:nvSpPr>
        <p:spPr>
          <a:xfrm>
            <a:off x="438733" y="2459504"/>
            <a:ext cx="2781123" cy="1938992"/>
          </a:xfrm>
          <a:prstGeom prst="rect">
            <a:avLst/>
          </a:prstGeom>
          <a:noFill/>
        </p:spPr>
        <p:txBody>
          <a:bodyPr wrap="square" rtlCol="0">
            <a:spAutoFit/>
          </a:bodyPr>
          <a:lstStyle/>
          <a:p>
            <a:r>
              <a:rPr lang="en-GB" sz="4000" b="1">
                <a:solidFill>
                  <a:schemeClr val="bg1"/>
                </a:solidFill>
              </a:rPr>
              <a:t>Careers Impact System</a:t>
            </a:r>
          </a:p>
        </p:txBody>
      </p:sp>
      <p:pic>
        <p:nvPicPr>
          <p:cNvPr id="2" name="Picture 1" descr="A diagram of careers impact model&#10;&#10;Description automatically generated">
            <a:extLst>
              <a:ext uri="{FF2B5EF4-FFF2-40B4-BE49-F238E27FC236}">
                <a16:creationId xmlns:a16="http://schemas.microsoft.com/office/drawing/2014/main" id="{D5738E53-C55C-D9DA-DD6E-C576826075BC}"/>
              </a:ext>
            </a:extLst>
          </p:cNvPr>
          <p:cNvPicPr>
            <a:picLocks noChangeAspect="1"/>
          </p:cNvPicPr>
          <p:nvPr/>
        </p:nvPicPr>
        <p:blipFill>
          <a:blip r:embed="rId3"/>
          <a:stretch>
            <a:fillRect/>
          </a:stretch>
        </p:blipFill>
        <p:spPr>
          <a:xfrm>
            <a:off x="3220369" y="-46212"/>
            <a:ext cx="9859013" cy="6966527"/>
          </a:xfrm>
          <a:prstGeom prst="rect">
            <a:avLst/>
          </a:prstGeom>
        </p:spPr>
      </p:pic>
      <p:pic>
        <p:nvPicPr>
          <p:cNvPr id="4" name="Picture 3">
            <a:extLst>
              <a:ext uri="{FF2B5EF4-FFF2-40B4-BE49-F238E27FC236}">
                <a16:creationId xmlns:a16="http://schemas.microsoft.com/office/drawing/2014/main" id="{444E14BA-A80F-9041-74E8-BAB1E9EC5F97}"/>
              </a:ext>
            </a:extLst>
          </p:cNvPr>
          <p:cNvPicPr>
            <a:picLocks noChangeAspect="1"/>
          </p:cNvPicPr>
          <p:nvPr/>
        </p:nvPicPr>
        <p:blipFill>
          <a:blip r:embed="rId4"/>
          <a:stretch>
            <a:fillRect/>
          </a:stretch>
        </p:blipFill>
        <p:spPr>
          <a:xfrm>
            <a:off x="316540" y="4936165"/>
            <a:ext cx="1633870" cy="1633870"/>
          </a:xfrm>
          <a:prstGeom prst="rect">
            <a:avLst/>
          </a:prstGeom>
        </p:spPr>
      </p:pic>
    </p:spTree>
    <p:extLst>
      <p:ext uri="{BB962C8B-B14F-4D97-AF65-F5344CB8AC3E}">
        <p14:creationId xmlns:p14="http://schemas.microsoft.com/office/powerpoint/2010/main" val="596262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8B54B6-DBCF-F0D5-F513-F57122798D2F}"/>
              </a:ext>
            </a:extLst>
          </p:cNvPr>
          <p:cNvPicPr>
            <a:picLocks noChangeAspect="1"/>
          </p:cNvPicPr>
          <p:nvPr/>
        </p:nvPicPr>
        <p:blipFill>
          <a:blip r:embed="rId3"/>
          <a:stretch>
            <a:fillRect/>
          </a:stretch>
        </p:blipFill>
        <p:spPr>
          <a:xfrm>
            <a:off x="947738" y="133350"/>
            <a:ext cx="8715375" cy="6324600"/>
          </a:xfrm>
          <a:prstGeom prst="rect">
            <a:avLst/>
          </a:prstGeom>
          <a:ln>
            <a:solidFill>
              <a:schemeClr val="bg1"/>
            </a:solidFill>
          </a:ln>
        </p:spPr>
      </p:pic>
      <p:pic>
        <p:nvPicPr>
          <p:cNvPr id="4" name="Picture 3">
            <a:extLst>
              <a:ext uri="{FF2B5EF4-FFF2-40B4-BE49-F238E27FC236}">
                <a16:creationId xmlns:a16="http://schemas.microsoft.com/office/drawing/2014/main" id="{F3D53A4F-B151-42BB-65C5-7C0B35026B86}"/>
              </a:ext>
            </a:extLst>
          </p:cNvPr>
          <p:cNvPicPr>
            <a:picLocks noChangeAspect="1"/>
          </p:cNvPicPr>
          <p:nvPr/>
        </p:nvPicPr>
        <p:blipFill>
          <a:blip r:embed="rId4"/>
          <a:stretch>
            <a:fillRect/>
          </a:stretch>
        </p:blipFill>
        <p:spPr>
          <a:xfrm>
            <a:off x="10308265" y="4659940"/>
            <a:ext cx="1633870" cy="1633870"/>
          </a:xfrm>
          <a:prstGeom prst="rect">
            <a:avLst/>
          </a:prstGeom>
        </p:spPr>
      </p:pic>
    </p:spTree>
    <p:extLst>
      <p:ext uri="{BB962C8B-B14F-4D97-AF65-F5344CB8AC3E}">
        <p14:creationId xmlns:p14="http://schemas.microsoft.com/office/powerpoint/2010/main" val="828219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A0843-4558-0563-35AC-675D4390064B}"/>
            </a:ext>
          </a:extLst>
        </p:cNvPr>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E8C1049F-39F7-D8D3-2D33-BAB9739783D6}"/>
              </a:ext>
            </a:extLst>
          </p:cNvPr>
          <p:cNvGraphicFramePr>
            <a:graphicFrameLocks noGrp="1"/>
          </p:cNvGraphicFramePr>
          <p:nvPr>
            <p:ph idx="4294967295"/>
          </p:nvPr>
        </p:nvGraphicFramePr>
        <p:xfrm>
          <a:off x="481012" y="1389099"/>
          <a:ext cx="11229975" cy="47429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4FE580CC-2CBE-F3BB-75A6-E129FA2DE6B2}"/>
              </a:ext>
            </a:extLst>
          </p:cNvPr>
          <p:cNvSpPr txBox="1"/>
          <p:nvPr/>
        </p:nvSpPr>
        <p:spPr>
          <a:xfrm>
            <a:off x="261257" y="207736"/>
            <a:ext cx="909501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9A9"/>
                </a:solidFill>
                <a:effectLst/>
                <a:uLnTx/>
                <a:uFillTx/>
                <a:latin typeface="Calibri" panose="020F0502020204030204"/>
                <a:ea typeface="+mn-ea"/>
                <a:cs typeface="+mn-cs"/>
              </a:rPr>
              <a:t>School, special school and college level impact</a:t>
            </a:r>
          </a:p>
        </p:txBody>
      </p:sp>
    </p:spTree>
    <p:extLst>
      <p:ext uri="{BB962C8B-B14F-4D97-AF65-F5344CB8AC3E}">
        <p14:creationId xmlns:p14="http://schemas.microsoft.com/office/powerpoint/2010/main" val="1712571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8D2826-3958-3254-09B5-7851964FF726}"/>
              </a:ext>
            </a:extLst>
          </p:cNvPr>
          <p:cNvPicPr>
            <a:picLocks noChangeAspect="1"/>
          </p:cNvPicPr>
          <p:nvPr/>
        </p:nvPicPr>
        <p:blipFill rotWithShape="1">
          <a:blip r:embed="rId2">
            <a:alphaModFix amt="50000"/>
          </a:blip>
          <a:srcRect b="881"/>
          <a:stretch/>
        </p:blipFill>
        <p:spPr>
          <a:xfrm>
            <a:off x="2079" y="-1286"/>
            <a:ext cx="12191980" cy="6857999"/>
          </a:xfrm>
          <a:prstGeom prst="rect">
            <a:avLst/>
          </a:prstGeom>
        </p:spPr>
      </p:pic>
      <p:sp>
        <p:nvSpPr>
          <p:cNvPr id="5" name="Rectangle 4">
            <a:extLst>
              <a:ext uri="{FF2B5EF4-FFF2-40B4-BE49-F238E27FC236}">
                <a16:creationId xmlns:a16="http://schemas.microsoft.com/office/drawing/2014/main" id="{2E2491FE-5165-F102-F3CE-63C601C29F04}"/>
              </a:ext>
            </a:extLst>
          </p:cNvPr>
          <p:cNvSpPr/>
          <p:nvPr/>
        </p:nvSpPr>
        <p:spPr>
          <a:xfrm>
            <a:off x="2077570" y="2520218"/>
            <a:ext cx="9031941" cy="1817562"/>
          </a:xfrm>
          <a:prstGeom prst="rect">
            <a:avLst/>
          </a:prstGeom>
          <a:solidFill>
            <a:schemeClr val="accent2"/>
          </a:solidFill>
        </p:spPr>
        <p:style>
          <a:lnRef idx="2">
            <a:schemeClr val="accent4">
              <a:shade val="15000"/>
            </a:schemeClr>
          </a:lnRef>
          <a:fillRef idx="1">
            <a:schemeClr val="accent4"/>
          </a:fillRef>
          <a:effectRef idx="0">
            <a:schemeClr val="accent4"/>
          </a:effectRef>
          <a:fontRef idx="minor">
            <a:schemeClr val="lt1"/>
          </a:fontRef>
        </p:style>
        <p:txBody>
          <a:bodyPr vert="horz" lIns="91440" tIns="45720" rIns="91440" bIns="45720" rtlCol="0" anchor="b">
            <a:norm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6000" b="0" i="0" u="none" strike="noStrike" kern="1200" cap="none" spc="0" normalizeH="0" baseline="0" noProof="0">
                <a:ln>
                  <a:noFill/>
                </a:ln>
                <a:solidFill>
                  <a:srgbClr val="FFFFFF"/>
                </a:solidFill>
                <a:effectLst/>
                <a:uLnTx/>
                <a:uFillTx/>
                <a:latin typeface="Calibri Light" panose="020F0302020204030204"/>
                <a:ea typeface="+mn-ea"/>
                <a:cs typeface="+mn-cs"/>
              </a:rPr>
              <a:t>Careers Impact Maturity Model: Layout</a:t>
            </a:r>
          </a:p>
        </p:txBody>
      </p:sp>
    </p:spTree>
    <p:extLst>
      <p:ext uri="{BB962C8B-B14F-4D97-AF65-F5344CB8AC3E}">
        <p14:creationId xmlns:p14="http://schemas.microsoft.com/office/powerpoint/2010/main" val="220392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47A07FC-EC6F-4301-60F1-0E90F7D52D7D}"/>
              </a:ext>
            </a:extLst>
          </p:cNvPr>
          <p:cNvGraphicFramePr/>
          <p:nvPr/>
        </p:nvGraphicFramePr>
        <p:xfrm>
          <a:off x="202019" y="574158"/>
          <a:ext cx="11674548" cy="63051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E33C985-7BD5-DA05-C4EF-E89773E20DDC}"/>
              </a:ext>
            </a:extLst>
          </p:cNvPr>
          <p:cNvSpPr txBox="1"/>
          <p:nvPr/>
        </p:nvSpPr>
        <p:spPr>
          <a:xfrm>
            <a:off x="202019" y="574158"/>
            <a:ext cx="7168437"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A9A9"/>
                </a:solidFill>
                <a:effectLst/>
                <a:uLnTx/>
                <a:uFillTx/>
                <a:latin typeface="Calibri" panose="020F0502020204030204"/>
                <a:ea typeface="+mn-ea"/>
                <a:cs typeface="Calibri"/>
              </a:rPr>
              <a:t>Language of the columns – what do we notice?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76567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82.1|5.1|76.5|2.5|162.8|115.8"/>
</p:tagLst>
</file>

<file path=ppt/theme/theme1.xml><?xml version="1.0" encoding="utf-8"?>
<a:theme xmlns:a="http://schemas.openxmlformats.org/drawingml/2006/main" name="Office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ubject divider">
  <a:themeElements>
    <a:clrScheme name="Custom 9">
      <a:dk1>
        <a:srgbClr val="484947"/>
      </a:dk1>
      <a:lt1>
        <a:srgbClr val="FFFFFF"/>
      </a:lt1>
      <a:dk2>
        <a:srgbClr val="00A8A8"/>
      </a:dk2>
      <a:lt2>
        <a:srgbClr val="026891"/>
      </a:lt2>
      <a:accent1>
        <a:srgbClr val="077875"/>
      </a:accent1>
      <a:accent2>
        <a:srgbClr val="114F43"/>
      </a:accent2>
      <a:accent3>
        <a:srgbClr val="515E91"/>
      </a:accent3>
      <a:accent4>
        <a:srgbClr val="026891"/>
      </a:accent4>
      <a:accent5>
        <a:srgbClr val="077875"/>
      </a:accent5>
      <a:accent6>
        <a:srgbClr val="114F43"/>
      </a:accent6>
      <a:hlink>
        <a:srgbClr val="00A8A8"/>
      </a:hlink>
      <a:folHlink>
        <a:srgbClr val="48494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ain slide - image">
  <a:themeElements>
    <a:clrScheme name="Custom 9">
      <a:dk1>
        <a:srgbClr val="484947"/>
      </a:dk1>
      <a:lt1>
        <a:srgbClr val="FFFFFF"/>
      </a:lt1>
      <a:dk2>
        <a:srgbClr val="00A8A8"/>
      </a:dk2>
      <a:lt2>
        <a:srgbClr val="026891"/>
      </a:lt2>
      <a:accent1>
        <a:srgbClr val="077875"/>
      </a:accent1>
      <a:accent2>
        <a:srgbClr val="114F43"/>
      </a:accent2>
      <a:accent3>
        <a:srgbClr val="515E91"/>
      </a:accent3>
      <a:accent4>
        <a:srgbClr val="026891"/>
      </a:accent4>
      <a:accent5>
        <a:srgbClr val="077875"/>
      </a:accent5>
      <a:accent6>
        <a:srgbClr val="114F43"/>
      </a:accent6>
      <a:hlink>
        <a:srgbClr val="00A8A8"/>
      </a:hlink>
      <a:folHlink>
        <a:srgbClr val="48494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No breakout">
  <a:themeElements>
    <a:clrScheme name="Custom 4">
      <a:dk1>
        <a:srgbClr val="05A8A7"/>
      </a:dk1>
      <a:lt1>
        <a:srgbClr val="00A8A6"/>
      </a:lt1>
      <a:dk2>
        <a:srgbClr val="484A47"/>
      </a:dk2>
      <a:lt2>
        <a:srgbClr val="FEFFFE"/>
      </a:lt2>
      <a:accent1>
        <a:srgbClr val="05A8A6"/>
      </a:accent1>
      <a:accent2>
        <a:srgbClr val="006792"/>
      </a:accent2>
      <a:accent3>
        <a:srgbClr val="4E5E92"/>
      </a:accent3>
      <a:accent4>
        <a:srgbClr val="EB6E4F"/>
      </a:accent4>
      <a:accent5>
        <a:srgbClr val="E8B462"/>
      </a:accent5>
      <a:accent6>
        <a:srgbClr val="077876"/>
      </a:accent6>
      <a:hlink>
        <a:srgbClr val="48494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EC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C theme" id="{B8C8A608-F330-49D8-A5B1-F45175CD41B4}" vid="{4B607984-F8A1-438C-9A93-FEA97DFDDC03}"/>
    </a:ext>
  </a:extLst>
</a:theme>
</file>

<file path=ppt/theme/theme7.xml><?xml version="1.0" encoding="utf-8"?>
<a:theme xmlns:a="http://schemas.openxmlformats.org/drawingml/2006/main" name="2_Office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be0fbfc8-d2d2-43ac-9b24-764d703acc22">
      <UserInfo>
        <DisplayName>Barbara Thorpe-Tracey</DisplayName>
        <AccountId>292</AccountId>
        <AccountType/>
      </UserInfo>
      <UserInfo>
        <DisplayName>Cameron Nimmo</DisplayName>
        <AccountId>33</AccountId>
        <AccountType/>
      </UserInfo>
      <UserInfo>
        <DisplayName>Marie Jobson</DisplayName>
        <AccountId>32</AccountId>
        <AccountType/>
      </UserInfo>
      <UserInfo>
        <DisplayName>Philippa Hartley</DisplayName>
        <AccountId>24</AccountId>
        <AccountType/>
      </UserInfo>
      <UserInfo>
        <DisplayName>Emily Tanner</DisplayName>
        <AccountId>66</AccountId>
        <AccountType/>
      </UserInfo>
      <UserInfo>
        <DisplayName>Mohammed Sarumi</DisplayName>
        <AccountId>48</AccountId>
        <AccountType/>
      </UserInfo>
      <UserInfo>
        <DisplayName>Daniel Edwards</DisplayName>
        <AccountId>25</AccountId>
        <AccountType/>
      </UserInfo>
      <UserInfo>
        <DisplayName>Tanya Fihosy</DisplayName>
        <AccountId>116</AccountId>
        <AccountType/>
      </UserInfo>
      <UserInfo>
        <DisplayName>Rosa Alexander</DisplayName>
        <AccountId>310</AccountId>
        <AccountType/>
      </UserInfo>
      <UserInfo>
        <DisplayName>Elizabeth Phillips-Rennie</DisplayName>
        <AccountId>415</AccountId>
        <AccountType/>
      </UserInfo>
      <UserInfo>
        <DisplayName>Victoria Merrick</DisplayName>
        <AccountId>557</AccountId>
        <AccountType/>
      </UserInfo>
      <UserInfo>
        <DisplayName>Lesley Thain</DisplayName>
        <AccountId>121</AccountId>
        <AccountType/>
      </UserInfo>
      <UserInfo>
        <DisplayName>Mariah Kalidas</DisplayName>
        <AccountId>793</AccountId>
        <AccountType/>
      </UserInfo>
      <UserInfo>
        <DisplayName>Tash Dillon</DisplayName>
        <AccountId>1146</AccountId>
        <AccountType/>
      </UserInfo>
      <UserInfo>
        <DisplayName>Josh Clarke</DisplayName>
        <AccountId>49</AccountId>
        <AccountType/>
      </UserInfo>
      <UserInfo>
        <DisplayName>Kelly Dillon</DisplayName>
        <AccountId>20</AccountId>
        <AccountType/>
      </UserInfo>
    </SharedWithUsers>
    <TaxCatchAll xmlns="be0fbfc8-d2d2-43ac-9b24-764d703acc22" xsi:nil="true"/>
    <lcf76f155ced4ddcb4097134ff3c332f xmlns="97258b34-66f0-4568-a392-d7d79f36b64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1745E2EBA6BB943BFCCB87A194835A4" ma:contentTypeVersion="19" ma:contentTypeDescription="Create a new document." ma:contentTypeScope="" ma:versionID="c8d18262a3b6baf211e1197055659002">
  <xsd:schema xmlns:xsd="http://www.w3.org/2001/XMLSchema" xmlns:xs="http://www.w3.org/2001/XMLSchema" xmlns:p="http://schemas.microsoft.com/office/2006/metadata/properties" xmlns:ns2="be0fbfc8-d2d2-43ac-9b24-764d703acc22" xmlns:ns3="97258b34-66f0-4568-a392-d7d79f36b64a" targetNamespace="http://schemas.microsoft.com/office/2006/metadata/properties" ma:root="true" ma:fieldsID="dc3cc4f66b554a3bbc55bb2469560b02" ns2:_="" ns3:_="">
    <xsd:import namespace="be0fbfc8-d2d2-43ac-9b24-764d703acc22"/>
    <xsd:import namespace="97258b34-66f0-4568-a392-d7d79f36b64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0fbfc8-d2d2-43ac-9b24-764d703acc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9b579cd1-0a00-4cdf-82b6-c3cb8d04f64c}" ma:internalName="TaxCatchAll" ma:showField="CatchAllData" ma:web="be0fbfc8-d2d2-43ac-9b24-764d703acc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58b34-66f0-4568-a392-d7d79f36b64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54cc55-e05a-4e3e-b277-49ba058ce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0EA780-2605-442D-8C2A-8C2447E29504}">
  <ds:schemaRefs>
    <ds:schemaRef ds:uri="http://schemas.microsoft.com/sharepoint/v3/contenttype/forms"/>
  </ds:schemaRefs>
</ds:datastoreItem>
</file>

<file path=customXml/itemProps2.xml><?xml version="1.0" encoding="utf-8"?>
<ds:datastoreItem xmlns:ds="http://schemas.openxmlformats.org/officeDocument/2006/customXml" ds:itemID="{4539303B-9819-44D1-B57D-8B3BBE59575B}">
  <ds:schemaRefs>
    <ds:schemaRef ds:uri="http://schemas.microsoft.com/office/2006/documentManagement/types"/>
    <ds:schemaRef ds:uri="http://schemas.microsoft.com/office/infopath/2007/PartnerControls"/>
    <ds:schemaRef ds:uri="90fa31b0-8902-42be-919b-282dd03cd430"/>
    <ds:schemaRef ds:uri="http://purl.org/dc/dcmitype/"/>
    <ds:schemaRef ds:uri="http://www.w3.org/XML/1998/namespace"/>
    <ds:schemaRef ds:uri="67b6cab2-703a-4cb5-91c3-481ce8644fd0"/>
    <ds:schemaRef ds:uri="http://purl.org/dc/elements/1.1/"/>
    <ds:schemaRef ds:uri="http://schemas.microsoft.com/office/2006/metadata/properties"/>
    <ds:schemaRef ds:uri="http://schemas.openxmlformats.org/package/2006/metadata/core-properties"/>
    <ds:schemaRef ds:uri="http://purl.org/dc/terms/"/>
    <ds:schemaRef ds:uri="be0fbfc8-d2d2-43ac-9b24-764d703acc22"/>
    <ds:schemaRef ds:uri="97258b34-66f0-4568-a392-d7d79f36b64a"/>
  </ds:schemaRefs>
</ds:datastoreItem>
</file>

<file path=customXml/itemProps3.xml><?xml version="1.0" encoding="utf-8"?>
<ds:datastoreItem xmlns:ds="http://schemas.openxmlformats.org/officeDocument/2006/customXml" ds:itemID="{26610111-C7AB-43D4-8EB0-87AC967139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0fbfc8-d2d2-43ac-9b24-764d703acc22"/>
    <ds:schemaRef ds:uri="97258b34-66f0-4568-a392-d7d79f36b6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e2610e-17e9-421e-b1b3-c999f015e03c}" enabled="0" method="" siteId="{b6e2610e-17e9-421e-b1b3-c999f015e03c}" removed="1"/>
</clbl:labelList>
</file>

<file path=docProps/app.xml><?xml version="1.0" encoding="utf-8"?>
<Properties xmlns="http://schemas.openxmlformats.org/officeDocument/2006/extended-properties" xmlns:vt="http://schemas.openxmlformats.org/officeDocument/2006/docPropsVTypes">
  <Template/>
  <TotalTime>163</TotalTime>
  <Words>6642</Words>
  <Application>Microsoft Office PowerPoint</Application>
  <PresentationFormat>Widescreen</PresentationFormat>
  <Paragraphs>458</Paragraphs>
  <Slides>34</Slides>
  <Notes>33</Notes>
  <HiddenSlides>5</HiddenSlides>
  <MMClips>0</MMClips>
  <ScaleCrop>false</ScaleCrop>
  <HeadingPairs>
    <vt:vector size="6" baseType="variant">
      <vt:variant>
        <vt:lpstr>Fonts Used</vt:lpstr>
      </vt:variant>
      <vt:variant>
        <vt:i4>11</vt:i4>
      </vt:variant>
      <vt:variant>
        <vt:lpstr>Theme</vt:lpstr>
      </vt:variant>
      <vt:variant>
        <vt:i4>9</vt:i4>
      </vt:variant>
      <vt:variant>
        <vt:lpstr>Slide Titles</vt:lpstr>
      </vt:variant>
      <vt:variant>
        <vt:i4>34</vt:i4>
      </vt:variant>
    </vt:vector>
  </HeadingPairs>
  <TitlesOfParts>
    <vt:vector size="54" baseType="lpstr">
      <vt:lpstr>Aptos</vt:lpstr>
      <vt:lpstr>Arial</vt:lpstr>
      <vt:lpstr>Arial Unicode MS</vt:lpstr>
      <vt:lpstr>Calibri</vt:lpstr>
      <vt:lpstr>Calibri Light</vt:lpstr>
      <vt:lpstr>Lato</vt:lpstr>
      <vt:lpstr>Raleway</vt:lpstr>
      <vt:lpstr>Segoe UI</vt:lpstr>
      <vt:lpstr>Symbol</vt:lpstr>
      <vt:lpstr>Wingdings</vt:lpstr>
      <vt:lpstr>WordVisi_MSFontService</vt:lpstr>
      <vt:lpstr>Office Theme</vt:lpstr>
      <vt:lpstr>1_Subject divider</vt:lpstr>
      <vt:lpstr>Main slide - image</vt:lpstr>
      <vt:lpstr>No breakout</vt:lpstr>
      <vt:lpstr>1_Office Theme</vt:lpstr>
      <vt:lpstr>CEC theme</vt:lpstr>
      <vt:lpstr>2_Office Theme</vt:lpstr>
      <vt:lpstr>6_Office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Clarke</dc:creator>
  <cp:lastModifiedBy>Tina Milner</cp:lastModifiedBy>
  <cp:revision>151</cp:revision>
  <cp:lastPrinted>2023-11-15T08:55:28Z</cp:lastPrinted>
  <dcterms:created xsi:type="dcterms:W3CDTF">2021-08-12T08:10:25Z</dcterms:created>
  <dcterms:modified xsi:type="dcterms:W3CDTF">2026-04-27T10:32:22Z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0x010100B1745E2EBA6BB943BFCCB87A194835A4</vt:lpwstr>
  </property>
  <property fmtid="{D5CDD505-2E9C-101B-9397-08002B2CF9AE}" pid="3" name="Order">
    <vt:r8>18200</vt:r8>
  </property>
  <property fmtid="{D5CDD505-2E9C-101B-9397-08002B2CF9AE}" pid="4" name="Document Type">
    <vt:lpwstr/>
  </property>
  <property fmtid="{D5CDD505-2E9C-101B-9397-08002B2CF9AE}" pid="5" name="MediaServiceImageTags">
    <vt:lpwstr/>
  </property>
</Properties>
</file>