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4"/>
    <p:sldMasterId id="2147483732" r:id="rId5"/>
    <p:sldMasterId id="2147483651" r:id="rId6"/>
    <p:sldMasterId id="2147484459" r:id="rId7"/>
  </p:sldMasterIdLst>
  <p:notesMasterIdLst>
    <p:notesMasterId r:id="rId12"/>
  </p:notesMasterIdLst>
  <p:handoutMasterIdLst>
    <p:handoutMasterId r:id="rId13"/>
  </p:handoutMasterIdLst>
  <p:sldIdLst>
    <p:sldId id="4236" r:id="rId8"/>
    <p:sldId id="2142533392" r:id="rId9"/>
    <p:sldId id="4069" r:id="rId10"/>
    <p:sldId id="2142533393" r:id="rId11"/>
  </p:sldIdLst>
  <p:sldSz cx="12192000" cy="6858000"/>
  <p:notesSz cx="6880225" cy="96615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179204E-ABF5-4CD5-B66D-40D15436CC48}">
          <p14:sldIdLst>
            <p14:sldId id="4236"/>
            <p14:sldId id="2142533392"/>
            <p14:sldId id="4069"/>
            <p14:sldId id="2142533393"/>
          </p14:sldIdLst>
        </p14:section>
      </p14:sectionLst>
    </p:ext>
    <p:ext uri="{EFAFB233-063F-42B5-8137-9DF3F51BA10A}">
      <p15:sldGuideLst xmlns:p15="http://schemas.microsoft.com/office/powerpoint/2012/main">
        <p15:guide id="1" orient="horz" pos="187" userDrawn="1">
          <p15:clr>
            <a:srgbClr val="A4A3A4"/>
          </p15:clr>
        </p15:guide>
        <p15:guide id="2" pos="211" userDrawn="1">
          <p15:clr>
            <a:srgbClr val="A4A3A4"/>
          </p15:clr>
        </p15:guide>
        <p15:guide id="3" pos="1391" userDrawn="1">
          <p15:clr>
            <a:srgbClr val="A4A3A4"/>
          </p15:clr>
        </p15:guide>
        <p15:guide id="4" pos="2706" userDrawn="1">
          <p15:clr>
            <a:srgbClr val="A4A3A4"/>
          </p15:clr>
        </p15:guide>
        <p15:guide id="5" pos="3840" userDrawn="1">
          <p15:clr>
            <a:srgbClr val="A4A3A4"/>
          </p15:clr>
        </p15:guide>
        <p15:guide id="6" pos="5042" userDrawn="1">
          <p15:clr>
            <a:srgbClr val="A4A3A4"/>
          </p15:clr>
        </p15:guide>
        <p15:guide id="7" pos="7446" userDrawn="1">
          <p15:clr>
            <a:srgbClr val="A4A3A4"/>
          </p15:clr>
        </p15:guide>
        <p15:guide id="8" orient="horz" pos="4110" userDrawn="1">
          <p15:clr>
            <a:srgbClr val="A4A3A4"/>
          </p15:clr>
        </p15:guide>
        <p15:guide id="9" pos="62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A0360A-689C-F277-5B93-FC29FC3F79B4}" name="Sian Gresswell" initials="SG" userId="S::SGresswell@careersandenterprise.co.uk::c9fec14f-cc73-4e0f-a42c-7edd4b9a73e5" providerId="AD"/>
  <p188:author id="{F4E17A31-157A-C758-980A-194129F081EE}" name="Cameron Nimmo" initials="CN" userId="S::CNimmo@careersandenterprise.co.uk::d69056f9-cfdc-4e21-af4c-745a27447a05" providerId="AD"/>
  <p188:author id="{38099738-600C-F376-B360-A5C96EF7FC08}" name="Victoria Merrick" initials="VM" userId="S::VMerrick@careersandenterprise.co.uk::8b4d0f25-b65e-473e-87a5-e42ad08231d0" providerId="AD"/>
  <p188:author id="{E056923D-C69A-2D42-A4D5-5AA74C21BA64}" name="Josh Clarke" initials="" userId="S::jclarke@careersandenterprise.co.uk::1f1bbf5d-b007-4806-aa6b-91ab8e038bb2" providerId="AD"/>
  <p188:author id="{DE244167-8957-1297-71DF-31E23B79438C}" name="Rachel Green" initials="RG" userId="S::RGreen@careersandenterprise.co.uk::c107ac89-19ad-4d7a-a012-fa1c8edad10a" providerId="AD"/>
  <p188:author id="{2948CD91-287B-3A82-22F6-A215488D9BBC}" name="Marie Jobson" initials="MJ" userId="S::mjobson@careersandenterprise.co.uk::bb001ab6-dd99-4b09-874d-ddf5a90bdfd2" providerId="AD"/>
  <p188:author id="{0B027E92-44D5-22C8-6796-2F60D6F3B128}" name="Elizabeth Phillips-Rennie" initials="EP" userId="S::EPhillips-Rennie@careersandenterprise.co.uk::26205adf-4d21-454d-9134-27955b9cf1bd" providerId="AD"/>
  <p188:author id="{26320CA0-FDFD-FA4E-57CA-4131F81F6B46}" name="Rosa Alexander" initials="RA" userId="S::RAlexander@careersandenterprise.co.uk::e7566c3b-9388-461c-9fd8-89450ca3ff55" providerId="AD"/>
  <p188:author id="{47D024A9-75B5-68CF-976E-72001A47EBD4}" name="Sian Gresswell" initials="SG" userId="S::sgresswell@careersandenterprise.co.uk::c9fec14f-cc73-4e0f-a42c-7edd4b9a73e5" providerId="AD"/>
  <p188:author id="{BD11C3AF-EF58-5486-7155-73F61C614446}" name="Elizabeth Phillips-Rennie" initials="EP" userId="S::ephillips-rennie@careersandenterprise.co.uk::26205adf-4d21-454d-9134-27955b9cf1bd" providerId="AD"/>
  <p188:author id="{8D5540B1-404C-1483-D94F-945682B65244}" name="Nicola Hall" initials="NH" userId="S::nhall@careersandenterprise.co.uk::8cb49044-8c78-44c9-8863-c24a723aed2a" providerId="AD"/>
  <p188:author id="{FB6E9FBE-6266-6B15-6B88-4629FD001FD4}" name="Philippa Hartley" initials="PH" userId="S::phartley@careersandenterprise.co.uk::2a2506f4-19e7-4777-8767-f0efb84bcc1f" providerId="AD"/>
  <p188:author id="{372762ED-E0D9-0103-1B64-E094FF6CE7D7}" name="Mariah Kalidas" initials="MK" userId="S::MKalidas@careersandenterprise.co.uk::d70f3d57-da1a-43a5-b37d-4a0e5460282c" providerId="AD"/>
  <p188:author id="{EA763BF7-81C2-D08E-1D44-D581A1D7BF03}" name="Victoria Merrick" initials="VM" userId="S::vmerrick@careersandenterprise.co.uk::8b4d0f25-b65e-473e-87a5-e42ad08231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A9"/>
    <a:srgbClr val="3CA8A8"/>
    <a:srgbClr val="4472C4"/>
    <a:srgbClr val="FFF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932B2F-A854-40F9-EECB-57333EFCA63E}" v="93" dt="2026-04-10T13:16:08.1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138" y="53"/>
      </p:cViewPr>
      <p:guideLst>
        <p:guide orient="horz" pos="187"/>
        <p:guide pos="211"/>
        <p:guide pos="1391"/>
        <p:guide pos="2706"/>
        <p:guide pos="3840"/>
        <p:guide pos="5042"/>
        <p:guide pos="7446"/>
        <p:guide orient="horz" pos="4110"/>
        <p:guide pos="624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3.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388A0F-072E-D64F-859F-043D90B34697}"/>
              </a:ext>
            </a:extLst>
          </p:cNvPr>
          <p:cNvSpPr>
            <a:spLocks noGrp="1"/>
          </p:cNvSpPr>
          <p:nvPr>
            <p:ph type="hdr" sz="quarter"/>
          </p:nvPr>
        </p:nvSpPr>
        <p:spPr>
          <a:xfrm>
            <a:off x="1" y="1"/>
            <a:ext cx="2981430" cy="48475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3575CFF-56C2-9947-8C0D-7B3E79251494}"/>
              </a:ext>
            </a:extLst>
          </p:cNvPr>
          <p:cNvSpPr>
            <a:spLocks noGrp="1"/>
          </p:cNvSpPr>
          <p:nvPr>
            <p:ph type="dt" sz="quarter" idx="1"/>
          </p:nvPr>
        </p:nvSpPr>
        <p:spPr>
          <a:xfrm>
            <a:off x="3897203" y="1"/>
            <a:ext cx="2981430" cy="484754"/>
          </a:xfrm>
          <a:prstGeom prst="rect">
            <a:avLst/>
          </a:prstGeom>
        </p:spPr>
        <p:txBody>
          <a:bodyPr vert="horz" lIns="91440" tIns="45720" rIns="91440" bIns="45720" rtlCol="0"/>
          <a:lstStyle>
            <a:lvl1pPr algn="r">
              <a:defRPr sz="1200"/>
            </a:lvl1pPr>
          </a:lstStyle>
          <a:p>
            <a:fld id="{D33274B3-EC98-7444-97B8-31A1BF69A40A}" type="datetimeFigureOut">
              <a:rPr lang="en-US" smtClean="0"/>
              <a:t>4/10/2026</a:t>
            </a:fld>
            <a:endParaRPr lang="en-US"/>
          </a:p>
        </p:txBody>
      </p:sp>
      <p:sp>
        <p:nvSpPr>
          <p:cNvPr id="4" name="Footer Placeholder 3">
            <a:extLst>
              <a:ext uri="{FF2B5EF4-FFF2-40B4-BE49-F238E27FC236}">
                <a16:creationId xmlns:a16="http://schemas.microsoft.com/office/drawing/2014/main" id="{9686BE66-61FD-F943-A8C2-0FD78A05EBE6}"/>
              </a:ext>
            </a:extLst>
          </p:cNvPr>
          <p:cNvSpPr>
            <a:spLocks noGrp="1"/>
          </p:cNvSpPr>
          <p:nvPr>
            <p:ph type="ftr" sz="quarter" idx="2"/>
          </p:nvPr>
        </p:nvSpPr>
        <p:spPr>
          <a:xfrm>
            <a:off x="1" y="9176773"/>
            <a:ext cx="2981430" cy="48475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88A4CC3-F66C-BA43-9A8B-C7CF7F4425A7}"/>
              </a:ext>
            </a:extLst>
          </p:cNvPr>
          <p:cNvSpPr>
            <a:spLocks noGrp="1"/>
          </p:cNvSpPr>
          <p:nvPr>
            <p:ph type="sldNum" sz="quarter" idx="3"/>
          </p:nvPr>
        </p:nvSpPr>
        <p:spPr>
          <a:xfrm>
            <a:off x="3897203" y="9176773"/>
            <a:ext cx="2981430" cy="484753"/>
          </a:xfrm>
          <a:prstGeom prst="rect">
            <a:avLst/>
          </a:prstGeom>
        </p:spPr>
        <p:txBody>
          <a:bodyPr vert="horz" lIns="91440" tIns="45720" rIns="91440" bIns="45720" rtlCol="0" anchor="b"/>
          <a:lstStyle>
            <a:lvl1pPr algn="r">
              <a:defRPr sz="1200"/>
            </a:lvl1pPr>
          </a:lstStyle>
          <a:p>
            <a:fld id="{ABB3DFC3-9DEC-0E4C-95FC-EA4FE5E2E230}" type="slidenum">
              <a:rPr lang="en-US" smtClean="0"/>
              <a:t>‹#›</a:t>
            </a:fld>
            <a:endParaRPr lang="en-US"/>
          </a:p>
        </p:txBody>
      </p:sp>
    </p:spTree>
    <p:extLst>
      <p:ext uri="{BB962C8B-B14F-4D97-AF65-F5344CB8AC3E}">
        <p14:creationId xmlns:p14="http://schemas.microsoft.com/office/powerpoint/2010/main" val="1942288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1430" cy="48475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203" y="1"/>
            <a:ext cx="2981430" cy="484754"/>
          </a:xfrm>
          <a:prstGeom prst="rect">
            <a:avLst/>
          </a:prstGeom>
        </p:spPr>
        <p:txBody>
          <a:bodyPr vert="horz" lIns="91440" tIns="45720" rIns="91440" bIns="45720" rtlCol="0"/>
          <a:lstStyle>
            <a:lvl1pPr algn="r">
              <a:defRPr sz="1200"/>
            </a:lvl1pPr>
          </a:lstStyle>
          <a:p>
            <a:fld id="{D4353D0C-D2FB-4A30-B209-1C51E11EC8D8}" type="datetimeFigureOut">
              <a:rPr lang="en-GB" smtClean="0"/>
              <a:t>10/04/2026</a:t>
            </a:fld>
            <a:endParaRPr lang="en-GB"/>
          </a:p>
        </p:txBody>
      </p:sp>
      <p:sp>
        <p:nvSpPr>
          <p:cNvPr id="4" name="Slide Image Placeholder 3"/>
          <p:cNvSpPr>
            <a:spLocks noGrp="1" noRot="1" noChangeAspect="1"/>
          </p:cNvSpPr>
          <p:nvPr>
            <p:ph type="sldImg" idx="2"/>
          </p:nvPr>
        </p:nvSpPr>
        <p:spPr>
          <a:xfrm>
            <a:off x="542925" y="1208088"/>
            <a:ext cx="5794375" cy="32591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023" y="4649609"/>
            <a:ext cx="5504180" cy="380422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176773"/>
            <a:ext cx="2981430" cy="48475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203" y="9176773"/>
            <a:ext cx="2981430" cy="484753"/>
          </a:xfrm>
          <a:prstGeom prst="rect">
            <a:avLst/>
          </a:prstGeom>
        </p:spPr>
        <p:txBody>
          <a:bodyPr vert="horz" lIns="91440" tIns="45720" rIns="91440" bIns="45720" rtlCol="0" anchor="b"/>
          <a:lstStyle>
            <a:lvl1pPr algn="r">
              <a:defRPr sz="1200"/>
            </a:lvl1pPr>
          </a:lstStyle>
          <a:p>
            <a:fld id="{B6A7A875-82CA-438E-839B-8C02F61E3A4E}" type="slidenum">
              <a:rPr lang="en-GB" smtClean="0"/>
              <a:t>‹#›</a:t>
            </a:fld>
            <a:endParaRPr lang="en-GB"/>
          </a:p>
        </p:txBody>
      </p:sp>
    </p:spTree>
    <p:extLst>
      <p:ext uri="{BB962C8B-B14F-4D97-AF65-F5344CB8AC3E}">
        <p14:creationId xmlns:p14="http://schemas.microsoft.com/office/powerpoint/2010/main" val="685468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mpassplus.demo.careersandenterprise.co.uk/activities-reporting?plan=1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GB" sz="1200" b="1" i="0" u="none" strike="noStrike" kern="1200" cap="none" spc="0" normalizeH="0" baseline="0" noProof="0" dirty="0">
                <a:ln>
                  <a:noFill/>
                </a:ln>
                <a:effectLst/>
                <a:uLnTx/>
                <a:uFillTx/>
                <a:latin typeface="+mn-lt"/>
                <a:ea typeface="MS Mincho"/>
                <a:cs typeface="Calibri"/>
              </a:rPr>
              <a:t>Encourages you to consider learners needs and where to tailor or focus activities</a:t>
            </a:r>
            <a:endParaRPr lang="en-GB" sz="1200" b="1" i="0" u="none" strike="noStrike" kern="1200" cap="none" spc="0" normalizeH="0" baseline="0" noProof="0" dirty="0">
              <a:ln>
                <a:noFill/>
              </a:ln>
              <a:effectLst/>
              <a:uLnTx/>
              <a:uFillTx/>
              <a:latin typeface="+mn-lt"/>
              <a:ea typeface="MS Mincho"/>
              <a:cs typeface="Calibri"/>
            </a:endParaRPr>
          </a:p>
          <a:p>
            <a:r>
              <a:rPr kumimoji="0" lang="en-GB" sz="1200" b="0" i="0" u="none" strike="noStrike" kern="1200" cap="none" spc="0" normalizeH="0" baseline="0" noProof="0" dirty="0">
                <a:ln>
                  <a:noFill/>
                </a:ln>
                <a:effectLst/>
                <a:uLnTx/>
                <a:uFillTx/>
                <a:latin typeface="+mn-lt"/>
                <a:ea typeface="MS Mincho"/>
                <a:cs typeface="Calibri"/>
              </a:rPr>
              <a:t>Analyse the FSQ, speak to staff = discover need. Consider the learners and what additional support needs to take place in careers programme to support these learners</a:t>
            </a:r>
            <a:endParaRPr lang="en-GB" sz="1200" b="0" i="0" u="none" strike="noStrike" kern="1200" cap="none" spc="0" normalizeH="0" baseline="0" noProof="0" dirty="0">
              <a:ln>
                <a:noFill/>
              </a:ln>
              <a:effectLst/>
              <a:uLnTx/>
              <a:uFillTx/>
              <a:latin typeface="+mn-lt"/>
              <a:ea typeface="MS Mincho"/>
              <a:cs typeface="Calibri"/>
            </a:endParaRPr>
          </a:p>
          <a:p>
            <a:endParaRPr lang="en-GB" sz="1200" b="1" i="0" u="none" strike="noStrike" kern="1200" cap="none" spc="0" normalizeH="0" baseline="0" noProof="0" dirty="0">
              <a:ln>
                <a:noFill/>
              </a:ln>
              <a:effectLst/>
              <a:uLnTx/>
              <a:uFillTx/>
              <a:latin typeface="+mn-lt"/>
              <a:ea typeface="MS Mincho"/>
              <a:cs typeface="Calibri"/>
            </a:endParaRPr>
          </a:p>
          <a:p>
            <a:r>
              <a:rPr kumimoji="0" lang="en-GB" sz="1200" b="1" i="0" u="none" strike="noStrike" kern="1200" cap="none" spc="0" normalizeH="0" baseline="0" noProof="0" dirty="0">
                <a:ln>
                  <a:noFill/>
                </a:ln>
                <a:effectLst/>
                <a:uLnTx/>
                <a:uFillTx/>
                <a:latin typeface="+mn-lt"/>
                <a:ea typeface="MS Mincho"/>
                <a:cs typeface="Calibri"/>
              </a:rPr>
              <a:t>Gives visibility of learner characteristics within a group to support preparation</a:t>
            </a:r>
            <a:endParaRPr lang="en-GB" sz="1200" b="1" i="0" u="none" strike="noStrike" kern="1200" cap="none" spc="0" normalizeH="0" baseline="0" noProof="0" dirty="0">
              <a:ln>
                <a:noFill/>
              </a:ln>
              <a:effectLst/>
              <a:uLnTx/>
              <a:uFillTx/>
              <a:latin typeface="+mn-lt"/>
              <a:ea typeface="MS Mincho"/>
              <a:cs typeface="Calibri"/>
            </a:endParaRPr>
          </a:p>
          <a:p>
            <a:r>
              <a:rPr kumimoji="0" lang="en-GB" sz="1200" b="0" i="0" u="none" strike="noStrike" kern="1200" cap="none" spc="0" normalizeH="0" baseline="0" noProof="0" dirty="0">
                <a:ln>
                  <a:noFill/>
                </a:ln>
                <a:effectLst/>
                <a:uLnTx/>
                <a:uFillTx/>
                <a:latin typeface="+mn-lt"/>
                <a:ea typeface="MS Mincho"/>
                <a:cs typeface="Calibri"/>
              </a:rPr>
              <a:t>You may create a group e.g. careers ambassadors, but want to check what their characteristics – you can do this once you have assigned them to an activity (ASKED COSTAS IF WE CAN DO THIS BEFORE ASSIGNING TO AN ACTIVITY)</a:t>
            </a:r>
            <a:endParaRPr lang="en-GB" sz="1200" b="0" i="0" u="none" strike="noStrike" kern="1200" cap="none" spc="0" normalizeH="0" baseline="0" noProof="0" dirty="0">
              <a:ln>
                <a:noFill/>
              </a:ln>
              <a:effectLst/>
              <a:uLnTx/>
              <a:uFillTx/>
              <a:latin typeface="+mn-lt"/>
              <a:ea typeface="MS Mincho"/>
              <a:cs typeface="Calibri"/>
            </a:endParaRPr>
          </a:p>
          <a:p>
            <a:endParaRPr lang="en-GB" sz="1200" b="0" i="0" u="none" strike="noStrike" kern="1200" cap="none" spc="0" normalizeH="0" baseline="0" noProof="0" dirty="0">
              <a:ln>
                <a:noFill/>
              </a:ln>
              <a:effectLst/>
              <a:uLnTx/>
              <a:uFillTx/>
              <a:latin typeface="+mn-lt"/>
              <a:ea typeface="MS Mincho"/>
              <a:cs typeface="Calibri"/>
            </a:endParaRPr>
          </a:p>
          <a:p>
            <a:r>
              <a:rPr kumimoji="0" lang="en-GB" sz="1200" b="1" i="0" u="none" strike="noStrike" kern="1200" cap="none" spc="0" normalizeH="0" baseline="0" noProof="0" dirty="0">
                <a:ln>
                  <a:noFill/>
                </a:ln>
                <a:effectLst/>
                <a:uLnTx/>
                <a:uFillTx/>
                <a:latin typeface="+mn-lt"/>
                <a:ea typeface="MS Mincho"/>
                <a:cs typeface="Calibri"/>
              </a:rPr>
              <a:t>Enables the creation of custom groups (across years) for tailored support and opportunity</a:t>
            </a:r>
            <a:endParaRPr lang="en-GB" sz="1200" b="1" i="0" u="none" strike="noStrike" kern="1200" cap="none" spc="0" normalizeH="0" baseline="0" noProof="0" dirty="0">
              <a:ln>
                <a:noFill/>
              </a:ln>
              <a:effectLst/>
              <a:uLnTx/>
              <a:uFillTx/>
              <a:latin typeface="+mn-lt"/>
              <a:ea typeface="MS Mincho"/>
              <a:cs typeface="Calibri"/>
            </a:endParaRPr>
          </a:p>
          <a:p>
            <a:r>
              <a:rPr kumimoji="0" lang="en-GB" sz="1200" b="0" i="0" u="none" strike="noStrike" kern="1200" cap="none" spc="0" normalizeH="0" baseline="0" noProof="0" dirty="0">
                <a:ln>
                  <a:noFill/>
                </a:ln>
                <a:effectLst/>
                <a:uLnTx/>
                <a:uFillTx/>
                <a:latin typeface="+mn-lt"/>
                <a:ea typeface="MS Mincho"/>
                <a:cs typeface="Calibri"/>
              </a:rPr>
              <a:t>Bring students together who have similar interests or requirements, not reliant on being in the same year group e.g. those interested in farming, or law to see the same speaker; those with low confidence who would benefit from joining an activity like being a Careers Ambassador</a:t>
            </a:r>
            <a:endParaRPr lang="en-GB" sz="1200" b="0" i="0" u="none" strike="noStrike" kern="1200" cap="none" spc="0" normalizeH="0" baseline="0" noProof="0" dirty="0">
              <a:ln>
                <a:noFill/>
              </a:ln>
              <a:effectLst/>
              <a:uLnTx/>
              <a:uFillTx/>
              <a:latin typeface="+mn-lt"/>
              <a:ea typeface="MS Mincho"/>
              <a:cs typeface="Calibri"/>
            </a:endParaRPr>
          </a:p>
          <a:p>
            <a:endParaRPr lang="en-GB" b="1" dirty="0">
              <a:ea typeface="Calibri"/>
              <a:cs typeface="Calibri"/>
            </a:endParaRPr>
          </a:p>
          <a:p>
            <a:r>
              <a:rPr lang="en-GB" b="1" dirty="0"/>
              <a:t>Provides quality assurance and secure records of targeted support</a:t>
            </a:r>
            <a:endParaRPr lang="en-GB" b="1" dirty="0">
              <a:ea typeface="Calibri"/>
              <a:cs typeface="Calibri"/>
            </a:endParaRPr>
          </a:p>
          <a:p>
            <a:r>
              <a:rPr lang="en-GB" dirty="0"/>
              <a:t>Protected system and info isn’t lost when staff change</a:t>
            </a:r>
            <a:endParaRPr lang="en-GB" dirty="0">
              <a:ea typeface="Calibri"/>
              <a:cs typeface="Calibri"/>
            </a:endParaRPr>
          </a:p>
          <a:p>
            <a:endParaRPr lang="en-GB"/>
          </a:p>
          <a:p>
            <a:r>
              <a:rPr lang="en-GB" b="1" dirty="0"/>
              <a:t>Increases knowledge and visibility of learners’ career learning journeys</a:t>
            </a:r>
            <a:endParaRPr lang="en-GB" b="1" dirty="0">
              <a:ea typeface="Calibri"/>
              <a:cs typeface="Calibri"/>
            </a:endParaRPr>
          </a:p>
          <a:p>
            <a:r>
              <a:rPr lang="en-GB" dirty="0"/>
              <a:t>Under Personal Information tab under Learner -&gt; Current -&gt; Personal Information, you can see the groups they are in or have been part of earlier. This will give you a quick understanding of the support that the learner is receiving as part of their career learner journey (ASKED COSTAS IF THE GROUPS GO ON THE LEARNER REPORT – as I can’t see them)</a:t>
            </a:r>
            <a:endParaRPr lang="en-GB" dirty="0">
              <a:ea typeface="Calibri"/>
              <a:cs typeface="Calibri"/>
            </a:endParaRPr>
          </a:p>
          <a:p>
            <a:endParaRPr lang="en-GB"/>
          </a:p>
          <a:p>
            <a:r>
              <a:rPr lang="en-GB" b="1" dirty="0"/>
              <a:t>Enables evaluation and monitoring of how needs are being met</a:t>
            </a:r>
            <a:endParaRPr lang="en-GB" b="1" dirty="0">
              <a:ea typeface="Calibri"/>
              <a:cs typeface="Calibri"/>
            </a:endParaRPr>
          </a:p>
          <a:p>
            <a:r>
              <a:rPr lang="en-GB" dirty="0"/>
              <a:t>1. Activities -&gt; Activities Reporting = add in the type of group – you can then see how many attended or were absent for the activity that involved that group. You can add characteristics so you can show how the activity for that group was targeted for or involved learners with particular characteristics. </a:t>
            </a:r>
            <a:endParaRPr lang="en-GB" dirty="0">
              <a:ea typeface="Calibri"/>
              <a:cs typeface="Calibri"/>
            </a:endParaRPr>
          </a:p>
          <a:p>
            <a:r>
              <a:rPr lang="en-GB" dirty="0"/>
              <a:t>2. Groups -&gt; You can see each group, how many learners in the group and the number of activities each group has had and what the activities are (but that is not downloadable). This will help show where a group hasn’t perhaps had the support it should have, or perhaps where some have had a lot more than others, requiring a shift in focus</a:t>
            </a:r>
            <a:endParaRPr lang="en-GB" dirty="0">
              <a:ea typeface="Calibri"/>
              <a:cs typeface="Calibri"/>
            </a:endParaRP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3027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endParaRPr lang="en-GB" sz="1200" b="1" i="0" u="none" strike="noStrike" kern="1200" cap="none" spc="0" normalizeH="0" baseline="0" noProof="0" dirty="0">
              <a:ln>
                <a:noFill/>
              </a:ln>
              <a:effectLst/>
              <a:uLnTx/>
              <a:uFillTx/>
              <a:latin typeface="+mn-lt"/>
              <a:ea typeface="MS Mincho"/>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effectLst/>
                <a:uLnTx/>
                <a:uFillTx/>
                <a:latin typeface="+mn-lt"/>
                <a:ea typeface="MS Mincho"/>
                <a:cs typeface="Calibri"/>
              </a:rPr>
              <a:t>1) Start by demonstrating a group that we already have created in our Demo account:</a:t>
            </a:r>
            <a:endParaRPr lang="en-GB" sz="1200" b="1" i="0" u="none" strike="noStrike" kern="1200" cap="none" spc="0" normalizeH="0" baseline="0" noProof="0" dirty="0">
              <a:ln>
                <a:noFill/>
              </a:ln>
              <a:effectLst/>
              <a:uLnTx/>
              <a:uFillTx/>
              <a:latin typeface="+mn-lt"/>
              <a:ea typeface="MS Mincho"/>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endParaRPr lang="en-GB" sz="1200" b="1" i="0" u="none" strike="noStrike" kern="1200" cap="none" spc="0" normalizeH="0" baseline="0" noProof="0" dirty="0">
              <a:ln>
                <a:noFill/>
              </a:ln>
              <a:effectLst/>
              <a:uLnTx/>
              <a:uFillTx/>
              <a:latin typeface="+mn-lt"/>
              <a:ea typeface="MS Mincho"/>
              <a:cs typeface="Calibri"/>
            </a:endParaRPr>
          </a:p>
          <a:p>
            <a:pPr marL="171450" marR="0" lvl="0" indent="-171450" algn="l" defTabSz="1215850" rtl="0" eaLnBrk="1" fontAlgn="auto" latinLnBrk="0" hangingPunct="1">
              <a:lnSpc>
                <a:spcPct val="105000"/>
              </a:lnSpc>
              <a:spcBef>
                <a:spcPts val="133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effectLst/>
                <a:uLnTx/>
                <a:uFillTx/>
                <a:latin typeface="+mn-lt"/>
                <a:ea typeface="MS Mincho"/>
                <a:cs typeface="Calibri"/>
              </a:rPr>
              <a:t>Show Groups that have been set up in the demo account already. </a:t>
            </a:r>
            <a:endParaRPr lang="en-GB" sz="1200" b="0" i="0" u="none" strike="noStrike" kern="1200" cap="none" spc="0" normalizeH="0" baseline="0" noProof="0" dirty="0">
              <a:ln>
                <a:noFill/>
              </a:ln>
              <a:effectLst/>
              <a:uLnTx/>
              <a:uFillTx/>
              <a:latin typeface="+mn-lt"/>
              <a:ea typeface="MS Mincho"/>
              <a:cs typeface="Calibri"/>
            </a:endParaRPr>
          </a:p>
          <a:p>
            <a:pPr marL="171450" marR="0" lvl="0" indent="-171450" algn="l" defTabSz="1215850" rtl="0" eaLnBrk="1" fontAlgn="auto" latinLnBrk="0" hangingPunct="1">
              <a:lnSpc>
                <a:spcPct val="105000"/>
              </a:lnSpc>
              <a:spcBef>
                <a:spcPts val="133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effectLst/>
                <a:uLnTx/>
                <a:uFillTx/>
                <a:latin typeface="+mn-lt"/>
                <a:ea typeface="MS Mincho"/>
                <a:cs typeface="Calibri"/>
              </a:rPr>
              <a:t>Go to -&gt; Groups -&gt; Click on 2024/5 (current) and Custom Groups and find </a:t>
            </a:r>
            <a:r>
              <a:rPr lang="en-GB" sz="1200" i="1" kern="1200" dirty="0">
                <a:effectLst/>
                <a:latin typeface="+mn-lt"/>
                <a:ea typeface="+mn-ea"/>
                <a:cs typeface="+mn-cs"/>
              </a:rPr>
              <a:t>Interested in coding &amp; computing (Yr 9)</a:t>
            </a:r>
            <a:endParaRPr lang="en-GB" sz="1200" i="1" kern="1200">
              <a:effectLst/>
              <a:latin typeface="+mn-lt"/>
              <a:ea typeface="Calibri"/>
              <a:cs typeface="Calibri"/>
            </a:endParaRPr>
          </a:p>
          <a:p>
            <a:pPr marL="171450" indent="-171450">
              <a:buFont typeface="Arial" panose="020B0604020202020204" pitchFamily="34" charset="0"/>
              <a:buChar char="•"/>
            </a:pPr>
            <a:r>
              <a:rPr lang="en-GB" sz="1200" b="0" i="0" kern="1200" dirty="0">
                <a:effectLst/>
                <a:latin typeface="+mn-lt"/>
                <a:ea typeface="+mn-ea"/>
                <a:cs typeface="+mn-cs"/>
              </a:rPr>
              <a:t>Explain that these students had expressed a keen interest in coding and computing and joined the after school club with Angela which was giving them additional opportunities to </a:t>
            </a:r>
            <a:r>
              <a:rPr lang="en-GB" sz="1200" b="0" i="0" u="none" kern="1200" dirty="0">
                <a:effectLst/>
                <a:latin typeface="+mn-lt"/>
                <a:ea typeface="+mn-ea"/>
                <a:cs typeface="+mn-cs"/>
              </a:rPr>
              <a:t>grow this interest</a:t>
            </a:r>
            <a:endParaRPr lang="en-GB" sz="1200" b="0" i="0" u="none" kern="1200">
              <a:effectLst/>
              <a:latin typeface="+mn-lt"/>
              <a:ea typeface="Calibri"/>
              <a:cs typeface="Calibri"/>
            </a:endParaRPr>
          </a:p>
          <a:p>
            <a:pPr marL="171450" indent="-171450">
              <a:buFont typeface="Arial" panose="020B0604020202020204" pitchFamily="34" charset="0"/>
              <a:buChar char="•"/>
            </a:pPr>
            <a:r>
              <a:rPr lang="en-GB" sz="1200" b="0" i="0" u="none" kern="1200" dirty="0">
                <a:effectLst/>
                <a:latin typeface="+mn-lt"/>
                <a:ea typeface="+mn-ea"/>
                <a:cs typeface="+mn-cs"/>
              </a:rPr>
              <a:t>Show that it says that there are 9 learners and 2 activities. Explain that t</a:t>
            </a:r>
            <a:r>
              <a:rPr lang="en-GB" dirty="0"/>
              <a:t>his view will help show where a group hasn’t perhaps had the support it should have, or perhaps where some have had a lot more than others, requiring a shift in focus.</a:t>
            </a:r>
            <a:endParaRPr lang="en-GB">
              <a:ea typeface="Calibri"/>
              <a:cs typeface="Calibri"/>
            </a:endParaRPr>
          </a:p>
          <a:p>
            <a:pPr marL="171450" indent="-171450">
              <a:buFont typeface="Arial" panose="020B0604020202020204" pitchFamily="34" charset="0"/>
              <a:buChar char="•"/>
            </a:pPr>
            <a:r>
              <a:rPr lang="en-GB" dirty="0"/>
              <a:t>Show how you can use the filters to order the columns of the table – this is a quick way to see which groups have had the most activities – e.g. which year group, which teaching group – this is a good way to identify careers in the curriculum and how often students are accessing careers links in their subject learning (if C+ is being used to record this info)</a:t>
            </a:r>
            <a:endParaRPr lang="en-GB">
              <a:ea typeface="Calibri"/>
              <a:cs typeface="Calibri"/>
            </a:endParaRPr>
          </a:p>
          <a:p>
            <a:pPr marL="171450" indent="-171450" fontAlgn="ctr">
              <a:buFont typeface="Arial" panose="020B0604020202020204" pitchFamily="34" charset="0"/>
              <a:buChar char="•"/>
            </a:pPr>
            <a:r>
              <a:rPr lang="en-GB" dirty="0"/>
              <a:t>In the demo account, Year 12 and 13 have had a lot less activities than the other year groups and only 2 classes have had an activity linked to careers: </a:t>
            </a:r>
            <a:r>
              <a:rPr lang="en-GB" sz="1200" kern="1200" dirty="0">
                <a:effectLst/>
                <a:latin typeface="+mn-lt"/>
                <a:ea typeface="+mn-ea"/>
                <a:cs typeface="+mn-cs"/>
              </a:rPr>
              <a:t>10A-SCI and12A-ICT (although it could have been assigned to the whole year group instead)</a:t>
            </a:r>
            <a:r>
              <a:rPr lang="en-GB" dirty="0"/>
              <a:t>. </a:t>
            </a:r>
            <a:endParaRPr lang="en-GB">
              <a:ea typeface="Calibri"/>
              <a:cs typeface="Calibri"/>
            </a:endParaRPr>
          </a:p>
          <a:p>
            <a:endParaRPr lang="en-GB"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kern="1200" dirty="0">
                <a:effectLst/>
                <a:latin typeface="+mn-lt"/>
                <a:ea typeface="+mn-ea"/>
                <a:cs typeface="+mn-cs"/>
              </a:rPr>
              <a:t>For the </a:t>
            </a:r>
            <a:r>
              <a:rPr lang="en-GB" sz="1200" i="1" kern="1200" dirty="0">
                <a:effectLst/>
                <a:latin typeface="+mn-lt"/>
                <a:ea typeface="+mn-ea"/>
                <a:cs typeface="+mn-cs"/>
              </a:rPr>
              <a:t>Interested in coding &amp; computing (Yr 9) </a:t>
            </a:r>
            <a:r>
              <a:rPr lang="en-GB" sz="1200" i="0" kern="1200" dirty="0">
                <a:effectLst/>
                <a:latin typeface="+mn-lt"/>
                <a:ea typeface="+mn-ea"/>
                <a:cs typeface="+mn-cs"/>
              </a:rPr>
              <a:t>group c</a:t>
            </a:r>
            <a:r>
              <a:rPr lang="en-GB" sz="1200" b="0" i="0" u="none" kern="1200" dirty="0">
                <a:effectLst/>
                <a:latin typeface="+mn-lt"/>
                <a:ea typeface="+mn-ea"/>
                <a:cs typeface="+mn-cs"/>
              </a:rPr>
              <a:t>lick on the edit pencil to show the learners and their membership start and end times.</a:t>
            </a:r>
            <a:endParaRPr lang="en-GB" sz="1200" b="0" i="0" u="none" kern="1200">
              <a:effectLst/>
              <a:latin typeface="+mn-lt"/>
              <a:ea typeface="Calibri"/>
              <a:cs typeface="Calibri"/>
            </a:endParaRPr>
          </a:p>
          <a:p>
            <a:r>
              <a:rPr lang="en-GB" sz="1200" b="0" i="0" u="none" kern="1200" dirty="0">
                <a:effectLst/>
                <a:latin typeface="+mn-lt"/>
                <a:ea typeface="+mn-ea"/>
                <a:cs typeface="+mn-cs"/>
              </a:rPr>
              <a:t>Click on the Activities icon to show the activities that they have taken part in. </a:t>
            </a:r>
            <a:endParaRPr lang="en-GB" sz="1200" b="0" i="0" u="none" kern="1200">
              <a:effectLst/>
              <a:latin typeface="+mn-lt"/>
              <a:ea typeface="Calibri"/>
              <a:cs typeface="Calibri"/>
            </a:endParaRPr>
          </a:p>
          <a:p>
            <a:endParaRPr lang="en-GB" sz="1200" b="0" i="0" u="none" kern="1200" dirty="0">
              <a:effectLst/>
              <a:latin typeface="+mn-lt"/>
              <a:ea typeface="Calibri"/>
              <a:cs typeface="Calibri"/>
            </a:endParaRPr>
          </a:p>
          <a:p>
            <a:pPr marL="171450" indent="-171450">
              <a:buFont typeface="Arial" panose="020B0604020202020204" pitchFamily="34" charset="0"/>
              <a:buChar char="•"/>
            </a:pPr>
            <a:r>
              <a:rPr lang="en-GB" sz="1200" b="0" i="0" u="none" kern="1200" dirty="0">
                <a:effectLst/>
                <a:latin typeface="+mn-lt"/>
                <a:ea typeface="+mn-ea"/>
                <a:cs typeface="+mn-cs"/>
              </a:rPr>
              <a:t>THEN, click on Activities -&gt; Activities Reporting -&gt; Add Custom Group into the table -&gt; Filter for </a:t>
            </a:r>
            <a:r>
              <a:rPr lang="en-GB" sz="1200" b="0" i="1" u="none" kern="1200" dirty="0">
                <a:effectLst/>
                <a:latin typeface="+mn-lt"/>
                <a:ea typeface="+mn-ea"/>
                <a:cs typeface="+mn-cs"/>
              </a:rPr>
              <a:t>Interested in Coding and Computing (Yr 9)</a:t>
            </a:r>
            <a:r>
              <a:rPr lang="en-GB" sz="1200" b="0" i="0" u="none" kern="1200" dirty="0">
                <a:effectLst/>
                <a:latin typeface="+mn-lt"/>
                <a:ea typeface="+mn-ea"/>
                <a:cs typeface="+mn-cs"/>
              </a:rPr>
              <a:t> -&gt; You should now see the two activities. - &gt; Add the fields </a:t>
            </a:r>
            <a:r>
              <a:rPr lang="en-GB" sz="1200" b="0" i="1" u="none" kern="1200" dirty="0">
                <a:effectLst/>
                <a:latin typeface="+mn-lt"/>
                <a:ea typeface="+mn-ea"/>
                <a:cs typeface="+mn-cs"/>
              </a:rPr>
              <a:t>No. of Learners Attended </a:t>
            </a:r>
            <a:r>
              <a:rPr lang="en-GB" sz="1200" b="0" i="0" u="none" kern="1200" dirty="0">
                <a:effectLst/>
                <a:latin typeface="+mn-lt"/>
                <a:ea typeface="+mn-ea"/>
                <a:cs typeface="+mn-cs"/>
              </a:rPr>
              <a:t>and </a:t>
            </a:r>
            <a:r>
              <a:rPr lang="en-GB" sz="1200" b="0" i="1" u="none" kern="1200" dirty="0">
                <a:effectLst/>
                <a:latin typeface="+mn-lt"/>
                <a:ea typeface="+mn-ea"/>
                <a:cs typeface="+mn-cs"/>
              </a:rPr>
              <a:t>No. of Learners Absent</a:t>
            </a:r>
            <a:r>
              <a:rPr lang="en-GB" sz="1200" b="0" i="0" u="none" kern="1200" dirty="0">
                <a:effectLst/>
                <a:latin typeface="+mn-lt"/>
                <a:ea typeface="+mn-ea"/>
                <a:cs typeface="+mn-cs"/>
              </a:rPr>
              <a:t> to the table and explain how you can see the attendance. You can also show how you can add in other characteristics of interest to understand the group. You can also click specifically on the group </a:t>
            </a:r>
            <a:r>
              <a:rPr lang="en-GB" sz="1200" b="0" i="1" u="none" kern="1200" dirty="0">
                <a:effectLst/>
                <a:latin typeface="+mn-lt"/>
                <a:ea typeface="+mn-ea"/>
                <a:cs typeface="+mn-cs"/>
              </a:rPr>
              <a:t>Interested in Coding and Computing (Yr 9)</a:t>
            </a:r>
            <a:r>
              <a:rPr lang="en-GB" sz="1200" b="0" i="0" u="none" kern="1200" dirty="0">
                <a:effectLst/>
                <a:latin typeface="+mn-lt"/>
                <a:ea typeface="+mn-ea"/>
                <a:cs typeface="+mn-cs"/>
              </a:rPr>
              <a:t> to see their specific characteristics. E.g. to see how many learners who attended or plan to attend are PP or with an SEND need. </a:t>
            </a:r>
            <a:endParaRPr lang="en-GB" sz="1200" b="0" i="0" u="none" kern="1200">
              <a:effectLst/>
              <a:latin typeface="+mn-lt"/>
              <a:ea typeface="Calibri"/>
              <a:cs typeface="Calibri"/>
            </a:endParaRPr>
          </a:p>
          <a:p>
            <a:pPr marL="171450" indent="-171450">
              <a:buFont typeface="Arial" panose="020B0604020202020204" pitchFamily="34" charset="0"/>
              <a:buChar char="•"/>
            </a:pPr>
            <a:r>
              <a:rPr lang="en-GB" sz="1200" b="0" i="0" u="none" kern="1200" dirty="0">
                <a:effectLst/>
                <a:latin typeface="+mn-lt"/>
                <a:ea typeface="+mn-ea"/>
                <a:cs typeface="+mn-cs"/>
              </a:rPr>
              <a:t>Show that this information can be downloaded. </a:t>
            </a:r>
            <a:endParaRPr lang="en-GB" sz="1200" b="0" i="0" u="none" kern="1200">
              <a:effectLst/>
              <a:latin typeface="+mn-lt"/>
              <a:ea typeface="Calibri"/>
              <a:cs typeface="Calibri"/>
            </a:endParaRPr>
          </a:p>
          <a:p>
            <a:pPr marL="171450" indent="-171450">
              <a:buFont typeface="Arial" panose="020B0604020202020204" pitchFamily="34" charset="0"/>
              <a:buChar char="•"/>
            </a:pPr>
            <a:r>
              <a:rPr lang="en-GB" sz="1200" b="0" i="0" u="none" kern="1200" dirty="0">
                <a:effectLst/>
                <a:latin typeface="+mn-lt"/>
                <a:ea typeface="+mn-ea"/>
                <a:cs typeface="+mn-cs"/>
              </a:rPr>
              <a:t>Explain that it </a:t>
            </a:r>
            <a:r>
              <a:rPr lang="en-GB" b="1" dirty="0"/>
              <a:t>enables evaluation and monitoring of how needs are being met</a:t>
            </a:r>
            <a:endParaRPr lang="en-GB" sz="1200" b="0" i="0" u="none" kern="1200" dirty="0">
              <a:effectLst/>
              <a:latin typeface="+mn-lt"/>
              <a:ea typeface="Calibri"/>
              <a:cs typeface="Calibri"/>
            </a:endParaRPr>
          </a:p>
          <a:p>
            <a:pPr marL="171450" indent="-171450">
              <a:buFont typeface="Arial" panose="020B0604020202020204" pitchFamily="34" charset="0"/>
              <a:buChar char="•"/>
            </a:pPr>
            <a:endParaRPr lang="en-GB" sz="1200" b="0" i="0" u="none" kern="1200" dirty="0">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When you add attendance to the main activity </a:t>
            </a:r>
            <a:r>
              <a:rPr lang="en-GB" sz="1200" b="1" i="0" kern="1200" dirty="0">
                <a:effectLst/>
                <a:latin typeface="+mn-lt"/>
                <a:ea typeface="+mn-ea"/>
                <a:cs typeface="+mn-cs"/>
              </a:rPr>
              <a:t>Interested in programming (Yrs 7,8,9) </a:t>
            </a:r>
            <a:r>
              <a:rPr lang="en-GB" sz="1200" b="0" i="0" kern="1200" dirty="0">
                <a:effectLst/>
                <a:latin typeface="+mn-lt"/>
                <a:ea typeface="+mn-ea"/>
                <a:cs typeface="+mn-cs"/>
              </a:rPr>
              <a:t>you will see that had 33 attend – if you click on the 33 you see the table of learners that include the learners in the group </a:t>
            </a:r>
            <a:r>
              <a:rPr lang="en-GB" sz="1200" b="0" i="1" u="none" kern="1200" dirty="0">
                <a:effectLst/>
                <a:latin typeface="+mn-lt"/>
                <a:ea typeface="+mn-ea"/>
                <a:cs typeface="+mn-cs"/>
              </a:rPr>
              <a:t>Interested in Coding and Computing (Yr 9)</a:t>
            </a:r>
            <a:r>
              <a:rPr lang="en-GB" sz="1200" b="0" i="0" u="none" kern="1200" dirty="0">
                <a:effectLst/>
                <a:latin typeface="+mn-lt"/>
                <a:ea typeface="+mn-ea"/>
                <a:cs typeface="+mn-cs"/>
              </a:rPr>
              <a:t> </a:t>
            </a:r>
            <a:r>
              <a:rPr lang="en-GB" sz="1200" b="0" i="0" kern="1200" dirty="0">
                <a:effectLst/>
                <a:latin typeface="+mn-lt"/>
                <a:ea typeface="+mn-ea"/>
                <a:cs typeface="+mn-cs"/>
              </a:rPr>
              <a:t>. You can select characteristics to see if this activity was supporting key cohorts or needs. 11 of the 33 learners are PP, 4 learners with an SEND tag, 6 with English as an additional language – you can also see their attendance status. </a:t>
            </a:r>
            <a:endParaRPr lang="en-GB" sz="1200" b="0" i="0" kern="1200">
              <a:effectLst/>
              <a:latin typeface="+mn-lt"/>
              <a:ea typeface="Calibri"/>
              <a:cs typeface="Calibri"/>
            </a:endParaRPr>
          </a:p>
          <a:p>
            <a:endParaRPr lang="en-GB" sz="1200" b="0" i="0" u="none" kern="1200" dirty="0">
              <a:effectLst/>
              <a:latin typeface="+mn-lt"/>
              <a:ea typeface="Calibri"/>
              <a:cs typeface="Calibri"/>
            </a:endParaRPr>
          </a:p>
          <a:p>
            <a:endParaRPr lang="en-GB" sz="1200" b="1" i="1" kern="1200" dirty="0">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effectLst/>
                <a:uLnTx/>
                <a:uFillTx/>
                <a:latin typeface="+mn-lt"/>
                <a:ea typeface="MS Mincho"/>
                <a:cs typeface="Calibri"/>
              </a:rPr>
              <a:t>2) Then show how to assign a group to an activity:</a:t>
            </a:r>
            <a:endParaRPr lang="en-GB" sz="1200" b="1" i="0" u="none" strike="noStrike" kern="1200" cap="none" spc="0" normalizeH="0" baseline="0" noProof="0" dirty="0">
              <a:ln>
                <a:noFill/>
              </a:ln>
              <a:effectLst/>
              <a:uLnTx/>
              <a:uFillTx/>
              <a:latin typeface="+mn-lt"/>
              <a:ea typeface="MS Mincho"/>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effectLst/>
                <a:uLnTx/>
                <a:uFillTx/>
                <a:latin typeface="+mn-lt"/>
                <a:ea typeface="MS Mincho"/>
                <a:cs typeface="Calibri"/>
              </a:rPr>
              <a:t>Go to -&gt; Groups -&gt; Click on 2024/5 (current) and Custom Groups and find </a:t>
            </a:r>
            <a:r>
              <a:rPr lang="en-GB" sz="1200" i="1" kern="1200" dirty="0">
                <a:effectLst/>
                <a:latin typeface="+mn-lt"/>
                <a:ea typeface="+mn-ea"/>
                <a:cs typeface="+mn-cs"/>
              </a:rPr>
              <a:t>Student Council </a:t>
            </a:r>
            <a:r>
              <a:rPr lang="en-GB" sz="1200" b="0" i="0" kern="1200" dirty="0">
                <a:effectLst/>
                <a:latin typeface="+mn-lt"/>
                <a:ea typeface="+mn-ea"/>
                <a:cs typeface="+mn-cs"/>
              </a:rPr>
              <a:t>(this appears on page 2)</a:t>
            </a:r>
            <a:endParaRPr lang="en-GB" sz="1200" b="0" i="0" kern="1200">
              <a:effectLst/>
              <a:latin typeface="+mn-lt"/>
              <a:ea typeface="Calibri"/>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r>
              <a:rPr lang="en-GB" sz="1200" b="0" i="0" kern="1200" dirty="0">
                <a:effectLst/>
                <a:latin typeface="+mn-lt"/>
                <a:ea typeface="+mn-ea"/>
                <a:cs typeface="+mn-cs"/>
              </a:rPr>
              <a:t>Show in the table that the group has 9 learners but no activities. </a:t>
            </a:r>
            <a:endParaRPr lang="en-GB" sz="1200" b="0" i="0" kern="1200">
              <a:effectLst/>
              <a:latin typeface="+mn-lt"/>
              <a:ea typeface="Calibri"/>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r>
              <a:rPr lang="en-GB" sz="1200" b="0" i="0" kern="1200" dirty="0">
                <a:effectLst/>
                <a:latin typeface="+mn-lt"/>
                <a:ea typeface="+mn-ea"/>
                <a:cs typeface="+mn-cs"/>
              </a:rPr>
              <a:t>Explain that the group meet </a:t>
            </a:r>
            <a:r>
              <a:rPr lang="en-GB" sz="1200" i="1" kern="1200" dirty="0">
                <a:effectLst/>
                <a:latin typeface="+mn-lt"/>
                <a:ea typeface="+mn-ea"/>
                <a:cs typeface="+mn-cs"/>
              </a:rPr>
              <a:t>once a month on a Wednesday lunchtime</a:t>
            </a:r>
            <a:endParaRPr lang="en-GB" sz="1200" i="1" kern="1200">
              <a:effectLst/>
              <a:latin typeface="+mn-lt"/>
              <a:ea typeface="Calibri"/>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r>
              <a:rPr lang="en-GB" sz="1200" b="0" i="0" kern="1200" dirty="0">
                <a:effectLst/>
                <a:latin typeface="+mn-lt"/>
                <a:ea typeface="+mn-ea"/>
                <a:cs typeface="+mn-cs"/>
              </a:rPr>
              <a:t>Click on Activities -&gt; Create new activity -&gt; benchmark 2-8 -&gt; Create Activity – Type in:</a:t>
            </a:r>
            <a:endParaRPr lang="en-GB" sz="1200" b="0" i="0"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For the activity name: </a:t>
            </a:r>
            <a:r>
              <a:rPr lang="en-GB" sz="1200" b="0" i="1" kern="1200" dirty="0">
                <a:effectLst/>
                <a:latin typeface="+mn-lt"/>
                <a:ea typeface="+mn-ea"/>
                <a:cs typeface="+mn-cs"/>
              </a:rPr>
              <a:t>Student Council Meeting – September</a:t>
            </a:r>
            <a:endParaRPr lang="en-GB" sz="1200" b="0" i="1"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Lead name: Type in </a:t>
            </a:r>
            <a:r>
              <a:rPr lang="en-GB" sz="1200" b="0" i="1" kern="1200" dirty="0">
                <a:effectLst/>
                <a:latin typeface="+mn-lt"/>
                <a:ea typeface="+mn-ea"/>
                <a:cs typeface="+mn-cs"/>
              </a:rPr>
              <a:t>Scott Baker</a:t>
            </a:r>
            <a:endParaRPr lang="en-GB" sz="1200" b="0" i="1"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Date: </a:t>
            </a:r>
            <a:r>
              <a:rPr lang="en-GB" sz="1200" b="0" i="1" kern="1200" dirty="0">
                <a:effectLst/>
                <a:latin typeface="+mn-lt"/>
                <a:ea typeface="+mn-ea"/>
                <a:cs typeface="+mn-cs"/>
              </a:rPr>
              <a:t>September 18</a:t>
            </a:r>
            <a:r>
              <a:rPr lang="en-GB" sz="1200" b="0" i="1" kern="1200" baseline="30000" dirty="0">
                <a:effectLst/>
                <a:latin typeface="+mn-lt"/>
                <a:ea typeface="+mn-ea"/>
                <a:cs typeface="+mn-cs"/>
              </a:rPr>
              <a:t>th</a:t>
            </a:r>
            <a:r>
              <a:rPr lang="en-GB" sz="1200" b="0" i="1" kern="1200" dirty="0">
                <a:effectLst/>
                <a:latin typeface="+mn-lt"/>
                <a:ea typeface="+mn-ea"/>
                <a:cs typeface="+mn-cs"/>
              </a:rPr>
              <a:t> 2024 and time 12.30 – 1pm </a:t>
            </a:r>
            <a:r>
              <a:rPr lang="en-GB" sz="1200" b="0" i="0" kern="1200" dirty="0">
                <a:effectLst/>
                <a:latin typeface="+mn-lt"/>
                <a:ea typeface="+mn-ea"/>
                <a:cs typeface="+mn-cs"/>
              </a:rPr>
              <a:t>(Explain that you are doing this retrospectively but once you know when the meetings are it’s good practise to do this in advance)</a:t>
            </a:r>
            <a:endParaRPr lang="en-GB" sz="1200" b="0" i="0"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Add groups: Type in the group</a:t>
            </a:r>
            <a:r>
              <a:rPr lang="en-GB" sz="1200" b="0" i="1" kern="1200" dirty="0">
                <a:effectLst/>
                <a:latin typeface="+mn-lt"/>
                <a:ea typeface="+mn-ea"/>
                <a:cs typeface="+mn-cs"/>
              </a:rPr>
              <a:t> Student Council</a:t>
            </a:r>
            <a:endParaRPr lang="en-GB" sz="1200" b="0" i="1"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In this case, add no providers and no comments but highlight that you could do</a:t>
            </a:r>
            <a:endParaRPr lang="en-GB" sz="1200" b="0" i="0"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Select </a:t>
            </a:r>
            <a:r>
              <a:rPr lang="en-GB" sz="1200" b="0" i="1" kern="1200" dirty="0">
                <a:effectLst/>
                <a:latin typeface="+mn-lt"/>
                <a:ea typeface="+mn-ea"/>
                <a:cs typeface="+mn-cs"/>
              </a:rPr>
              <a:t>Save Activity</a:t>
            </a:r>
            <a:endParaRPr lang="en-GB" sz="1200" b="0" i="1"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As the activity has already happened, select via </a:t>
            </a:r>
            <a:r>
              <a:rPr lang="en-GB" sz="1200" b="0" i="1" kern="1200" dirty="0">
                <a:effectLst/>
                <a:latin typeface="+mn-lt"/>
                <a:ea typeface="+mn-ea"/>
                <a:cs typeface="+mn-cs"/>
              </a:rPr>
              <a:t>Show More </a:t>
            </a:r>
            <a:r>
              <a:rPr lang="en-GB" sz="1200" b="0" i="0" kern="1200" dirty="0">
                <a:effectLst/>
                <a:latin typeface="+mn-lt"/>
                <a:ea typeface="+mn-ea"/>
                <a:cs typeface="+mn-cs"/>
              </a:rPr>
              <a:t>and click on </a:t>
            </a:r>
            <a:r>
              <a:rPr lang="en-GB" sz="1200" b="0" i="1" kern="1200" dirty="0">
                <a:effectLst/>
                <a:latin typeface="+mn-lt"/>
                <a:ea typeface="+mn-ea"/>
                <a:cs typeface="+mn-cs"/>
              </a:rPr>
              <a:t>mark activity as complete – </a:t>
            </a:r>
            <a:r>
              <a:rPr lang="en-GB" sz="1200" b="0" i="0" kern="1200" dirty="0">
                <a:effectLst/>
                <a:latin typeface="+mn-lt"/>
                <a:ea typeface="+mn-ea"/>
                <a:cs typeface="+mn-cs"/>
              </a:rPr>
              <a:t>it will show that Ade Adebayo is absent but all the rest attended. Click </a:t>
            </a:r>
            <a:r>
              <a:rPr lang="en-GB" sz="1200" b="0" i="1" kern="1200" dirty="0">
                <a:effectLst/>
                <a:latin typeface="+mn-lt"/>
                <a:ea typeface="+mn-ea"/>
                <a:cs typeface="+mn-cs"/>
              </a:rPr>
              <a:t>Save and mark as complete</a:t>
            </a:r>
            <a:endParaRPr lang="en-GB" sz="1200" b="0" i="0" kern="1200" dirty="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Now go back to Groups and show that there is an activity assigned against the group</a:t>
            </a:r>
            <a:endParaRPr lang="en-GB" sz="1200" b="0" i="0"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Then go back to Activities -&gt; Your Activities and show that the </a:t>
            </a:r>
            <a:r>
              <a:rPr lang="en-GB" sz="1200" b="0" i="1" kern="1200" dirty="0">
                <a:effectLst/>
                <a:latin typeface="+mn-lt"/>
                <a:ea typeface="+mn-ea"/>
                <a:cs typeface="+mn-cs"/>
              </a:rPr>
              <a:t>Student Council Meeting – September</a:t>
            </a:r>
            <a:r>
              <a:rPr lang="en-GB" sz="1200" b="0" i="0" kern="1200" dirty="0">
                <a:effectLst/>
                <a:latin typeface="+mn-lt"/>
                <a:ea typeface="+mn-ea"/>
                <a:cs typeface="+mn-cs"/>
              </a:rPr>
              <a:t> is there and show how you can select </a:t>
            </a:r>
            <a:r>
              <a:rPr lang="en-GB" sz="1200" b="0" i="1" kern="1200" dirty="0">
                <a:effectLst/>
                <a:latin typeface="+mn-lt"/>
                <a:ea typeface="+mn-ea"/>
                <a:cs typeface="+mn-cs"/>
              </a:rPr>
              <a:t>Custom Group</a:t>
            </a:r>
            <a:r>
              <a:rPr lang="en-GB" sz="1200" b="0" i="0" kern="1200" dirty="0">
                <a:effectLst/>
                <a:latin typeface="+mn-lt"/>
                <a:ea typeface="+mn-ea"/>
                <a:cs typeface="+mn-cs"/>
              </a:rPr>
              <a:t> and see it assigned to the Student Council group</a:t>
            </a:r>
            <a:endParaRPr lang="en-GB" sz="1200" b="0" i="0"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Click on the fields </a:t>
            </a:r>
            <a:r>
              <a:rPr lang="en-GB" sz="1200" b="0" i="1" kern="1200" dirty="0">
                <a:effectLst/>
                <a:latin typeface="+mn-lt"/>
                <a:ea typeface="+mn-ea"/>
                <a:cs typeface="+mn-cs"/>
              </a:rPr>
              <a:t>No. of learners - Attended </a:t>
            </a:r>
            <a:r>
              <a:rPr lang="en-GB" sz="1200" b="0" i="0" kern="1200" dirty="0">
                <a:effectLst/>
                <a:latin typeface="+mn-lt"/>
                <a:ea typeface="+mn-ea"/>
                <a:cs typeface="+mn-cs"/>
              </a:rPr>
              <a:t>(12) and </a:t>
            </a:r>
            <a:r>
              <a:rPr lang="en-GB" sz="1200" b="0" i="1" kern="1200" dirty="0">
                <a:effectLst/>
                <a:latin typeface="+mn-lt"/>
                <a:ea typeface="+mn-ea"/>
                <a:cs typeface="+mn-cs"/>
              </a:rPr>
              <a:t>No. of learners – Absent </a:t>
            </a:r>
            <a:r>
              <a:rPr lang="en-GB" sz="1200" b="0" i="0" kern="1200" dirty="0">
                <a:effectLst/>
                <a:latin typeface="+mn-lt"/>
                <a:ea typeface="+mn-ea"/>
                <a:cs typeface="+mn-cs"/>
              </a:rPr>
              <a:t>(1) – click on the 1 absent to show how you can see who it is and how you can add characteristics to them. Show how you can download this info too. </a:t>
            </a:r>
            <a:endParaRPr lang="en-GB" sz="1200" b="0" i="0"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r>
              <a:rPr lang="en-GB" sz="1200" b="0" i="0" kern="1200" dirty="0">
                <a:effectLst/>
                <a:latin typeface="+mn-lt"/>
                <a:ea typeface="+mn-ea"/>
                <a:cs typeface="+mn-cs"/>
              </a:rPr>
              <a:t>Go back to the previous Activities Reporting screen and show how you can also click on the </a:t>
            </a:r>
            <a:r>
              <a:rPr lang="en-GB" sz="1200" b="0" i="1" kern="1200" dirty="0">
                <a:effectLst/>
                <a:latin typeface="+mn-lt"/>
                <a:ea typeface="+mn-ea"/>
                <a:cs typeface="+mn-cs"/>
              </a:rPr>
              <a:t>Student Council custom </a:t>
            </a:r>
            <a:r>
              <a:rPr lang="en-GB" sz="1200" b="0" i="0" kern="1200" dirty="0">
                <a:effectLst/>
                <a:latin typeface="+mn-lt"/>
                <a:ea typeface="+mn-ea"/>
                <a:cs typeface="+mn-cs"/>
              </a:rPr>
              <a:t>group and add in characteristics that you might like to see (including Attendance status for this particular activity) and download this info – Show that is </a:t>
            </a:r>
            <a:r>
              <a:rPr kumimoji="0" lang="en-GB" sz="1200" b="1" i="0" u="none" strike="noStrike" kern="1200" cap="none" spc="0" normalizeH="0" baseline="0" noProof="0" dirty="0">
                <a:ln>
                  <a:noFill/>
                </a:ln>
                <a:effectLst/>
                <a:uLnTx/>
                <a:uFillTx/>
                <a:latin typeface="+mn-lt"/>
                <a:ea typeface="MS Mincho"/>
                <a:cs typeface="Calibri"/>
              </a:rPr>
              <a:t>gives visibility of learner characteristics within a group to support preparation </a:t>
            </a:r>
            <a:r>
              <a:rPr kumimoji="0" lang="en-GB" sz="1200" b="0" i="0" u="none" strike="noStrike" kern="1200" cap="none" spc="0" normalizeH="0" baseline="0" noProof="0" dirty="0">
                <a:ln>
                  <a:noFill/>
                </a:ln>
                <a:effectLst/>
                <a:uLnTx/>
                <a:uFillTx/>
                <a:latin typeface="+mn-lt"/>
                <a:ea typeface="MS Mincho"/>
                <a:cs typeface="Calibri"/>
              </a:rPr>
              <a:t>– i.e. you can see who is PP, who is SEND etc to help provide any required support within the activities.</a:t>
            </a:r>
            <a:endParaRPr lang="en-GB" sz="1200" b="0" i="0" u="none" strike="noStrike" kern="1200" cap="none" spc="0" normalizeH="0" baseline="0" noProof="0" dirty="0">
              <a:ln>
                <a:noFill/>
              </a:ln>
              <a:effectLst/>
              <a:uLnTx/>
              <a:uFillTx/>
              <a:latin typeface="+mn-lt"/>
              <a:ea typeface="MS Mincho"/>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endParaRPr lang="en-GB" sz="1200" b="0" i="0" kern="1200" dirty="0">
              <a:effectLst/>
              <a:latin typeface="+mn-lt"/>
              <a:ea typeface="Calibri"/>
              <a:cs typeface="Calibri"/>
            </a:endParaRPr>
          </a:p>
          <a:p>
            <a:pPr marL="0" marR="0" lvl="0" indent="0" algn="l" defTabSz="1215850" rtl="0" eaLnBrk="1" fontAlgn="auto" latinLnBrk="0" hangingPunct="1">
              <a:lnSpc>
                <a:spcPct val="105000"/>
              </a:lnSpc>
              <a:spcBef>
                <a:spcPts val="1330"/>
              </a:spcBef>
              <a:spcAft>
                <a:spcPts val="0"/>
              </a:spcAft>
              <a:buClrTx/>
              <a:buSzTx/>
              <a:buFont typeface="+mj-lt"/>
              <a:buNone/>
              <a:tabLst/>
              <a:defRPr/>
            </a:pPr>
            <a:endParaRPr lang="en-GB" sz="1200" b="0" i="0" kern="1200" dirty="0">
              <a:effectLst/>
              <a:latin typeface="+mn-lt"/>
              <a:ea typeface="Calibri"/>
              <a:cs typeface="Calibri"/>
            </a:endParaRPr>
          </a:p>
          <a:p>
            <a:pPr marL="0" marR="0" lvl="0" indent="0" algn="l" defTabSz="1215850" rtl="0" eaLnBrk="1" fontAlgn="auto" latinLnBrk="0" hangingPunct="1">
              <a:lnSpc>
                <a:spcPct val="105000"/>
              </a:lnSpc>
              <a:spcBef>
                <a:spcPts val="1330"/>
              </a:spcBef>
              <a:spcAft>
                <a:spcPts val="0"/>
              </a:spcAft>
              <a:buClrTx/>
              <a:buSzTx/>
              <a:buFont typeface="+mj-lt"/>
              <a:buNone/>
              <a:tabLst/>
              <a:defRPr/>
            </a:pPr>
            <a:r>
              <a:rPr lang="en-GB" sz="1200" b="0" i="0" kern="1200" dirty="0">
                <a:effectLst/>
                <a:latin typeface="+mn-lt"/>
                <a:ea typeface="+mn-ea"/>
                <a:cs typeface="+mn-cs"/>
              </a:rPr>
              <a:t>REMEMBER TO DELETE THIS ACTIVITY SO YOU CAN REPEAT THE PROCESS WHEN DOING THIS SESSION AGAIN</a:t>
            </a:r>
            <a:r>
              <a:rPr lang="en-GB" sz="1200" b="0" i="1" kern="1200" dirty="0">
                <a:effectLst/>
                <a:latin typeface="+mn-lt"/>
                <a:ea typeface="+mn-ea"/>
                <a:cs typeface="+mn-cs"/>
              </a:rPr>
              <a:t> (Completed Activities -&gt; Show more -&gt; Delete this Activity)</a:t>
            </a:r>
            <a:endParaRPr lang="en-GB" sz="1200" b="0" i="1" kern="120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endParaRPr lang="en-GB" sz="1200" b="0" i="1" kern="1200" dirty="0">
              <a:effectLst/>
              <a:latin typeface="+mn-lt"/>
              <a:ea typeface="Calibri"/>
              <a:cs typeface="Calibri"/>
            </a:endParaRPr>
          </a:p>
          <a:p>
            <a:pPr marL="228600" marR="0" lvl="0" indent="-228600" algn="l" defTabSz="1215850" rtl="0" eaLnBrk="1" fontAlgn="auto" latinLnBrk="0" hangingPunct="1">
              <a:lnSpc>
                <a:spcPct val="105000"/>
              </a:lnSpc>
              <a:spcBef>
                <a:spcPts val="1330"/>
              </a:spcBef>
              <a:spcAft>
                <a:spcPts val="0"/>
              </a:spcAft>
              <a:buClrTx/>
              <a:buSzTx/>
              <a:buFont typeface="+mj-lt"/>
              <a:buAutoNum type="arabicPeriod"/>
              <a:tabLst/>
              <a:defRPr/>
            </a:pPr>
            <a:endParaRPr lang="en-GB" sz="1200" b="1" i="1" kern="1200" dirty="0">
              <a:effectLst/>
              <a:latin typeface="+mn-lt"/>
              <a:ea typeface="Calibri"/>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r>
              <a:rPr lang="en-GB" sz="1200" b="1" i="0" kern="1200" dirty="0">
                <a:effectLst/>
                <a:latin typeface="+mn-lt"/>
                <a:ea typeface="+mn-ea"/>
                <a:cs typeface="+mn-cs"/>
              </a:rPr>
              <a:t>So how do you set up your own groups…</a:t>
            </a:r>
            <a:endParaRPr lang="en-GB" sz="1200" b="1" i="0" kern="1200">
              <a:effectLst/>
              <a:latin typeface="+mn-lt"/>
              <a:ea typeface="Calibri"/>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endParaRPr lang="en-GB" sz="1200" b="1" i="0" kern="1200" dirty="0">
              <a:effectLst/>
              <a:latin typeface="+mn-lt"/>
              <a:ea typeface="Calibri"/>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r>
              <a:rPr lang="en-GB" sz="1200" b="0" i="0" kern="1200" dirty="0">
                <a:effectLst/>
                <a:latin typeface="+mn-lt"/>
                <a:ea typeface="+mn-ea"/>
                <a:cs typeface="+mn-cs"/>
              </a:rPr>
              <a:t>3) Use the ‘Value of groups’ wording below and above where in bold to help you talk through the creation of groups</a:t>
            </a:r>
            <a:endParaRPr lang="en-GB" sz="1200" b="0" i="0" kern="1200">
              <a:effectLst/>
              <a:latin typeface="+mn-lt"/>
              <a:ea typeface="Calibri"/>
              <a:cs typeface="Calibri"/>
            </a:endParaRPr>
          </a:p>
          <a:p>
            <a:pPr marL="0" marR="0" lvl="0" indent="0" algn="l" defTabSz="1215850" rtl="0" eaLnBrk="1" fontAlgn="auto" latinLnBrk="0" hangingPunct="1">
              <a:lnSpc>
                <a:spcPct val="105000"/>
              </a:lnSpc>
              <a:spcBef>
                <a:spcPts val="1330"/>
              </a:spcBef>
              <a:spcAft>
                <a:spcPts val="0"/>
              </a:spcAft>
              <a:buClrTx/>
              <a:buSzTx/>
              <a:buFont typeface="Arial" panose="020B0604020202020204" pitchFamily="34" charset="0"/>
              <a:buNone/>
              <a:tabLst/>
              <a:defRPr/>
            </a:pPr>
            <a:endParaRPr lang="en-GB" sz="1200" b="1" i="0" kern="1200" dirty="0">
              <a:effectLst/>
              <a:latin typeface="+mn-lt"/>
              <a:ea typeface="Calibri"/>
              <a:cs typeface="Calibri"/>
            </a:endParaRPr>
          </a:p>
          <a:p>
            <a:r>
              <a:rPr kumimoji="0" lang="en-GB" sz="1200" b="1" i="0" u="none" strike="noStrike" kern="1200" cap="none" spc="0" normalizeH="0" baseline="0" noProof="0" dirty="0">
                <a:ln>
                  <a:noFill/>
                </a:ln>
                <a:effectLst/>
                <a:uLnTx/>
                <a:uFillTx/>
                <a:latin typeface="+mn-lt"/>
                <a:ea typeface="MS Mincho"/>
                <a:cs typeface="Calibri"/>
              </a:rPr>
              <a:t>1) Encourages you to consider learners needs and where to tailor or focus activities – SHOW 3 DIFFERENT WAYS OF SETTING UP A GROUP</a:t>
            </a:r>
            <a:endParaRPr lang="en-GB" sz="1200" b="1"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r>
              <a:rPr kumimoji="0" lang="en-GB" sz="1200" b="0" i="0" u="none" strike="noStrike" kern="1200" cap="none" spc="0" normalizeH="0" baseline="0" noProof="0" dirty="0">
                <a:ln>
                  <a:noFill/>
                </a:ln>
                <a:effectLst/>
                <a:uLnTx/>
                <a:uFillTx/>
                <a:latin typeface="+mn-lt"/>
                <a:ea typeface="MS Mincho"/>
                <a:cs typeface="Calibri"/>
              </a:rPr>
              <a:t>Show how you can analyse the FSQ to discover need. Use Year 11 in the detailed report and select Q13 Do you have a plan for your next step after Year 11? – show how you then see those that say No, not yet, how you can click on that emoji and get the list of students. Show how you can make a custom group immediately from this selection, clicking the Create Custom Group button and setting it up named </a:t>
            </a:r>
            <a:r>
              <a:rPr kumimoji="0" lang="en-GB" sz="1200" b="0" i="1" u="none" strike="noStrike" kern="1200" cap="none" spc="0" normalizeH="0" baseline="0" noProof="0" dirty="0">
                <a:ln>
                  <a:noFill/>
                </a:ln>
                <a:effectLst/>
                <a:uLnTx/>
                <a:uFillTx/>
                <a:latin typeface="+mn-lt"/>
                <a:ea typeface="MS Mincho"/>
                <a:cs typeface="Calibri"/>
              </a:rPr>
              <a:t>Year 11 Next Step Support Group</a:t>
            </a:r>
            <a:r>
              <a:rPr kumimoji="0" lang="en-GB" sz="1200" b="0" i="0" u="none" strike="noStrike" kern="1200" cap="none" spc="0" normalizeH="0" baseline="0" noProof="0" dirty="0">
                <a:ln>
                  <a:noFill/>
                </a:ln>
                <a:effectLst/>
                <a:uLnTx/>
                <a:uFillTx/>
                <a:latin typeface="+mn-lt"/>
                <a:ea typeface="MS Mincho"/>
                <a:cs typeface="Calibri"/>
              </a:rPr>
              <a:t>. </a:t>
            </a:r>
            <a:endParaRPr lang="en-GB" sz="1200" b="0"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r>
              <a:rPr kumimoji="0" lang="en-GB" sz="1200" b="0" i="0" u="none" strike="noStrike" kern="1200" cap="none" spc="0" normalizeH="0" baseline="0" noProof="0" dirty="0">
                <a:ln>
                  <a:noFill/>
                </a:ln>
                <a:effectLst/>
                <a:uLnTx/>
                <a:uFillTx/>
                <a:latin typeface="+mn-lt"/>
                <a:ea typeface="MS Mincho"/>
                <a:cs typeface="Calibri"/>
              </a:rPr>
              <a:t>Show how you can edit the group you have made once you have confirmed the students that will be part of the activity. (Groups -&gt; select Custom Groups -&gt; Click on edit pen -&gt; show how you can set start and finish dates if required)</a:t>
            </a:r>
            <a:endParaRPr lang="en-GB" sz="1200" b="0"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endParaRPr lang="en-GB" sz="1200" b="0"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r>
              <a:rPr kumimoji="0" lang="en-GB" sz="1200" b="0" i="0" u="none" strike="noStrike" kern="1200" cap="none" spc="0" normalizeH="0" baseline="0" noProof="0" dirty="0">
                <a:ln>
                  <a:noFill/>
                </a:ln>
                <a:effectLst/>
                <a:uLnTx/>
                <a:uFillTx/>
                <a:latin typeface="+mn-lt"/>
                <a:ea typeface="MS Mincho"/>
                <a:cs typeface="Calibri"/>
              </a:rPr>
              <a:t>THEN, another good example to show from the FSQ analysis is to compare groups by SEND status – then show Questions 15a and 15d about the Apprenticeship and Vocational pathways (Ross Lim and Shabana Akhtar)</a:t>
            </a:r>
            <a:endParaRPr lang="en-GB" sz="1200" b="0"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r>
              <a:rPr kumimoji="0" lang="en-GB" sz="1200" b="0" i="0" u="none" strike="noStrike" kern="1200" cap="none" spc="0" normalizeH="0" baseline="0" noProof="0" dirty="0">
                <a:ln>
                  <a:noFill/>
                </a:ln>
                <a:effectLst/>
                <a:uLnTx/>
                <a:uFillTx/>
                <a:latin typeface="+mn-lt"/>
                <a:ea typeface="MS Mincho"/>
                <a:cs typeface="Calibri"/>
              </a:rPr>
              <a:t>Explain that you could set up a group to recap the pathways for these learners – potentially running this up in the Support Department if you recognise that a lot of these learners spend their time up there. Perhaps they missed the careers lesson that focused on these pathways, or the assemblies by the local providers as they were up in support? </a:t>
            </a:r>
            <a:endParaRPr lang="en-GB" sz="1200" b="0"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r>
              <a:rPr kumimoji="0" lang="en-GB" sz="1200" b="0" i="0" u="none" strike="noStrike" kern="1200" cap="none" spc="0" normalizeH="0" baseline="0" noProof="0" dirty="0">
                <a:ln>
                  <a:noFill/>
                </a:ln>
                <a:effectLst/>
                <a:uLnTx/>
                <a:uFillTx/>
                <a:latin typeface="+mn-lt"/>
                <a:ea typeface="MS Mincho"/>
                <a:cs typeface="Calibri"/>
              </a:rPr>
              <a:t>Create a group for Ross Lim and Shabana Akhtar by going through Groups and Create a group called Post-16 Pathway Refresher. </a:t>
            </a:r>
            <a:endParaRPr lang="en-GB" sz="1200" b="0"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endParaRPr lang="en-GB" sz="1200" b="0"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r>
              <a:rPr kumimoji="0" lang="en-GB" sz="1200" b="0" i="0" u="none" strike="noStrike" kern="1200" cap="none" spc="0" normalizeH="0" baseline="0" noProof="0" dirty="0">
                <a:ln>
                  <a:noFill/>
                </a:ln>
                <a:effectLst/>
                <a:uLnTx/>
                <a:uFillTx/>
                <a:latin typeface="+mn-lt"/>
                <a:ea typeface="MS Mincho"/>
                <a:cs typeface="Calibri"/>
              </a:rPr>
              <a:t>THEN briefly show how you can add a group directly when you create an activity. Create an activity and then show where the button is to create a group on this create an activity screen.  </a:t>
            </a:r>
            <a:endParaRPr lang="en-GB" sz="1200" b="0"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endParaRPr lang="en-GB" sz="1200" b="0" i="0" u="none" strike="noStrike" kern="1200" cap="none" spc="0" normalizeH="0" baseline="0" noProof="0" dirty="0">
              <a:ln>
                <a:noFill/>
              </a:ln>
              <a:effectLst/>
              <a:uLnTx/>
              <a:uFillTx/>
              <a:latin typeface="+mn-lt"/>
              <a:ea typeface="MS Mincho"/>
              <a:cs typeface="Calibri"/>
            </a:endParaRPr>
          </a:p>
          <a:p>
            <a:endParaRPr lang="en-GB" sz="1200" b="0" i="0" u="none" strike="noStrike" kern="1200" cap="none" spc="0" normalizeH="0" baseline="0" noProof="0" dirty="0">
              <a:ln>
                <a:noFill/>
              </a:ln>
              <a:effectLst/>
              <a:uLnTx/>
              <a:uFillTx/>
              <a:latin typeface="+mn-lt"/>
              <a:ea typeface="MS Mincho"/>
              <a:cs typeface="Calibri"/>
            </a:endParaRPr>
          </a:p>
          <a:p>
            <a:r>
              <a:rPr kumimoji="0" lang="en-GB" sz="1200" b="1" i="0" u="none" strike="noStrike" kern="1200" cap="none" spc="0" normalizeH="0" baseline="0" noProof="0" dirty="0">
                <a:ln>
                  <a:noFill/>
                </a:ln>
                <a:effectLst/>
                <a:uLnTx/>
                <a:uFillTx/>
                <a:latin typeface="+mn-lt"/>
                <a:ea typeface="MS Mincho"/>
                <a:cs typeface="Calibri"/>
              </a:rPr>
              <a:t>2) Enables the creation of custom groups (across years) for tailored support and opportunity</a:t>
            </a:r>
            <a:endParaRPr lang="en-GB" sz="1200" b="1"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r>
              <a:rPr kumimoji="0" lang="en-GB" sz="1200" b="0" i="0" u="none" strike="noStrike" kern="1200" cap="none" spc="0" normalizeH="0" baseline="0" noProof="0" dirty="0">
                <a:ln>
                  <a:noFill/>
                </a:ln>
                <a:effectLst/>
                <a:uLnTx/>
                <a:uFillTx/>
                <a:latin typeface="+mn-lt"/>
                <a:ea typeface="MS Mincho"/>
                <a:cs typeface="Calibri"/>
              </a:rPr>
              <a:t>Demonstrate how you can have a group with learners from different year groups. Use the examples of students who are Careers Ambassadors and working towards their Bronze, Silver or Gold leadership awards.</a:t>
            </a:r>
            <a:endParaRPr lang="en-GB" sz="1200" b="0" i="0" u="none" strike="noStrike" kern="1200" cap="none" spc="0" normalizeH="0" baseline="0" noProof="0" dirty="0">
              <a:ln>
                <a:noFill/>
              </a:ln>
              <a:effectLst/>
              <a:uLnTx/>
              <a:uFillTx/>
              <a:latin typeface="+mn-lt"/>
              <a:ea typeface="MS Mincho"/>
              <a:cs typeface="Calibri"/>
            </a:endParaRPr>
          </a:p>
          <a:p>
            <a:pPr marL="171450" indent="-171450">
              <a:buFont typeface="Arial" panose="020B0604020202020204" pitchFamily="34" charset="0"/>
              <a:buChar char="•"/>
            </a:pPr>
            <a:r>
              <a:rPr kumimoji="0" lang="en-GB" sz="1200" b="0" i="0" u="none" strike="noStrike" kern="1200" cap="none" spc="0" normalizeH="0" baseline="0" noProof="0" dirty="0">
                <a:ln>
                  <a:noFill/>
                </a:ln>
                <a:effectLst/>
                <a:uLnTx/>
                <a:uFillTx/>
                <a:latin typeface="+mn-lt"/>
                <a:ea typeface="MS Mincho"/>
                <a:cs typeface="Calibri"/>
              </a:rPr>
              <a:t>Bring students together who have similar interests or requirements, not reliant on being in the same year group e.g. those interested in farming, or law to see the same speaker; those with low confidence who would benefit from joining an activity like being a Careers Ambassador</a:t>
            </a:r>
            <a:endParaRPr lang="en-GB" sz="1200" b="0" i="0" u="none" strike="noStrike" kern="1200" cap="none" spc="0" normalizeH="0" baseline="0" noProof="0" dirty="0">
              <a:ln>
                <a:noFill/>
              </a:ln>
              <a:effectLst/>
              <a:uLnTx/>
              <a:uFillTx/>
              <a:latin typeface="+mn-lt"/>
              <a:ea typeface="MS Mincho"/>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sng" kern="1200" dirty="0">
                <a:effectLst/>
                <a:latin typeface="+mn-lt"/>
                <a:ea typeface="+mn-ea"/>
                <a:cs typeface="+mn-cs"/>
                <a:hlinkClick r:id="rId3">
                  <a:extLst>
                    <a:ext uri="{A12FA001-AC4F-418D-AE19-62706E023703}">
                      <ahyp:hlinkClr xmlns:ahyp="http://schemas.microsoft.com/office/drawing/2018/hyperlinkcolor" val="tx"/>
                    </a:ext>
                  </a:extLst>
                </a:hlinkClick>
              </a:rPr>
              <a:t>SEND Action Plan refresher</a:t>
            </a:r>
            <a:r>
              <a:rPr lang="en-GB" sz="1200" b="0" i="0" u="sng" kern="1200" dirty="0">
                <a:effectLst/>
                <a:latin typeface="+mn-lt"/>
                <a:ea typeface="+mn-ea"/>
                <a:cs typeface="+mn-cs"/>
              </a:rPr>
              <a:t> </a:t>
            </a:r>
            <a:r>
              <a:rPr lang="en-GB" sz="1200" b="0" i="0" u="none" kern="1200" dirty="0">
                <a:effectLst/>
                <a:latin typeface="+mn-lt"/>
                <a:ea typeface="+mn-ea"/>
                <a:cs typeface="+mn-cs"/>
              </a:rPr>
              <a:t>group is an example where 2 students in the group are from different year groups (10 and 11) – to see the year groups of the students in the group, you need to go to Activities -&gt; Activities Reporting -&gt; add in Custom Group -&gt; Filter to select SEND Action Plan Refresher -&gt; Select the hyper link -&gt; Add Form or Year Group to the table to see this data. </a:t>
            </a:r>
            <a:endParaRPr lang="en-GB" sz="1200" b="0" i="0" u="none" kern="1200">
              <a:effectLst/>
              <a:latin typeface="+mn-lt"/>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dirty="0">
                <a:effectLst/>
                <a:latin typeface="+mn-lt"/>
                <a:ea typeface="+mn-ea"/>
                <a:cs typeface="+mn-cs"/>
              </a:rPr>
              <a:t>Another example in Demo is Programming Club in 2020/2021 where there is a student in Year 10 and the rest are Year 11. You can also show here how to copy a group into the new academic year if you would like to</a:t>
            </a:r>
            <a:endParaRPr lang="en-GB" sz="1200" b="0" i="0" u="none" kern="1200">
              <a:effectLst/>
              <a:latin typeface="+mn-lt"/>
              <a:ea typeface="Calibri"/>
              <a:cs typeface="Calibri"/>
            </a:endParaRPr>
          </a:p>
          <a:p>
            <a:pPr marL="171450" indent="-171450">
              <a:buFont typeface="Arial" panose="020B0604020202020204" pitchFamily="34" charset="0"/>
              <a:buChar char="•"/>
            </a:pPr>
            <a:endParaRPr lang="en-GB" sz="1200" b="0" i="0" u="none" strike="noStrike" kern="1200" cap="none" spc="0" normalizeH="0" baseline="0" noProof="0" dirty="0">
              <a:ln>
                <a:noFill/>
              </a:ln>
              <a:effectLst/>
              <a:uLnTx/>
              <a:uFillTx/>
              <a:latin typeface="+mn-lt"/>
              <a:ea typeface="MS Mincho"/>
              <a:cs typeface="Calibri"/>
            </a:endParaRPr>
          </a:p>
          <a:p>
            <a:endParaRPr lang="en-GB"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3) Provides quality assurance and secure records of targeted support; Increases knowledge and visibility of learners’ career learning journeys</a:t>
            </a:r>
            <a:endParaRPr lang="en-GB" b="1">
              <a:ea typeface="Calibri"/>
              <a:cs typeface="Calibri"/>
            </a:endParaRPr>
          </a:p>
          <a:p>
            <a:pPr marL="171450" indent="-171450">
              <a:buFont typeface="Arial" panose="020B0604020202020204" pitchFamily="34" charset="0"/>
              <a:buChar char="•"/>
            </a:pPr>
            <a:r>
              <a:rPr lang="en-GB" dirty="0"/>
              <a:t>Remind about user management and explain here that groups can be seen on the learner profile (but not by the learner) </a:t>
            </a:r>
            <a:endParaRPr lang="en-GB">
              <a:ea typeface="Calibri"/>
              <a:cs typeface="Calibri"/>
            </a:endParaRPr>
          </a:p>
          <a:p>
            <a:pPr marL="171450" indent="-171450">
              <a:buFont typeface="Arial" panose="020B0604020202020204" pitchFamily="34" charset="0"/>
              <a:buChar char="•"/>
            </a:pPr>
            <a:r>
              <a:rPr lang="en-GB" dirty="0"/>
              <a:t>Under Personal Information tab under Learner -&gt; Current -&gt; Personal Information, you can see the groups they are in or have been part of earlier. This will give you a quick understanding of the support that the learner is receiving as part of their career learner journey </a:t>
            </a:r>
            <a:endParaRPr lang="en-GB" dirty="0">
              <a:ea typeface="Calibri"/>
              <a:cs typeface="Calibri"/>
            </a:endParaRP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6425AE-05DF-8547-8AF4-C4AFDFC471A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5564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3.emf"/></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6.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3.emf"/></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6.emf"/></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al">
    <p:bg>
      <p:bgPr>
        <a:solidFill>
          <a:schemeClr val="tx2"/>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440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0DEDA">
            <a:alpha val="3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4349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2">
            <a:alpha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024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00A8A8"/>
                </a:solidFill>
                <a:latin typeface="Lato"/>
                <a:cs typeface="Lato"/>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4/10/2026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1204700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4/10/2026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3720609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A799-053A-4E51-87C8-4F67FE1C7644}"/>
              </a:ext>
            </a:extLst>
          </p:cNvPr>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endParaRPr lang="en-GB"/>
          </a:p>
        </p:txBody>
      </p:sp>
      <p:sp>
        <p:nvSpPr>
          <p:cNvPr id="3" name="Subtitle 2">
            <a:extLst>
              <a:ext uri="{FF2B5EF4-FFF2-40B4-BE49-F238E27FC236}">
                <a16:creationId xmlns:a16="http://schemas.microsoft.com/office/drawing/2014/main" id="{47AA8751-4A2B-4684-ACDD-923814268B0A}"/>
              </a:ext>
            </a:extLst>
          </p:cNvPr>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9043AAD-B11D-478F-9B15-4F66685A6EE7}"/>
              </a:ext>
            </a:extLst>
          </p:cNvPr>
          <p:cNvSpPr>
            <a:spLocks noGrp="1"/>
          </p:cNvSpPr>
          <p:nvPr>
            <p:ph type="dt" sz="half" idx="10"/>
          </p:nvPr>
        </p:nvSpPr>
        <p:spPr/>
        <p:txBody>
          <a:bodyPr/>
          <a:lstStyle/>
          <a:p>
            <a:fld id="{F3E191E9-C0C1-4068-A6C9-9A650F9A0660}" type="datetimeFigureOut">
              <a:rPr lang="en-GB" smtClean="0"/>
              <a:t>10/04/2026</a:t>
            </a:fld>
            <a:endParaRPr lang="en-GB"/>
          </a:p>
        </p:txBody>
      </p:sp>
      <p:sp>
        <p:nvSpPr>
          <p:cNvPr id="5" name="Footer Placeholder 4">
            <a:extLst>
              <a:ext uri="{FF2B5EF4-FFF2-40B4-BE49-F238E27FC236}">
                <a16:creationId xmlns:a16="http://schemas.microsoft.com/office/drawing/2014/main" id="{BA8A18E0-B4F8-47E1-9ED7-84DE473F9A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470770-DA7D-4C13-9BDF-7DAFA6CEC125}"/>
              </a:ext>
            </a:extLst>
          </p:cNvPr>
          <p:cNvSpPr>
            <a:spLocks noGrp="1"/>
          </p:cNvSpPr>
          <p:nvPr>
            <p:ph type="sldNum" sz="quarter" idx="12"/>
          </p:nvPr>
        </p:nvSpPr>
        <p:spPr/>
        <p:txBody>
          <a:bodyPr/>
          <a:lstStyle/>
          <a:p>
            <a:fld id="{626A8DF7-C3B2-4E92-987A-5AC0B9B6EADD}" type="slidenum">
              <a:rPr lang="en-GB" smtClean="0"/>
              <a:t>‹#›</a:t>
            </a:fld>
            <a:endParaRPr lang="en-GB"/>
          </a:p>
        </p:txBody>
      </p:sp>
    </p:spTree>
    <p:extLst>
      <p:ext uri="{BB962C8B-B14F-4D97-AF65-F5344CB8AC3E}">
        <p14:creationId xmlns:p14="http://schemas.microsoft.com/office/powerpoint/2010/main" val="681547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A18C92-ECED-FF4C-BB6F-008F7389ABBD}"/>
              </a:ext>
            </a:extLst>
          </p:cNvPr>
          <p:cNvSpPr>
            <a:spLocks noGrp="1"/>
          </p:cNvSpPr>
          <p:nvPr>
            <p:ph type="body" sz="quarter" idx="10" hasCustomPrompt="1"/>
          </p:nvPr>
        </p:nvSpPr>
        <p:spPr>
          <a:xfrm>
            <a:off x="606425" y="2062164"/>
            <a:ext cx="10810876" cy="208038"/>
          </a:xfrm>
          <a:prstGeom prst="rect">
            <a:avLst/>
          </a:prstGeom>
        </p:spPr>
        <p:txBody>
          <a:bodyPr/>
          <a:lstStyle>
            <a:lvl1pPr>
              <a:buNone/>
              <a:defRPr>
                <a:latin typeface="+mn-lt"/>
              </a:defRPr>
            </a:lvl1pPr>
          </a:lstStyle>
          <a:p>
            <a:pPr lvl="0"/>
            <a:r>
              <a:rPr lang="en-GB"/>
              <a:t>Title here</a:t>
            </a:r>
            <a:endParaRPr lang="en-US"/>
          </a:p>
        </p:txBody>
      </p:sp>
      <p:sp>
        <p:nvSpPr>
          <p:cNvPr id="10" name="Text Placeholder 9">
            <a:extLst>
              <a:ext uri="{FF2B5EF4-FFF2-40B4-BE49-F238E27FC236}">
                <a16:creationId xmlns:a16="http://schemas.microsoft.com/office/drawing/2014/main" id="{B5F7DBEB-6111-C844-9DF0-B38284B0F8D1}"/>
              </a:ext>
            </a:extLst>
          </p:cNvPr>
          <p:cNvSpPr>
            <a:spLocks noGrp="1"/>
          </p:cNvSpPr>
          <p:nvPr>
            <p:ph type="body" sz="quarter" idx="11" hasCustomPrompt="1"/>
          </p:nvPr>
        </p:nvSpPr>
        <p:spPr>
          <a:xfrm>
            <a:off x="606425" y="2833766"/>
            <a:ext cx="10810876" cy="215454"/>
          </a:xfrm>
          <a:prstGeom prst="rect">
            <a:avLst/>
          </a:prstGeom>
          <a:noFill/>
        </p:spPr>
        <p:txBody>
          <a:bodyPr/>
          <a:lstStyle>
            <a:lvl1pPr>
              <a:buNone/>
              <a:defRPr sz="1398">
                <a:solidFill>
                  <a:srgbClr val="E7480F"/>
                </a:solidFill>
                <a:latin typeface="+mn-lt"/>
              </a:defRPr>
            </a:lvl1pPr>
            <a:lvl2pPr>
              <a:buNone/>
              <a:defRPr sz="2397">
                <a:latin typeface="Raleway" pitchFamily="2" charset="77"/>
              </a:defRPr>
            </a:lvl2pPr>
            <a:lvl3pPr>
              <a:buNone/>
              <a:defRPr sz="2397">
                <a:latin typeface="Raleway" pitchFamily="2" charset="77"/>
              </a:defRPr>
            </a:lvl3pPr>
            <a:lvl4pPr>
              <a:buNone/>
              <a:defRPr sz="2397">
                <a:latin typeface="Raleway" pitchFamily="2" charset="77"/>
              </a:defRPr>
            </a:lvl4pPr>
            <a:lvl5pPr>
              <a:buNone/>
              <a:defRPr sz="2397">
                <a:latin typeface="Raleway" pitchFamily="2" charset="77"/>
              </a:defRPr>
            </a:lvl5pPr>
          </a:lstStyle>
          <a:p>
            <a:pPr lvl="0"/>
            <a:r>
              <a:rPr lang="en-GB"/>
              <a:t>Subheading here</a:t>
            </a:r>
            <a:endParaRPr lang="en-US"/>
          </a:p>
        </p:txBody>
      </p:sp>
      <p:sp>
        <p:nvSpPr>
          <p:cNvPr id="4" name="Text Placeholder 9">
            <a:extLst>
              <a:ext uri="{FF2B5EF4-FFF2-40B4-BE49-F238E27FC236}">
                <a16:creationId xmlns:a16="http://schemas.microsoft.com/office/drawing/2014/main" id="{5621589F-7C92-D14C-90FF-C95B5EE9C513}"/>
              </a:ext>
            </a:extLst>
          </p:cNvPr>
          <p:cNvSpPr>
            <a:spLocks noGrp="1"/>
          </p:cNvSpPr>
          <p:nvPr>
            <p:ph type="body" sz="quarter" idx="12" hasCustomPrompt="1"/>
          </p:nvPr>
        </p:nvSpPr>
        <p:spPr>
          <a:xfrm>
            <a:off x="606425" y="3314702"/>
            <a:ext cx="10810876" cy="215454"/>
          </a:xfrm>
          <a:prstGeom prst="rect">
            <a:avLst/>
          </a:prstGeom>
          <a:noFill/>
        </p:spPr>
        <p:txBody>
          <a:bodyPr/>
          <a:lstStyle>
            <a:lvl1pPr>
              <a:buNone/>
              <a:defRPr sz="1398">
                <a:solidFill>
                  <a:schemeClr val="tx1"/>
                </a:solidFill>
                <a:latin typeface="+mn-lt"/>
              </a:defRPr>
            </a:lvl1pPr>
            <a:lvl2pPr>
              <a:buNone/>
              <a:defRPr sz="2397">
                <a:latin typeface="Raleway" pitchFamily="2" charset="77"/>
              </a:defRPr>
            </a:lvl2pPr>
            <a:lvl3pPr>
              <a:buNone/>
              <a:defRPr sz="2397">
                <a:latin typeface="Raleway" pitchFamily="2" charset="77"/>
              </a:defRPr>
            </a:lvl3pPr>
            <a:lvl4pPr>
              <a:buNone/>
              <a:defRPr sz="2397">
                <a:latin typeface="Raleway" pitchFamily="2" charset="77"/>
              </a:defRPr>
            </a:lvl4pPr>
            <a:lvl5pPr>
              <a:buNone/>
              <a:defRPr sz="2397">
                <a:latin typeface="Raleway" pitchFamily="2" charset="77"/>
              </a:defRPr>
            </a:lvl5pPr>
          </a:lstStyle>
          <a:p>
            <a:pPr lvl="0"/>
            <a:r>
              <a:rPr lang="en-GB"/>
              <a:t>Body text here</a:t>
            </a:r>
            <a:endParaRPr lang="en-US"/>
          </a:p>
        </p:txBody>
      </p:sp>
    </p:spTree>
    <p:extLst>
      <p:ext uri="{BB962C8B-B14F-4D97-AF65-F5344CB8AC3E}">
        <p14:creationId xmlns:p14="http://schemas.microsoft.com/office/powerpoint/2010/main" val="748617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DC3D95F4-1A30-394D-BCE6-755B6C08D5D0}"/>
              </a:ext>
            </a:extLst>
          </p:cNvPr>
          <p:cNvSpPr>
            <a:spLocks noGrp="1"/>
          </p:cNvSpPr>
          <p:nvPr>
            <p:ph type="body" sz="quarter" idx="10" hasCustomPrompt="1"/>
          </p:nvPr>
        </p:nvSpPr>
        <p:spPr>
          <a:xfrm>
            <a:off x="1739591" y="3266498"/>
            <a:ext cx="9054790" cy="208038"/>
          </a:xfrm>
          <a:prstGeom prst="rect">
            <a:avLst/>
          </a:prstGeom>
        </p:spPr>
        <p:txBody>
          <a:bodyPr/>
          <a:lstStyle>
            <a:lvl1pPr>
              <a:buNone/>
              <a:defRPr>
                <a:solidFill>
                  <a:schemeClr val="bg1"/>
                </a:solidFill>
                <a:latin typeface="+mn-lt"/>
              </a:defRPr>
            </a:lvl1pPr>
          </a:lstStyle>
          <a:p>
            <a:pPr lvl="0"/>
            <a:r>
              <a:rPr lang="en-GB"/>
              <a:t>Title here</a:t>
            </a:r>
            <a:endParaRPr lang="en-US"/>
          </a:p>
        </p:txBody>
      </p:sp>
      <p:sp>
        <p:nvSpPr>
          <p:cNvPr id="6" name="Text Placeholder 9">
            <a:extLst>
              <a:ext uri="{FF2B5EF4-FFF2-40B4-BE49-F238E27FC236}">
                <a16:creationId xmlns:a16="http://schemas.microsoft.com/office/drawing/2014/main" id="{9356ADB6-B85C-6448-BFC9-1825796DECAD}"/>
              </a:ext>
            </a:extLst>
          </p:cNvPr>
          <p:cNvSpPr>
            <a:spLocks noGrp="1"/>
          </p:cNvSpPr>
          <p:nvPr>
            <p:ph type="body" sz="quarter" idx="11" hasCustomPrompt="1"/>
          </p:nvPr>
        </p:nvSpPr>
        <p:spPr>
          <a:xfrm>
            <a:off x="1739591" y="4038100"/>
            <a:ext cx="9054790" cy="215454"/>
          </a:xfrm>
          <a:prstGeom prst="rect">
            <a:avLst/>
          </a:prstGeom>
          <a:noFill/>
        </p:spPr>
        <p:txBody>
          <a:bodyPr/>
          <a:lstStyle>
            <a:lvl1pPr>
              <a:buNone/>
              <a:defRPr sz="1398">
                <a:solidFill>
                  <a:schemeClr val="bg1"/>
                </a:solidFill>
                <a:latin typeface="+mn-lt"/>
              </a:defRPr>
            </a:lvl1pPr>
            <a:lvl2pPr>
              <a:buNone/>
              <a:defRPr sz="2397">
                <a:latin typeface="Raleway" pitchFamily="2" charset="77"/>
              </a:defRPr>
            </a:lvl2pPr>
            <a:lvl3pPr>
              <a:buNone/>
              <a:defRPr sz="2397">
                <a:latin typeface="Raleway" pitchFamily="2" charset="77"/>
              </a:defRPr>
            </a:lvl3pPr>
            <a:lvl4pPr>
              <a:buNone/>
              <a:defRPr sz="2397">
                <a:latin typeface="Raleway" pitchFamily="2" charset="77"/>
              </a:defRPr>
            </a:lvl4pPr>
            <a:lvl5pPr>
              <a:buNone/>
              <a:defRPr sz="2397">
                <a:latin typeface="Raleway" pitchFamily="2" charset="77"/>
              </a:defRPr>
            </a:lvl5pPr>
          </a:lstStyle>
          <a:p>
            <a:pPr lvl="0"/>
            <a:r>
              <a:rPr lang="en-GB"/>
              <a:t>Subheading here</a:t>
            </a:r>
            <a:endParaRPr lang="en-US"/>
          </a:p>
        </p:txBody>
      </p:sp>
    </p:spTree>
    <p:extLst>
      <p:ext uri="{BB962C8B-B14F-4D97-AF65-F5344CB8AC3E}">
        <p14:creationId xmlns:p14="http://schemas.microsoft.com/office/powerpoint/2010/main" val="1817722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F88FE-98D1-4D24-906E-48717CB771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B10B9A-A061-4962-AB05-DC7F1D01EF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6C1577-FD56-47AD-BE9A-9D71663A3BE7}"/>
              </a:ext>
            </a:extLst>
          </p:cNvPr>
          <p:cNvSpPr>
            <a:spLocks noGrp="1"/>
          </p:cNvSpPr>
          <p:nvPr>
            <p:ph type="dt" sz="half" idx="10"/>
          </p:nvPr>
        </p:nvSpPr>
        <p:spPr/>
        <p:txBody>
          <a:bodyPr/>
          <a:lstStyle/>
          <a:p>
            <a:fld id="{D5685787-E998-4C86-9C07-017415B31848}" type="datetimeFigureOut">
              <a:rPr lang="en-GB" smtClean="0"/>
              <a:t>10/04/2026</a:t>
            </a:fld>
            <a:endParaRPr lang="en-GB"/>
          </a:p>
        </p:txBody>
      </p:sp>
      <p:sp>
        <p:nvSpPr>
          <p:cNvPr id="5" name="Footer Placeholder 4">
            <a:extLst>
              <a:ext uri="{FF2B5EF4-FFF2-40B4-BE49-F238E27FC236}">
                <a16:creationId xmlns:a16="http://schemas.microsoft.com/office/drawing/2014/main" id="{B10DACA2-65B3-4501-89A7-D0A8A85171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D7CF5C-6855-49A1-8F5E-6C5338FBD242}"/>
              </a:ext>
            </a:extLst>
          </p:cNvPr>
          <p:cNvSpPr>
            <a:spLocks noGrp="1"/>
          </p:cNvSpPr>
          <p:nvPr>
            <p:ph type="sldNum" sz="quarter" idx="12"/>
          </p:nvPr>
        </p:nvSpPr>
        <p:spPr/>
        <p:txBody>
          <a:bodyPr/>
          <a:lstStyle/>
          <a:p>
            <a:fld id="{F9E94DE8-B47F-465E-80CE-9B8FF590F85E}" type="slidenum">
              <a:rPr lang="en-GB" smtClean="0"/>
              <a:t>‹#›</a:t>
            </a:fld>
            <a:endParaRPr lang="en-GB"/>
          </a:p>
        </p:txBody>
      </p:sp>
    </p:spTree>
    <p:extLst>
      <p:ext uri="{BB962C8B-B14F-4D97-AF65-F5344CB8AC3E}">
        <p14:creationId xmlns:p14="http://schemas.microsoft.com/office/powerpoint/2010/main" val="9777575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2_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98353" y="3330179"/>
            <a:ext cx="10795295" cy="553998"/>
          </a:xfrm>
        </p:spPr>
        <p:txBody>
          <a:bodyPr lIns="0" tIns="0" rIns="0" bIns="0"/>
          <a:lstStyle>
            <a:lvl1pPr>
              <a:defRPr sz="3600" b="1" i="0">
                <a:solidFill>
                  <a:srgbClr val="00A8A8"/>
                </a:solidFill>
                <a:latin typeface="Lato"/>
                <a:cs typeface="Lato"/>
              </a:defRPr>
            </a:lvl1pPr>
          </a:lstStyle>
          <a:p>
            <a:r>
              <a:rPr lang="en-US"/>
              <a:t>Click to edit Master title style</a:t>
            </a:r>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pPr lvl="0"/>
            <a:r>
              <a:rPr lang="en-US"/>
              <a:t>Click to edit Master text styles</a:t>
            </a:r>
          </a:p>
        </p:txBody>
      </p:sp>
      <p:sp>
        <p:nvSpPr>
          <p:cNvPr id="4" name="Holder 4"/>
          <p:cNvSpPr>
            <a:spLocks noGrp="1"/>
          </p:cNvSpPr>
          <p:nvPr>
            <p:ph sz="half" idx="3"/>
          </p:nvPr>
        </p:nvSpPr>
        <p:spPr>
          <a:xfrm>
            <a:off x="8165296" y="2089470"/>
            <a:ext cx="2678906" cy="2492990"/>
          </a:xfrm>
          <a:prstGeom prst="rect">
            <a:avLst/>
          </a:prstGeom>
        </p:spPr>
        <p:txBody>
          <a:bodyPr wrap="square" lIns="0" tIns="0" rIns="0" bIns="0">
            <a:spAutoFit/>
          </a:bodyPr>
          <a:lstStyle>
            <a:lvl1pPr>
              <a:defRPr sz="4050" b="1" i="0">
                <a:solidFill>
                  <a:srgbClr val="00A8A8"/>
                </a:solidFill>
                <a:latin typeface="Lato"/>
                <a:cs typeface="Lato"/>
              </a:defRPr>
            </a:lvl1pPr>
          </a:lstStyle>
          <a:p>
            <a:pPr lvl="0"/>
            <a:r>
              <a:rPr lang="en-US"/>
              <a:t>Click to 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4/10/2026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318547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Example layout">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3657909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p:bg>
      <p:bgPr>
        <a:solidFill>
          <a:schemeClr val="accent4"/>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25095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984"/>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394"/>
            </a:lvl1pPr>
            <a:lvl2pPr marL="455945" indent="0" algn="ctr">
              <a:buNone/>
              <a:defRPr sz="1994"/>
            </a:lvl2pPr>
            <a:lvl3pPr marL="911888" indent="0" algn="ctr">
              <a:buNone/>
              <a:defRPr sz="1795"/>
            </a:lvl3pPr>
            <a:lvl4pPr marL="1367831" indent="0" algn="ctr">
              <a:buNone/>
              <a:defRPr sz="1596"/>
            </a:lvl4pPr>
            <a:lvl5pPr marL="1823774" indent="0" algn="ctr">
              <a:buNone/>
              <a:defRPr sz="1596"/>
            </a:lvl5pPr>
            <a:lvl6pPr marL="2279718" indent="0" algn="ctr">
              <a:buNone/>
              <a:defRPr sz="1596"/>
            </a:lvl6pPr>
            <a:lvl7pPr marL="2735661" indent="0" algn="ctr">
              <a:buNone/>
              <a:defRPr sz="1596"/>
            </a:lvl7pPr>
            <a:lvl8pPr marL="3191606" indent="0" algn="ctr">
              <a:buNone/>
              <a:defRPr sz="1596"/>
            </a:lvl8pPr>
            <a:lvl9pPr marL="3647549" indent="0" algn="ctr">
              <a:buNone/>
              <a:defRPr sz="1596"/>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51" y="334963"/>
            <a:ext cx="1908175" cy="772434"/>
          </a:xfrm>
          <a:prstGeom prst="rect">
            <a:avLst/>
          </a:prstGeom>
        </p:spPr>
      </p:pic>
    </p:spTree>
    <p:extLst>
      <p:ext uri="{BB962C8B-B14F-4D97-AF65-F5344CB8AC3E}">
        <p14:creationId xmlns:p14="http://schemas.microsoft.com/office/powerpoint/2010/main" val="3004393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984"/>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394"/>
            </a:lvl1pPr>
            <a:lvl2pPr marL="455945" indent="0" algn="ctr">
              <a:buNone/>
              <a:defRPr sz="1994"/>
            </a:lvl2pPr>
            <a:lvl3pPr marL="911888" indent="0" algn="ctr">
              <a:buNone/>
              <a:defRPr sz="1795"/>
            </a:lvl3pPr>
            <a:lvl4pPr marL="1367831" indent="0" algn="ctr">
              <a:buNone/>
              <a:defRPr sz="1596"/>
            </a:lvl4pPr>
            <a:lvl5pPr marL="1823774" indent="0" algn="ctr">
              <a:buNone/>
              <a:defRPr sz="1596"/>
            </a:lvl5pPr>
            <a:lvl6pPr marL="2279718" indent="0" algn="ctr">
              <a:buNone/>
              <a:defRPr sz="1596"/>
            </a:lvl6pPr>
            <a:lvl7pPr marL="2735661" indent="0" algn="ctr">
              <a:buNone/>
              <a:defRPr sz="1596"/>
            </a:lvl7pPr>
            <a:lvl8pPr marL="3191606" indent="0" algn="ctr">
              <a:buNone/>
              <a:defRPr sz="1596"/>
            </a:lvl8pPr>
            <a:lvl9pPr marL="3647549" indent="0" algn="ctr">
              <a:buNone/>
              <a:defRPr sz="1596"/>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28300378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2"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Tree>
    <p:extLst>
      <p:ext uri="{BB962C8B-B14F-4D97-AF65-F5344CB8AC3E}">
        <p14:creationId xmlns:p14="http://schemas.microsoft.com/office/powerpoint/2010/main" val="4186497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7">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4"/>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7"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8" y="4415441"/>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9" y="467774"/>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4" y="2284217"/>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3" y="3828812"/>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6" y="6295331"/>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20" y="1896325"/>
            <a:ext cx="215095" cy="215095"/>
          </a:xfrm>
          <a:prstGeom prst="rect">
            <a:avLst/>
          </a:prstGeom>
        </p:spPr>
      </p:pic>
    </p:spTree>
    <p:extLst>
      <p:ext uri="{BB962C8B-B14F-4D97-AF65-F5344CB8AC3E}">
        <p14:creationId xmlns:p14="http://schemas.microsoft.com/office/powerpoint/2010/main" val="363137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2"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4041339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2"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4289459" y="560599"/>
            <a:ext cx="310092" cy="6297403"/>
          </a:xfrm>
          <a:prstGeom prst="rect">
            <a:avLst/>
          </a:prstGeom>
        </p:spPr>
      </p:pic>
    </p:spTree>
    <p:extLst>
      <p:ext uri="{BB962C8B-B14F-4D97-AF65-F5344CB8AC3E}">
        <p14:creationId xmlns:p14="http://schemas.microsoft.com/office/powerpoint/2010/main" val="2476357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64288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8441309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6076122" y="560599"/>
            <a:ext cx="310092" cy="6297403"/>
          </a:xfrm>
          <a:prstGeom prst="rect">
            <a:avLst/>
          </a:prstGeom>
        </p:spPr>
      </p:pic>
    </p:spTree>
    <p:extLst>
      <p:ext uri="{BB962C8B-B14F-4D97-AF65-F5344CB8AC3E}">
        <p14:creationId xmlns:p14="http://schemas.microsoft.com/office/powerpoint/2010/main" val="27529060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816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urple">
    <p:bg>
      <p:bgPr>
        <a:solidFill>
          <a:schemeClr val="accent3"/>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7988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8548845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7994235" y="560599"/>
            <a:ext cx="310092" cy="6297403"/>
          </a:xfrm>
          <a:prstGeom prst="rect">
            <a:avLst/>
          </a:prstGeom>
        </p:spPr>
      </p:pic>
    </p:spTree>
    <p:extLst>
      <p:ext uri="{BB962C8B-B14F-4D97-AF65-F5344CB8AC3E}">
        <p14:creationId xmlns:p14="http://schemas.microsoft.com/office/powerpoint/2010/main" val="34719084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7"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5166119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7"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5376656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27646301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8"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13614644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8393258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6"/>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03349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3" y="939113"/>
            <a:ext cx="3090530" cy="5918887"/>
          </a:xfrm>
          <a:prstGeom prst="rect">
            <a:avLst/>
          </a:prstGeom>
        </p:spPr>
      </p:pic>
    </p:spTree>
    <p:extLst>
      <p:ext uri="{BB962C8B-B14F-4D97-AF65-F5344CB8AC3E}">
        <p14:creationId xmlns:p14="http://schemas.microsoft.com/office/powerpoint/2010/main" val="35109398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9" y="1161536"/>
            <a:ext cx="3455773" cy="5696464"/>
          </a:xfrm>
          <a:prstGeom prst="rect">
            <a:avLst/>
          </a:prstGeom>
        </p:spPr>
      </p:pic>
    </p:spTree>
    <p:extLst>
      <p:ext uri="{BB962C8B-B14F-4D97-AF65-F5344CB8AC3E}">
        <p14:creationId xmlns:p14="http://schemas.microsoft.com/office/powerpoint/2010/main" val="903875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24957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1" y="1816441"/>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6"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spTree>
    <p:extLst>
      <p:ext uri="{BB962C8B-B14F-4D97-AF65-F5344CB8AC3E}">
        <p14:creationId xmlns:p14="http://schemas.microsoft.com/office/powerpoint/2010/main" val="24859588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spTree>
    <p:extLst>
      <p:ext uri="{BB962C8B-B14F-4D97-AF65-F5344CB8AC3E}">
        <p14:creationId xmlns:p14="http://schemas.microsoft.com/office/powerpoint/2010/main" val="29810353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2"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60" y="3775868"/>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50" y="2269214"/>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9"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2" y="1885284"/>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3"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7" y="427186"/>
            <a:ext cx="839024" cy="839025"/>
          </a:xfrm>
          <a:prstGeom prst="rect">
            <a:avLst/>
          </a:prstGeom>
        </p:spPr>
      </p:pic>
    </p:spTree>
    <p:extLst>
      <p:ext uri="{BB962C8B-B14F-4D97-AF65-F5344CB8AC3E}">
        <p14:creationId xmlns:p14="http://schemas.microsoft.com/office/powerpoint/2010/main" val="19641594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8"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9" y="4415442"/>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10" y="467774"/>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5" y="2284217"/>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4" y="3828813"/>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7" y="6295332"/>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21" y="1896326"/>
            <a:ext cx="215095" cy="215095"/>
          </a:xfrm>
          <a:prstGeom prst="rect">
            <a:avLst/>
          </a:prstGeom>
        </p:spPr>
      </p:pic>
    </p:spTree>
    <p:extLst>
      <p:ext uri="{BB962C8B-B14F-4D97-AF65-F5344CB8AC3E}">
        <p14:creationId xmlns:p14="http://schemas.microsoft.com/office/powerpoint/2010/main" val="14711257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Tree>
    <p:extLst>
      <p:ext uri="{BB962C8B-B14F-4D97-AF65-F5344CB8AC3E}">
        <p14:creationId xmlns:p14="http://schemas.microsoft.com/office/powerpoint/2010/main" val="32267325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2"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Tree>
    <p:extLst>
      <p:ext uri="{BB962C8B-B14F-4D97-AF65-F5344CB8AC3E}">
        <p14:creationId xmlns:p14="http://schemas.microsoft.com/office/powerpoint/2010/main" val="33701565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2"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3569572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2"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4289459" y="560599"/>
            <a:ext cx="310092" cy="6297403"/>
          </a:xfrm>
          <a:prstGeom prst="rect">
            <a:avLst/>
          </a:prstGeom>
        </p:spPr>
      </p:pic>
    </p:spTree>
    <p:extLst>
      <p:ext uri="{BB962C8B-B14F-4D97-AF65-F5344CB8AC3E}">
        <p14:creationId xmlns:p14="http://schemas.microsoft.com/office/powerpoint/2010/main" val="22775928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86298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583234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xample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4CBFE1-A40D-8043-87EC-6A8542B31FEB}"/>
              </a:ext>
            </a:extLst>
          </p:cNvPr>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l="45030" r="-196" b="52930"/>
          <a:stretch/>
        </p:blipFill>
        <p:spPr>
          <a:xfrm>
            <a:off x="6096001" y="2067197"/>
            <a:ext cx="6117714" cy="4789841"/>
          </a:xfrm>
          <a:prstGeom prst="rect">
            <a:avLst/>
          </a:prstGeom>
        </p:spPr>
      </p:pic>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
        <p:nvSpPr>
          <p:cNvPr id="16" name="object 86">
            <a:extLst>
              <a:ext uri="{FF2B5EF4-FFF2-40B4-BE49-F238E27FC236}">
                <a16:creationId xmlns:a16="http://schemas.microsoft.com/office/drawing/2014/main" id="{3345013E-0C17-3842-BEA6-55E12200EF54}"/>
              </a:ext>
            </a:extLst>
          </p:cNvPr>
          <p:cNvSpPr/>
          <p:nvPr userDrawn="1"/>
        </p:nvSpPr>
        <p:spPr>
          <a:xfrm>
            <a:off x="6096000" y="2067197"/>
            <a:ext cx="5295481" cy="3955223"/>
          </a:xfrm>
          <a:prstGeom prst="rect">
            <a:avLst/>
          </a:prstGeom>
          <a:blipFill>
            <a:blip r:embed="rId3" cstate="print"/>
            <a:stretch>
              <a:fillRect/>
            </a:stretch>
          </a:blipFill>
        </p:spPr>
        <p:txBody>
          <a:bodyPr wrap="square" lIns="0" tIns="0" rIns="0" bIns="0" rtlCol="0"/>
          <a:lstStyle/>
          <a:p>
            <a:endParaRPr sz="1091"/>
          </a:p>
        </p:txBody>
      </p:sp>
    </p:spTree>
    <p:extLst>
      <p:ext uri="{BB962C8B-B14F-4D97-AF65-F5344CB8AC3E}">
        <p14:creationId xmlns:p14="http://schemas.microsoft.com/office/powerpoint/2010/main" val="10799962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6076122" y="560599"/>
            <a:ext cx="310092" cy="6297403"/>
          </a:xfrm>
          <a:prstGeom prst="rect">
            <a:avLst/>
          </a:prstGeom>
        </p:spPr>
      </p:pic>
    </p:spTree>
    <p:extLst>
      <p:ext uri="{BB962C8B-B14F-4D97-AF65-F5344CB8AC3E}">
        <p14:creationId xmlns:p14="http://schemas.microsoft.com/office/powerpoint/2010/main" val="15168604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01818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2663886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7994235" y="560599"/>
            <a:ext cx="310092" cy="6297403"/>
          </a:xfrm>
          <a:prstGeom prst="rect">
            <a:avLst/>
          </a:prstGeom>
        </p:spPr>
      </p:pic>
    </p:spTree>
    <p:extLst>
      <p:ext uri="{BB962C8B-B14F-4D97-AF65-F5344CB8AC3E}">
        <p14:creationId xmlns:p14="http://schemas.microsoft.com/office/powerpoint/2010/main" val="6278294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7"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24827798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7"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280852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35884510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8"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36889233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10211553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6"/>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9327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0EB90C-F0B0-6A4A-8854-D3E498D0B70E}"/>
              </a:ext>
            </a:extLst>
          </p:cNvPr>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l="45030" r="-196" b="52930"/>
          <a:stretch/>
        </p:blipFill>
        <p:spPr>
          <a:xfrm>
            <a:off x="6096001" y="2067197"/>
            <a:ext cx="6117714" cy="4789841"/>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38944050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3" y="939113"/>
            <a:ext cx="3090530" cy="5918887"/>
          </a:xfrm>
          <a:prstGeom prst="rect">
            <a:avLst/>
          </a:prstGeom>
        </p:spPr>
      </p:pic>
    </p:spTree>
    <p:extLst>
      <p:ext uri="{BB962C8B-B14F-4D97-AF65-F5344CB8AC3E}">
        <p14:creationId xmlns:p14="http://schemas.microsoft.com/office/powerpoint/2010/main" val="16533795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9" y="1161536"/>
            <a:ext cx="3455773" cy="5696464"/>
          </a:xfrm>
          <a:prstGeom prst="rect">
            <a:avLst/>
          </a:prstGeom>
        </p:spPr>
      </p:pic>
    </p:spTree>
    <p:extLst>
      <p:ext uri="{BB962C8B-B14F-4D97-AF65-F5344CB8AC3E}">
        <p14:creationId xmlns:p14="http://schemas.microsoft.com/office/powerpoint/2010/main" val="13464021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1" y="1816441"/>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6"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spTree>
    <p:extLst>
      <p:ext uri="{BB962C8B-B14F-4D97-AF65-F5344CB8AC3E}">
        <p14:creationId xmlns:p14="http://schemas.microsoft.com/office/powerpoint/2010/main" val="15639717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spTree>
    <p:extLst>
      <p:ext uri="{BB962C8B-B14F-4D97-AF65-F5344CB8AC3E}">
        <p14:creationId xmlns:p14="http://schemas.microsoft.com/office/powerpoint/2010/main" val="25293989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2"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60" y="3775868"/>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50" y="2269214"/>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9"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2" y="1885284"/>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3"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7" y="427186"/>
            <a:ext cx="839024" cy="839025"/>
          </a:xfrm>
          <a:prstGeom prst="rect">
            <a:avLst/>
          </a:prstGeom>
        </p:spPr>
      </p:pic>
    </p:spTree>
    <p:extLst>
      <p:ext uri="{BB962C8B-B14F-4D97-AF65-F5344CB8AC3E}">
        <p14:creationId xmlns:p14="http://schemas.microsoft.com/office/powerpoint/2010/main" val="24022919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5"/>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8"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9" y="4415442"/>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10" y="467774"/>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5" y="2284217"/>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4" y="3828813"/>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7" y="6295332"/>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21" y="1896326"/>
            <a:ext cx="215095" cy="215095"/>
          </a:xfrm>
          <a:prstGeom prst="rect">
            <a:avLst/>
          </a:prstGeom>
        </p:spPr>
      </p:pic>
    </p:spTree>
    <p:extLst>
      <p:ext uri="{BB962C8B-B14F-4D97-AF65-F5344CB8AC3E}">
        <p14:creationId xmlns:p14="http://schemas.microsoft.com/office/powerpoint/2010/main" val="114758086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Tree>
    <p:extLst>
      <p:ext uri="{BB962C8B-B14F-4D97-AF65-F5344CB8AC3E}">
        <p14:creationId xmlns:p14="http://schemas.microsoft.com/office/powerpoint/2010/main" val="18594274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4/10/2026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33716934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7">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4"/>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7"/>
          </a:p>
        </p:txBody>
      </p:sp>
    </p:spTree>
    <p:extLst>
      <p:ext uri="{BB962C8B-B14F-4D97-AF65-F5344CB8AC3E}">
        <p14:creationId xmlns:p14="http://schemas.microsoft.com/office/powerpoint/2010/main" val="262115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pic>
        <p:nvPicPr>
          <p:cNvPr id="5" name="Picture 4" descr="A picture containing blue, airplane, plane, skiing&#10;&#10;Description automatically generated">
            <a:extLst>
              <a:ext uri="{FF2B5EF4-FFF2-40B4-BE49-F238E27FC236}">
                <a16:creationId xmlns:a16="http://schemas.microsoft.com/office/drawing/2014/main" id="{BBFE187B-91E1-6E4B-A292-43D4B724411E}"/>
              </a:ext>
            </a:extLst>
          </p:cNvPr>
          <p:cNvPicPr>
            <a:picLocks noChangeAspect="1"/>
          </p:cNvPicPr>
          <p:nvPr userDrawn="1"/>
        </p:nvPicPr>
        <p:blipFill rotWithShape="1">
          <a:blip r:embed="rId2">
            <a:alphaModFix amt="50000"/>
          </a:blip>
          <a:srcRect r="11310" b="50681"/>
          <a:stretch/>
        </p:blipFill>
        <p:spPr>
          <a:xfrm>
            <a:off x="6096000" y="2067197"/>
            <a:ext cx="6096000" cy="4790803"/>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2086777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FE187B-91E1-6E4B-A292-43D4B724411E}"/>
              </a:ext>
            </a:extLst>
          </p:cNvPr>
          <p:cNvPicPr>
            <a:picLocks noChangeAspect="1"/>
          </p:cNvPicPr>
          <p:nvPr userDrawn="1"/>
        </p:nvPicPr>
        <p:blipFill rotWithShape="1">
          <a:blip r:embed="rId2">
            <a:alphaModFix amt="50000"/>
          </a:blip>
          <a:srcRect r="11310" b="50681"/>
          <a:stretch/>
        </p:blipFill>
        <p:spPr>
          <a:xfrm>
            <a:off x="6096000" y="2067197"/>
            <a:ext cx="6096000" cy="4790803"/>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1912887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FE187B-91E1-6E4B-A292-43D4B724411E}"/>
              </a:ext>
            </a:extLst>
          </p:cNvPr>
          <p:cNvPicPr>
            <a:picLocks noChangeAspect="1"/>
          </p:cNvPicPr>
          <p:nvPr userDrawn="1"/>
        </p:nvPicPr>
        <p:blipFill rotWithShape="1">
          <a:blip r:embed="rId2">
            <a:alphaModFix amt="50000"/>
          </a:blip>
          <a:srcRect r="11310" b="50681"/>
          <a:stretch/>
        </p:blipFill>
        <p:spPr>
          <a:xfrm>
            <a:off x="6096000" y="2067197"/>
            <a:ext cx="6096000" cy="4790803"/>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7729033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9.emf"/><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8.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3.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9" Type="http://schemas.openxmlformats.org/officeDocument/2006/relationships/slideLayout" Target="../slideLayouts/slideLayout58.xml"/><Relationship Id="rId21" Type="http://schemas.openxmlformats.org/officeDocument/2006/relationships/slideLayout" Target="../slideLayouts/slideLayout40.xml"/><Relationship Id="rId34" Type="http://schemas.openxmlformats.org/officeDocument/2006/relationships/slideLayout" Target="../slideLayouts/slideLayout53.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50" Type="http://schemas.openxmlformats.org/officeDocument/2006/relationships/theme" Target="../theme/theme4.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9" Type="http://schemas.openxmlformats.org/officeDocument/2006/relationships/slideLayout" Target="../slideLayouts/slideLayout48.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slideLayout" Target="../slideLayouts/slideLayout68.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8" Type="http://schemas.openxmlformats.org/officeDocument/2006/relationships/slideLayout" Target="../slideLayouts/slideLayout27.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20" Type="http://schemas.openxmlformats.org/officeDocument/2006/relationships/slideLayout" Target="../slideLayouts/slideLayout39.xml"/><Relationship Id="rId41" Type="http://schemas.openxmlformats.org/officeDocument/2006/relationships/slideLayout" Target="../slideLayouts/slideLayout60.xml"/><Relationship Id="rId1" Type="http://schemas.openxmlformats.org/officeDocument/2006/relationships/slideLayout" Target="../slideLayouts/slideLayout20.xml"/><Relationship Id="rId6"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10E10E-8DF5-FE48-9172-8B499410CED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069350" y="656443"/>
            <a:ext cx="1364136" cy="553523"/>
          </a:xfrm>
          <a:prstGeom prst="rect">
            <a:avLst/>
          </a:prstGeom>
        </p:spPr>
      </p:pic>
    </p:spTree>
    <p:extLst>
      <p:ext uri="{BB962C8B-B14F-4D97-AF65-F5344CB8AC3E}">
        <p14:creationId xmlns:p14="http://schemas.microsoft.com/office/powerpoint/2010/main" val="8580160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txStyles>
    <p:titleStyle>
      <a:lvl1pPr algn="l" defTabSz="91426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65" indent="-228565" algn="l" defTabSz="914262"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97" indent="-228565" algn="l" defTabSz="91426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28" indent="-228565" algn="l" defTabSz="91426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59"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090"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221"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352"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483"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614"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262" rtl="0" eaLnBrk="1" latinLnBrk="0" hangingPunct="1">
        <a:defRPr sz="1799" kern="1200">
          <a:solidFill>
            <a:schemeClr val="tx1"/>
          </a:solidFill>
          <a:latin typeface="+mn-lt"/>
          <a:ea typeface="+mn-ea"/>
          <a:cs typeface="+mn-cs"/>
        </a:defRPr>
      </a:lvl1pPr>
      <a:lvl2pPr marL="457131" algn="l" defTabSz="914262" rtl="0" eaLnBrk="1" latinLnBrk="0" hangingPunct="1">
        <a:defRPr sz="1799" kern="1200">
          <a:solidFill>
            <a:schemeClr val="tx1"/>
          </a:solidFill>
          <a:latin typeface="+mn-lt"/>
          <a:ea typeface="+mn-ea"/>
          <a:cs typeface="+mn-cs"/>
        </a:defRPr>
      </a:lvl2pPr>
      <a:lvl3pPr marL="914262" algn="l" defTabSz="914262" rtl="0" eaLnBrk="1" latinLnBrk="0" hangingPunct="1">
        <a:defRPr sz="1799" kern="1200">
          <a:solidFill>
            <a:schemeClr val="tx1"/>
          </a:solidFill>
          <a:latin typeface="+mn-lt"/>
          <a:ea typeface="+mn-ea"/>
          <a:cs typeface="+mn-cs"/>
        </a:defRPr>
      </a:lvl3pPr>
      <a:lvl4pPr marL="1371394" algn="l" defTabSz="914262" rtl="0" eaLnBrk="1" latinLnBrk="0" hangingPunct="1">
        <a:defRPr sz="1799" kern="1200">
          <a:solidFill>
            <a:schemeClr val="tx1"/>
          </a:solidFill>
          <a:latin typeface="+mn-lt"/>
          <a:ea typeface="+mn-ea"/>
          <a:cs typeface="+mn-cs"/>
        </a:defRPr>
      </a:lvl4pPr>
      <a:lvl5pPr marL="1828524" algn="l" defTabSz="914262" rtl="0" eaLnBrk="1" latinLnBrk="0" hangingPunct="1">
        <a:defRPr sz="1799" kern="1200">
          <a:solidFill>
            <a:schemeClr val="tx1"/>
          </a:solidFill>
          <a:latin typeface="+mn-lt"/>
          <a:ea typeface="+mn-ea"/>
          <a:cs typeface="+mn-cs"/>
        </a:defRPr>
      </a:lvl5pPr>
      <a:lvl6pPr marL="2285656" algn="l" defTabSz="914262" rtl="0" eaLnBrk="1" latinLnBrk="0" hangingPunct="1">
        <a:defRPr sz="1799" kern="1200">
          <a:solidFill>
            <a:schemeClr val="tx1"/>
          </a:solidFill>
          <a:latin typeface="+mn-lt"/>
          <a:ea typeface="+mn-ea"/>
          <a:cs typeface="+mn-cs"/>
        </a:defRPr>
      </a:lvl6pPr>
      <a:lvl7pPr marL="2742787" algn="l" defTabSz="914262" rtl="0" eaLnBrk="1" latinLnBrk="0" hangingPunct="1">
        <a:defRPr sz="1799" kern="1200">
          <a:solidFill>
            <a:schemeClr val="tx1"/>
          </a:solidFill>
          <a:latin typeface="+mn-lt"/>
          <a:ea typeface="+mn-ea"/>
          <a:cs typeface="+mn-cs"/>
        </a:defRPr>
      </a:lvl7pPr>
      <a:lvl8pPr marL="3199918" algn="l" defTabSz="914262" rtl="0" eaLnBrk="1" latinLnBrk="0" hangingPunct="1">
        <a:defRPr sz="1799" kern="1200">
          <a:solidFill>
            <a:schemeClr val="tx1"/>
          </a:solidFill>
          <a:latin typeface="+mn-lt"/>
          <a:ea typeface="+mn-ea"/>
          <a:cs typeface="+mn-cs"/>
        </a:defRPr>
      </a:lvl8pPr>
      <a:lvl9pPr marL="3657049" algn="l" defTabSz="914262" rtl="0" eaLnBrk="1" latinLnBrk="0" hangingPunct="1">
        <a:defRPr sz="17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20000"/>
          </a:schemeClr>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F1A0406-124A-BC4D-A4D1-893DDE3EB74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065325" y="654661"/>
            <a:ext cx="1368161" cy="558752"/>
          </a:xfrm>
          <a:prstGeom prst="rect">
            <a:avLst/>
          </a:prstGeom>
        </p:spPr>
      </p:pic>
    </p:spTree>
    <p:extLst>
      <p:ext uri="{BB962C8B-B14F-4D97-AF65-F5344CB8AC3E}">
        <p14:creationId xmlns:p14="http://schemas.microsoft.com/office/powerpoint/2010/main" val="394506989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Lst>
  <p:txStyles>
    <p:titleStyle>
      <a:lvl1pPr algn="l" defTabSz="91426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65" indent="-228565" algn="l" defTabSz="914262"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97" indent="-228565" algn="l" defTabSz="91426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28" indent="-228565" algn="l" defTabSz="91426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59"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090"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221"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352"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483"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614"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262" rtl="0" eaLnBrk="1" latinLnBrk="0" hangingPunct="1">
        <a:defRPr sz="1799" kern="1200">
          <a:solidFill>
            <a:schemeClr val="tx1"/>
          </a:solidFill>
          <a:latin typeface="+mn-lt"/>
          <a:ea typeface="+mn-ea"/>
          <a:cs typeface="+mn-cs"/>
        </a:defRPr>
      </a:lvl1pPr>
      <a:lvl2pPr marL="457131" algn="l" defTabSz="914262" rtl="0" eaLnBrk="1" latinLnBrk="0" hangingPunct="1">
        <a:defRPr sz="1799" kern="1200">
          <a:solidFill>
            <a:schemeClr val="tx1"/>
          </a:solidFill>
          <a:latin typeface="+mn-lt"/>
          <a:ea typeface="+mn-ea"/>
          <a:cs typeface="+mn-cs"/>
        </a:defRPr>
      </a:lvl2pPr>
      <a:lvl3pPr marL="914262" algn="l" defTabSz="914262" rtl="0" eaLnBrk="1" latinLnBrk="0" hangingPunct="1">
        <a:defRPr sz="1799" kern="1200">
          <a:solidFill>
            <a:schemeClr val="tx1"/>
          </a:solidFill>
          <a:latin typeface="+mn-lt"/>
          <a:ea typeface="+mn-ea"/>
          <a:cs typeface="+mn-cs"/>
        </a:defRPr>
      </a:lvl3pPr>
      <a:lvl4pPr marL="1371394" algn="l" defTabSz="914262" rtl="0" eaLnBrk="1" latinLnBrk="0" hangingPunct="1">
        <a:defRPr sz="1799" kern="1200">
          <a:solidFill>
            <a:schemeClr val="tx1"/>
          </a:solidFill>
          <a:latin typeface="+mn-lt"/>
          <a:ea typeface="+mn-ea"/>
          <a:cs typeface="+mn-cs"/>
        </a:defRPr>
      </a:lvl4pPr>
      <a:lvl5pPr marL="1828524" algn="l" defTabSz="914262" rtl="0" eaLnBrk="1" latinLnBrk="0" hangingPunct="1">
        <a:defRPr sz="1799" kern="1200">
          <a:solidFill>
            <a:schemeClr val="tx1"/>
          </a:solidFill>
          <a:latin typeface="+mn-lt"/>
          <a:ea typeface="+mn-ea"/>
          <a:cs typeface="+mn-cs"/>
        </a:defRPr>
      </a:lvl5pPr>
      <a:lvl6pPr marL="2285656" algn="l" defTabSz="914262" rtl="0" eaLnBrk="1" latinLnBrk="0" hangingPunct="1">
        <a:defRPr sz="1799" kern="1200">
          <a:solidFill>
            <a:schemeClr val="tx1"/>
          </a:solidFill>
          <a:latin typeface="+mn-lt"/>
          <a:ea typeface="+mn-ea"/>
          <a:cs typeface="+mn-cs"/>
        </a:defRPr>
      </a:lvl6pPr>
      <a:lvl7pPr marL="2742787" algn="l" defTabSz="914262" rtl="0" eaLnBrk="1" latinLnBrk="0" hangingPunct="1">
        <a:defRPr sz="1799" kern="1200">
          <a:solidFill>
            <a:schemeClr val="tx1"/>
          </a:solidFill>
          <a:latin typeface="+mn-lt"/>
          <a:ea typeface="+mn-ea"/>
          <a:cs typeface="+mn-cs"/>
        </a:defRPr>
      </a:lvl7pPr>
      <a:lvl8pPr marL="3199918" algn="l" defTabSz="914262" rtl="0" eaLnBrk="1" latinLnBrk="0" hangingPunct="1">
        <a:defRPr sz="1799" kern="1200">
          <a:solidFill>
            <a:schemeClr val="tx1"/>
          </a:solidFill>
          <a:latin typeface="+mn-lt"/>
          <a:ea typeface="+mn-ea"/>
          <a:cs typeface="+mn-cs"/>
        </a:defRPr>
      </a:lvl8pPr>
      <a:lvl9pPr marL="3657049" algn="l" defTabSz="914262"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0DEDA">
            <a:alpha val="30000"/>
          </a:srgbClr>
        </a:solidFill>
        <a:effectLst/>
      </p:bgPr>
    </p:bg>
    <p:spTree>
      <p:nvGrpSpPr>
        <p:cNvPr id="1" name=""/>
        <p:cNvGrpSpPr/>
        <p:nvPr/>
      </p:nvGrpSpPr>
      <p:grpSpPr>
        <a:xfrm>
          <a:off x="0" y="0"/>
          <a:ext cx="0" cy="0"/>
          <a:chOff x="0" y="0"/>
          <a:chExt cx="0" cy="0"/>
        </a:xfrm>
      </p:grpSpPr>
      <p:pic>
        <p:nvPicPr>
          <p:cNvPr id="4" name="Picture 3" descr="Chart, pie chart&#10;&#10;Description automatically generated">
            <a:extLst>
              <a:ext uri="{FF2B5EF4-FFF2-40B4-BE49-F238E27FC236}">
                <a16:creationId xmlns:a16="http://schemas.microsoft.com/office/drawing/2014/main" id="{4425550C-BD12-9D47-BF6D-07693126A12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868626" y="327646"/>
            <a:ext cx="1087170" cy="661895"/>
          </a:xfrm>
          <a:prstGeom prst="rect">
            <a:avLst/>
          </a:prstGeom>
        </p:spPr>
      </p:pic>
      <p:pic>
        <p:nvPicPr>
          <p:cNvPr id="11" name="Picture 10">
            <a:extLst>
              <a:ext uri="{FF2B5EF4-FFF2-40B4-BE49-F238E27FC236}">
                <a16:creationId xmlns:a16="http://schemas.microsoft.com/office/drawing/2014/main" id="{8F354253-4C22-574E-923D-19A18B03B971}"/>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10382062" y="361232"/>
            <a:ext cx="1405721" cy="574168"/>
          </a:xfrm>
          <a:prstGeom prst="rect">
            <a:avLst/>
          </a:prstGeom>
        </p:spPr>
      </p:pic>
      <p:sp>
        <p:nvSpPr>
          <p:cNvPr id="2" name="TextBox 1">
            <a:extLst>
              <a:ext uri="{FF2B5EF4-FFF2-40B4-BE49-F238E27FC236}">
                <a16:creationId xmlns:a16="http://schemas.microsoft.com/office/drawing/2014/main" id="{0005D8A7-CE7F-954B-9084-DDB830CDAE9C}"/>
              </a:ext>
            </a:extLst>
          </p:cNvPr>
          <p:cNvSpPr txBox="1"/>
          <p:nvPr userDrawn="1"/>
        </p:nvSpPr>
        <p:spPr>
          <a:xfrm>
            <a:off x="312234" y="304496"/>
            <a:ext cx="1628079" cy="646331"/>
          </a:xfrm>
          <a:prstGeom prst="rect">
            <a:avLst/>
          </a:prstGeom>
          <a:noFill/>
        </p:spPr>
        <p:txBody>
          <a:bodyPr wrap="square" rtlCol="0">
            <a:spAutoFit/>
          </a:bodyPr>
          <a:lstStyle/>
          <a:p>
            <a:r>
              <a:rPr lang="en-US" b="1" i="0">
                <a:solidFill>
                  <a:schemeClr val="tx2"/>
                </a:solidFill>
                <a:latin typeface="Lato" panose="020F0502020204030203" pitchFamily="34" charset="0"/>
                <a:ea typeface="Lato" panose="020F0502020204030203" pitchFamily="34" charset="0"/>
                <a:cs typeface="Lato" panose="020F0502020204030203" pitchFamily="34" charset="0"/>
              </a:rPr>
              <a:t>My Learning, </a:t>
            </a:r>
          </a:p>
          <a:p>
            <a:r>
              <a:rPr lang="en-US" b="1" i="0">
                <a:solidFill>
                  <a:schemeClr val="tx2"/>
                </a:solidFill>
                <a:latin typeface="Lato" panose="020F0502020204030203" pitchFamily="34" charset="0"/>
                <a:ea typeface="Lato" panose="020F0502020204030203" pitchFamily="34" charset="0"/>
                <a:cs typeface="Lato" panose="020F0502020204030203" pitchFamily="34" charset="0"/>
              </a:rPr>
              <a:t>My Future</a:t>
            </a:r>
          </a:p>
        </p:txBody>
      </p:sp>
    </p:spTree>
    <p:extLst>
      <p:ext uri="{BB962C8B-B14F-4D97-AF65-F5344CB8AC3E}">
        <p14:creationId xmlns:p14="http://schemas.microsoft.com/office/powerpoint/2010/main" val="698297009"/>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703" r:id="rId3"/>
    <p:sldLayoutId id="2147483689" r:id="rId4"/>
    <p:sldLayoutId id="2147483706" r:id="rId5"/>
    <p:sldLayoutId id="2147483691" r:id="rId6"/>
    <p:sldLayoutId id="2147483694" r:id="rId7"/>
    <p:sldLayoutId id="2147483697" r:id="rId8"/>
    <p:sldLayoutId id="2147483699" r:id="rId9"/>
    <p:sldLayoutId id="214748371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30C37844-B6C1-5147-9CCD-BAFF09119696}" type="datetimeFigureOut">
              <a:rPr lang="en-US" smtClean="0"/>
              <a:t>4/10/2026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1612060195"/>
      </p:ext>
    </p:extLst>
  </p:cSld>
  <p:clrMap bg1="lt1" tx1="dk1" bg2="lt2" tx2="dk2" accent1="accent1" accent2="accent2" accent3="accent3" accent4="accent4" accent5="accent5" accent6="accent6" hlink="hlink" folHlink="folHlink"/>
  <p:sldLayoutIdLst>
    <p:sldLayoutId id="2147484460" r:id="rId1"/>
    <p:sldLayoutId id="2147484461" r:id="rId2"/>
    <p:sldLayoutId id="2147484462" r:id="rId3"/>
    <p:sldLayoutId id="2147484463" r:id="rId4"/>
    <p:sldLayoutId id="2147484464" r:id="rId5"/>
    <p:sldLayoutId id="2147484465" r:id="rId6"/>
    <p:sldLayoutId id="2147484466" r:id="rId7"/>
    <p:sldLayoutId id="2147484467" r:id="rId8"/>
    <p:sldLayoutId id="2147484468" r:id="rId9"/>
    <p:sldLayoutId id="2147484469" r:id="rId10"/>
    <p:sldLayoutId id="2147484470" r:id="rId11"/>
    <p:sldLayoutId id="2147484471" r:id="rId12"/>
    <p:sldLayoutId id="2147484472" r:id="rId13"/>
    <p:sldLayoutId id="2147484473" r:id="rId14"/>
    <p:sldLayoutId id="2147484474" r:id="rId15"/>
    <p:sldLayoutId id="2147484475" r:id="rId16"/>
    <p:sldLayoutId id="2147484476" r:id="rId17"/>
    <p:sldLayoutId id="2147484477" r:id="rId18"/>
    <p:sldLayoutId id="2147484478" r:id="rId19"/>
    <p:sldLayoutId id="2147484479" r:id="rId20"/>
    <p:sldLayoutId id="2147484480" r:id="rId21"/>
    <p:sldLayoutId id="2147484481" r:id="rId22"/>
    <p:sldLayoutId id="2147484482" r:id="rId23"/>
    <p:sldLayoutId id="2147484483" r:id="rId24"/>
    <p:sldLayoutId id="2147484484" r:id="rId25"/>
    <p:sldLayoutId id="2147484485" r:id="rId26"/>
    <p:sldLayoutId id="2147484486" r:id="rId27"/>
    <p:sldLayoutId id="2147484487" r:id="rId28"/>
    <p:sldLayoutId id="2147484488" r:id="rId29"/>
    <p:sldLayoutId id="2147484489" r:id="rId30"/>
    <p:sldLayoutId id="2147484490" r:id="rId31"/>
    <p:sldLayoutId id="2147484491" r:id="rId32"/>
    <p:sldLayoutId id="2147484492" r:id="rId33"/>
    <p:sldLayoutId id="2147484493" r:id="rId34"/>
    <p:sldLayoutId id="2147484494" r:id="rId35"/>
    <p:sldLayoutId id="2147484495" r:id="rId36"/>
    <p:sldLayoutId id="2147484496" r:id="rId37"/>
    <p:sldLayoutId id="2147484497" r:id="rId38"/>
    <p:sldLayoutId id="2147484498" r:id="rId39"/>
    <p:sldLayoutId id="2147484499" r:id="rId40"/>
    <p:sldLayoutId id="2147484500" r:id="rId41"/>
    <p:sldLayoutId id="2147484501" r:id="rId42"/>
    <p:sldLayoutId id="2147484502" r:id="rId43"/>
    <p:sldLayoutId id="2147484503" r:id="rId44"/>
    <p:sldLayoutId id="2147484504" r:id="rId45"/>
    <p:sldLayoutId id="2147484505" r:id="rId46"/>
    <p:sldLayoutId id="2147484506" r:id="rId47"/>
    <p:sldLayoutId id="2147484507" r:id="rId48"/>
    <p:sldLayoutId id="2147484508" r:id="rId49"/>
  </p:sldLayoutIdLst>
  <p:txStyles>
    <p:titleStyle>
      <a:lvl1pPr algn="l" defTabSz="911888" rtl="0" eaLnBrk="1" latinLnBrk="0" hangingPunct="1">
        <a:lnSpc>
          <a:spcPct val="90000"/>
        </a:lnSpc>
        <a:spcBef>
          <a:spcPct val="0"/>
        </a:spcBef>
        <a:buNone/>
        <a:defRPr sz="4388" kern="1200">
          <a:solidFill>
            <a:schemeClr val="tx1"/>
          </a:solidFill>
          <a:latin typeface="+mj-lt"/>
          <a:ea typeface="+mj-ea"/>
          <a:cs typeface="+mj-cs"/>
        </a:defRPr>
      </a:lvl1pPr>
    </p:titleStyle>
    <p:bodyStyle>
      <a:lvl1pPr marL="227972" indent="-227972" algn="l" defTabSz="911888" rtl="0" eaLnBrk="1" latinLnBrk="0" hangingPunct="1">
        <a:lnSpc>
          <a:spcPct val="90000"/>
        </a:lnSpc>
        <a:spcBef>
          <a:spcPts val="998"/>
        </a:spcBef>
        <a:buFont typeface="Arial" panose="020B0604020202020204" pitchFamily="34" charset="0"/>
        <a:buChar char="•"/>
        <a:defRPr sz="2792" kern="1200">
          <a:solidFill>
            <a:schemeClr val="tx1"/>
          </a:solidFill>
          <a:latin typeface="+mn-lt"/>
          <a:ea typeface="+mn-ea"/>
          <a:cs typeface="+mn-cs"/>
        </a:defRPr>
      </a:lvl1pPr>
      <a:lvl2pPr marL="683915" indent="-227972" algn="l" defTabSz="911888" rtl="0" eaLnBrk="1" latinLnBrk="0" hangingPunct="1">
        <a:lnSpc>
          <a:spcPct val="90000"/>
        </a:lnSpc>
        <a:spcBef>
          <a:spcPts val="500"/>
        </a:spcBef>
        <a:buFont typeface="Arial" panose="020B0604020202020204" pitchFamily="34" charset="0"/>
        <a:buChar char="•"/>
        <a:defRPr sz="2394" kern="1200">
          <a:solidFill>
            <a:schemeClr val="tx1"/>
          </a:solidFill>
          <a:latin typeface="+mn-lt"/>
          <a:ea typeface="+mn-ea"/>
          <a:cs typeface="+mn-cs"/>
        </a:defRPr>
      </a:lvl2pPr>
      <a:lvl3pPr marL="1139860" indent="-227972" algn="l" defTabSz="911888" rtl="0" eaLnBrk="1" latinLnBrk="0" hangingPunct="1">
        <a:lnSpc>
          <a:spcPct val="90000"/>
        </a:lnSpc>
        <a:spcBef>
          <a:spcPts val="500"/>
        </a:spcBef>
        <a:buFont typeface="Arial" panose="020B0604020202020204" pitchFamily="34" charset="0"/>
        <a:buChar char="•"/>
        <a:defRPr sz="1994" kern="1200">
          <a:solidFill>
            <a:schemeClr val="tx1"/>
          </a:solidFill>
          <a:latin typeface="+mn-lt"/>
          <a:ea typeface="+mn-ea"/>
          <a:cs typeface="+mn-cs"/>
        </a:defRPr>
      </a:lvl3pPr>
      <a:lvl4pPr marL="1595803" indent="-227972" algn="l" defTabSz="911888" rtl="0" eaLnBrk="1" latinLnBrk="0" hangingPunct="1">
        <a:lnSpc>
          <a:spcPct val="90000"/>
        </a:lnSpc>
        <a:spcBef>
          <a:spcPts val="500"/>
        </a:spcBef>
        <a:buFont typeface="Arial" panose="020B0604020202020204" pitchFamily="34" charset="0"/>
        <a:buChar char="•"/>
        <a:defRPr sz="1795" kern="1200">
          <a:solidFill>
            <a:schemeClr val="tx1"/>
          </a:solidFill>
          <a:latin typeface="+mn-lt"/>
          <a:ea typeface="+mn-ea"/>
          <a:cs typeface="+mn-cs"/>
        </a:defRPr>
      </a:lvl4pPr>
      <a:lvl5pPr marL="2051746" indent="-227972" algn="l" defTabSz="911888" rtl="0" eaLnBrk="1" latinLnBrk="0" hangingPunct="1">
        <a:lnSpc>
          <a:spcPct val="90000"/>
        </a:lnSpc>
        <a:spcBef>
          <a:spcPts val="500"/>
        </a:spcBef>
        <a:buFont typeface="Arial" panose="020B0604020202020204" pitchFamily="34" charset="0"/>
        <a:buChar char="•"/>
        <a:defRPr sz="1795" kern="1200">
          <a:solidFill>
            <a:schemeClr val="tx1"/>
          </a:solidFill>
          <a:latin typeface="+mn-lt"/>
          <a:ea typeface="+mn-ea"/>
          <a:cs typeface="+mn-cs"/>
        </a:defRPr>
      </a:lvl5pPr>
      <a:lvl6pPr marL="2507690" indent="-227972" algn="l" defTabSz="911888" rtl="0" eaLnBrk="1" latinLnBrk="0" hangingPunct="1">
        <a:lnSpc>
          <a:spcPct val="90000"/>
        </a:lnSpc>
        <a:spcBef>
          <a:spcPts val="500"/>
        </a:spcBef>
        <a:buFont typeface="Arial" panose="020B0604020202020204" pitchFamily="34" charset="0"/>
        <a:buChar char="•"/>
        <a:defRPr sz="1795" kern="1200">
          <a:solidFill>
            <a:schemeClr val="tx1"/>
          </a:solidFill>
          <a:latin typeface="+mn-lt"/>
          <a:ea typeface="+mn-ea"/>
          <a:cs typeface="+mn-cs"/>
        </a:defRPr>
      </a:lvl6pPr>
      <a:lvl7pPr marL="2963633" indent="-227972" algn="l" defTabSz="911888" rtl="0" eaLnBrk="1" latinLnBrk="0" hangingPunct="1">
        <a:lnSpc>
          <a:spcPct val="90000"/>
        </a:lnSpc>
        <a:spcBef>
          <a:spcPts val="500"/>
        </a:spcBef>
        <a:buFont typeface="Arial" panose="020B0604020202020204" pitchFamily="34" charset="0"/>
        <a:buChar char="•"/>
        <a:defRPr sz="1795" kern="1200">
          <a:solidFill>
            <a:schemeClr val="tx1"/>
          </a:solidFill>
          <a:latin typeface="+mn-lt"/>
          <a:ea typeface="+mn-ea"/>
          <a:cs typeface="+mn-cs"/>
        </a:defRPr>
      </a:lvl7pPr>
      <a:lvl8pPr marL="3419578" indent="-227972" algn="l" defTabSz="911888" rtl="0" eaLnBrk="1" latinLnBrk="0" hangingPunct="1">
        <a:lnSpc>
          <a:spcPct val="90000"/>
        </a:lnSpc>
        <a:spcBef>
          <a:spcPts val="500"/>
        </a:spcBef>
        <a:buFont typeface="Arial" panose="020B0604020202020204" pitchFamily="34" charset="0"/>
        <a:buChar char="•"/>
        <a:defRPr sz="1795" kern="1200">
          <a:solidFill>
            <a:schemeClr val="tx1"/>
          </a:solidFill>
          <a:latin typeface="+mn-lt"/>
          <a:ea typeface="+mn-ea"/>
          <a:cs typeface="+mn-cs"/>
        </a:defRPr>
      </a:lvl8pPr>
      <a:lvl9pPr marL="3875520" indent="-227972" algn="l" defTabSz="911888" rtl="0" eaLnBrk="1" latinLnBrk="0" hangingPunct="1">
        <a:lnSpc>
          <a:spcPct val="90000"/>
        </a:lnSpc>
        <a:spcBef>
          <a:spcPts val="500"/>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1888" rtl="0" eaLnBrk="1" latinLnBrk="0" hangingPunct="1">
        <a:defRPr sz="1795" kern="1200">
          <a:solidFill>
            <a:schemeClr val="tx1"/>
          </a:solidFill>
          <a:latin typeface="+mn-lt"/>
          <a:ea typeface="+mn-ea"/>
          <a:cs typeface="+mn-cs"/>
        </a:defRPr>
      </a:lvl1pPr>
      <a:lvl2pPr marL="455945" algn="l" defTabSz="911888" rtl="0" eaLnBrk="1" latinLnBrk="0" hangingPunct="1">
        <a:defRPr sz="1795" kern="1200">
          <a:solidFill>
            <a:schemeClr val="tx1"/>
          </a:solidFill>
          <a:latin typeface="+mn-lt"/>
          <a:ea typeface="+mn-ea"/>
          <a:cs typeface="+mn-cs"/>
        </a:defRPr>
      </a:lvl2pPr>
      <a:lvl3pPr marL="911888" algn="l" defTabSz="911888" rtl="0" eaLnBrk="1" latinLnBrk="0" hangingPunct="1">
        <a:defRPr sz="1795" kern="1200">
          <a:solidFill>
            <a:schemeClr val="tx1"/>
          </a:solidFill>
          <a:latin typeface="+mn-lt"/>
          <a:ea typeface="+mn-ea"/>
          <a:cs typeface="+mn-cs"/>
        </a:defRPr>
      </a:lvl3pPr>
      <a:lvl4pPr marL="1367831" algn="l" defTabSz="911888" rtl="0" eaLnBrk="1" latinLnBrk="0" hangingPunct="1">
        <a:defRPr sz="1795" kern="1200">
          <a:solidFill>
            <a:schemeClr val="tx1"/>
          </a:solidFill>
          <a:latin typeface="+mn-lt"/>
          <a:ea typeface="+mn-ea"/>
          <a:cs typeface="+mn-cs"/>
        </a:defRPr>
      </a:lvl4pPr>
      <a:lvl5pPr marL="1823774" algn="l" defTabSz="911888" rtl="0" eaLnBrk="1" latinLnBrk="0" hangingPunct="1">
        <a:defRPr sz="1795" kern="1200">
          <a:solidFill>
            <a:schemeClr val="tx1"/>
          </a:solidFill>
          <a:latin typeface="+mn-lt"/>
          <a:ea typeface="+mn-ea"/>
          <a:cs typeface="+mn-cs"/>
        </a:defRPr>
      </a:lvl5pPr>
      <a:lvl6pPr marL="2279718" algn="l" defTabSz="911888" rtl="0" eaLnBrk="1" latinLnBrk="0" hangingPunct="1">
        <a:defRPr sz="1795" kern="1200">
          <a:solidFill>
            <a:schemeClr val="tx1"/>
          </a:solidFill>
          <a:latin typeface="+mn-lt"/>
          <a:ea typeface="+mn-ea"/>
          <a:cs typeface="+mn-cs"/>
        </a:defRPr>
      </a:lvl6pPr>
      <a:lvl7pPr marL="2735661" algn="l" defTabSz="911888" rtl="0" eaLnBrk="1" latinLnBrk="0" hangingPunct="1">
        <a:defRPr sz="1795" kern="1200">
          <a:solidFill>
            <a:schemeClr val="tx1"/>
          </a:solidFill>
          <a:latin typeface="+mn-lt"/>
          <a:ea typeface="+mn-ea"/>
          <a:cs typeface="+mn-cs"/>
        </a:defRPr>
      </a:lvl7pPr>
      <a:lvl8pPr marL="3191606" algn="l" defTabSz="911888" rtl="0" eaLnBrk="1" latinLnBrk="0" hangingPunct="1">
        <a:defRPr sz="1795" kern="1200">
          <a:solidFill>
            <a:schemeClr val="tx1"/>
          </a:solidFill>
          <a:latin typeface="+mn-lt"/>
          <a:ea typeface="+mn-ea"/>
          <a:cs typeface="+mn-cs"/>
        </a:defRPr>
      </a:lvl8pPr>
      <a:lvl9pPr marL="3647549" algn="l" defTabSz="911888"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uth.careersandenterprise.co.uk/compassplus" TargetMode="External"/><Relationship Id="rId2" Type="http://schemas.openxmlformats.org/officeDocument/2006/relationships/image" Target="../media/image18.jpeg"/><Relationship Id="rId1" Type="http://schemas.openxmlformats.org/officeDocument/2006/relationships/slideLayout" Target="../slideLayouts/slideLayout34.xml"/><Relationship Id="rId5" Type="http://schemas.microsoft.com/office/2007/relationships/hdphoto" Target="../media/hdphoto1.wdp"/><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hyperlink" Target="https://auth.careersandenterprise.co.uk/compassplus" TargetMode="External"/><Relationship Id="rId2" Type="http://schemas.openxmlformats.org/officeDocument/2006/relationships/notesSlide" Target="../notesSlides/notesSlide1.xml"/><Relationship Id="rId1" Type="http://schemas.openxmlformats.org/officeDocument/2006/relationships/slideLayout" Target="../slideLayouts/slideLayout44.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58.xml"/><Relationship Id="rId4" Type="http://schemas.openxmlformats.org/officeDocument/2006/relationships/hyperlink" Target="https://demo.auth.careersandenterprise.co.uk/compassplu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playlist?list=PLok8K4I1AJqYgN4wI4IQJjSPNFVESXpkx" TargetMode="External"/><Relationship Id="rId2" Type="http://schemas.openxmlformats.org/officeDocument/2006/relationships/hyperlink" Target="https://www.youtube.com/playlist?list=PLok8K4I1AJqYkBAQ-Mn8TxTIRDemMR07t" TargetMode="Externa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3C7EBB-D788-6725-E254-68C882CFA220}"/>
              </a:ext>
            </a:extLst>
          </p:cNvPr>
          <p:cNvSpPr txBox="1"/>
          <p:nvPr/>
        </p:nvSpPr>
        <p:spPr>
          <a:xfrm>
            <a:off x="7419954" y="2009380"/>
            <a:ext cx="3921856" cy="2839239"/>
          </a:xfrm>
          <a:prstGeom prst="rect">
            <a:avLst/>
          </a:prstGeom>
          <a:noFill/>
        </p:spPr>
        <p:txBody>
          <a:bodyPr wrap="square" lIns="68580" tIns="34290" rIns="68580" bIns="34290" rtlCol="0" anchor="t">
            <a:spAutoFit/>
          </a:bodyPr>
          <a:lstStyle/>
          <a:p>
            <a:pPr algn="ctr" defTabSz="685800">
              <a:defRPr/>
            </a:pPr>
            <a:r>
              <a:rPr lang="en-US" sz="6000" b="1">
                <a:solidFill>
                  <a:srgbClr val="FFFFFF"/>
                </a:solidFill>
                <a:latin typeface="Lato"/>
                <a:ea typeface="Lato"/>
                <a:cs typeface="Lato"/>
              </a:rPr>
              <a:t>Groups and Activities</a:t>
            </a:r>
          </a:p>
        </p:txBody>
      </p:sp>
      <p:pic>
        <p:nvPicPr>
          <p:cNvPr id="3" name="Picture 2" descr="A person sitting at a table&#10;&#10;AI-generated content may be incorrect.">
            <a:extLst>
              <a:ext uri="{FF2B5EF4-FFF2-40B4-BE49-F238E27FC236}">
                <a16:creationId xmlns:a16="http://schemas.microsoft.com/office/drawing/2014/main" id="{FD93DA0A-92E4-39E6-5E20-1148BE17292C}"/>
              </a:ext>
            </a:extLst>
          </p:cNvPr>
          <p:cNvPicPr>
            <a:picLocks noChangeAspect="1"/>
          </p:cNvPicPr>
          <p:nvPr/>
        </p:nvPicPr>
        <p:blipFill>
          <a:blip r:embed="rId2"/>
          <a:srcRect l="18199" r="16667"/>
          <a:stretch>
            <a:fillRect/>
          </a:stretch>
        </p:blipFill>
        <p:spPr>
          <a:xfrm>
            <a:off x="-145915" y="0"/>
            <a:ext cx="6697106" cy="6858000"/>
          </a:xfrm>
          <a:prstGeom prst="rect">
            <a:avLst/>
          </a:prstGeom>
        </p:spPr>
      </p:pic>
      <p:cxnSp>
        <p:nvCxnSpPr>
          <p:cNvPr id="6" name="Straight Connector 5">
            <a:extLst>
              <a:ext uri="{FF2B5EF4-FFF2-40B4-BE49-F238E27FC236}">
                <a16:creationId xmlns:a16="http://schemas.microsoft.com/office/drawing/2014/main" id="{CDDED056-F598-AC3A-D4CF-FD1A44FE2B13}"/>
              </a:ext>
            </a:extLst>
          </p:cNvPr>
          <p:cNvCxnSpPr>
            <a:cxnSpLocks/>
          </p:cNvCxnSpPr>
          <p:nvPr/>
        </p:nvCxnSpPr>
        <p:spPr>
          <a:xfrm>
            <a:off x="6551195" y="0"/>
            <a:ext cx="0" cy="7166773"/>
          </a:xfrm>
          <a:prstGeom prst="line">
            <a:avLst/>
          </a:prstGeom>
          <a:ln w="152400">
            <a:solidFill>
              <a:srgbClr val="EC5E64"/>
            </a:solidFill>
          </a:ln>
        </p:spPr>
        <p:style>
          <a:lnRef idx="1">
            <a:schemeClr val="accent1"/>
          </a:lnRef>
          <a:fillRef idx="0">
            <a:schemeClr val="accent1"/>
          </a:fillRef>
          <a:effectRef idx="0">
            <a:schemeClr val="accent1"/>
          </a:effectRef>
          <a:fontRef idx="minor">
            <a:schemeClr val="tx1"/>
          </a:fontRef>
        </p:style>
      </p:cxnSp>
      <p:pic>
        <p:nvPicPr>
          <p:cNvPr id="2" name="Picture 1" descr="A picture containing text, clipart&#10;&#10;Description automatically generated">
            <a:hlinkClick r:id="rId3"/>
            <a:extLst>
              <a:ext uri="{FF2B5EF4-FFF2-40B4-BE49-F238E27FC236}">
                <a16:creationId xmlns:a16="http://schemas.microsoft.com/office/drawing/2014/main" id="{68E3B458-494D-2241-B277-10875C656587}"/>
              </a:ext>
            </a:extLst>
          </p:cNvPr>
          <p:cNvPicPr>
            <a:picLocks noChangeAspect="1"/>
          </p:cNvPicPr>
          <p:nvPr/>
        </p:nvPicPr>
        <p:blipFill rotWithShape="1">
          <a:blip r:embed="rId4" cstate="print">
            <a:alphaModFix amt="70000"/>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r="261" b="26744"/>
          <a:stretch/>
        </p:blipFill>
        <p:spPr>
          <a:xfrm>
            <a:off x="7278567" y="329936"/>
            <a:ext cx="2132132" cy="351000"/>
          </a:xfrm>
          <a:prstGeom prst="rect">
            <a:avLst/>
          </a:prstGeom>
        </p:spPr>
      </p:pic>
      <p:cxnSp>
        <p:nvCxnSpPr>
          <p:cNvPr id="5" name="Straight Connector 4">
            <a:extLst>
              <a:ext uri="{FF2B5EF4-FFF2-40B4-BE49-F238E27FC236}">
                <a16:creationId xmlns:a16="http://schemas.microsoft.com/office/drawing/2014/main" id="{03DC456E-5B13-91EC-7EF1-EC558C2885F5}"/>
              </a:ext>
            </a:extLst>
          </p:cNvPr>
          <p:cNvCxnSpPr>
            <a:cxnSpLocks/>
          </p:cNvCxnSpPr>
          <p:nvPr/>
        </p:nvCxnSpPr>
        <p:spPr>
          <a:xfrm>
            <a:off x="9661712" y="309463"/>
            <a:ext cx="0" cy="552248"/>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9612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02EBC-577A-60BB-170A-53FC564FD85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0C126BA4-77D9-4672-9BF3-E3DB34313A5F}"/>
              </a:ext>
            </a:extLst>
          </p:cNvPr>
          <p:cNvSpPr txBox="1">
            <a:spLocks/>
          </p:cNvSpPr>
          <p:nvPr/>
        </p:nvSpPr>
        <p:spPr>
          <a:xfrm>
            <a:off x="249923" y="331468"/>
            <a:ext cx="7084812" cy="889232"/>
          </a:xfrm>
          <a:prstGeom prst="rect">
            <a:avLst/>
          </a:prstGeom>
        </p:spPr>
        <p:txBody>
          <a:bodyPr vert="horz" lIns="91313" tIns="45656" rIns="91313" bIns="45656"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1505864" rtl="0" eaLnBrk="1" fontAlgn="auto" latinLnBrk="0" hangingPunct="1">
              <a:lnSpc>
                <a:spcPct val="100000"/>
              </a:lnSpc>
              <a:spcBef>
                <a:spcPts val="599"/>
              </a:spcBef>
              <a:spcAft>
                <a:spcPts val="599"/>
              </a:spcAft>
              <a:buClrTx/>
              <a:buSzPct val="100000"/>
              <a:buFont typeface="Arial" panose="020B0604020202020204" pitchFamily="34" charset="0"/>
              <a:buNone/>
              <a:tabLst/>
              <a:defRPr/>
            </a:pPr>
            <a:r>
              <a:rPr kumimoji="0" lang="en-GB" sz="4500" b="1" i="0" u="none" strike="noStrike" kern="1200" cap="none" spc="0" normalizeH="0" baseline="0" noProof="0">
                <a:ln>
                  <a:noFill/>
                </a:ln>
                <a:solidFill>
                  <a:srgbClr val="00A9A9"/>
                </a:solidFill>
                <a:effectLst/>
                <a:uLnTx/>
                <a:uFillTx/>
                <a:latin typeface="Lato" panose="020F0502020204030203" pitchFamily="34" charset="0"/>
                <a:ea typeface="Lato" panose="020F0502020204030203" pitchFamily="34" charset="0"/>
                <a:cs typeface="Lato" panose="020F0502020204030203" pitchFamily="34" charset="0"/>
              </a:rPr>
              <a:t>The value of groups</a:t>
            </a:r>
          </a:p>
        </p:txBody>
      </p:sp>
      <p:sp>
        <p:nvSpPr>
          <p:cNvPr id="6" name="TextBox 5">
            <a:extLst>
              <a:ext uri="{FF2B5EF4-FFF2-40B4-BE49-F238E27FC236}">
                <a16:creationId xmlns:a16="http://schemas.microsoft.com/office/drawing/2014/main" id="{EF384818-F3DA-B520-64F8-6CF67DB5B811}"/>
              </a:ext>
            </a:extLst>
          </p:cNvPr>
          <p:cNvSpPr txBox="1"/>
          <p:nvPr/>
        </p:nvSpPr>
        <p:spPr>
          <a:xfrm>
            <a:off x="338162" y="1457528"/>
            <a:ext cx="5422831" cy="1440000"/>
          </a:xfrm>
          <a:prstGeom prst="roundRect">
            <a:avLst/>
          </a:prstGeom>
          <a:noFill/>
          <a:ln w="57150">
            <a:solidFill>
              <a:srgbClr val="EB6065"/>
            </a:solidFill>
          </a:ln>
        </p:spPr>
        <p:txBody>
          <a:bodyPr wrap="square" anchor="ctr">
            <a:spAutoFit/>
          </a:bodyPr>
          <a:lstStyle/>
          <a:p>
            <a:pPr marL="0" marR="0" lvl="0" indent="0" algn="ctr" defTabSz="685800" rtl="0" eaLnBrk="1" fontAlgn="auto" latinLnBrk="0" hangingPunct="1">
              <a:lnSpc>
                <a:spcPct val="100000"/>
              </a:lnSpc>
              <a:spcBef>
                <a:spcPts val="0"/>
              </a:spcBef>
              <a:spcAft>
                <a:spcPts val="2250"/>
              </a:spcAft>
              <a:buClrTx/>
              <a:buSzTx/>
              <a:buFontTx/>
              <a:buNone/>
              <a:tabLst/>
              <a:defRPr/>
            </a:pPr>
            <a:r>
              <a:rPr kumimoji="0" lang="en-GB" sz="2400" b="0" i="0" u="none" strike="noStrike" kern="1200" cap="none" spc="0" normalizeH="0" baseline="0" noProof="0">
                <a:ln>
                  <a:noFill/>
                </a:ln>
                <a:solidFill>
                  <a:srgbClr val="585857"/>
                </a:solidFill>
                <a:effectLst/>
                <a:uLnTx/>
                <a:uFillTx/>
                <a:latin typeface="Lato" panose="020F0502020204030203" pitchFamily="34" charset="0"/>
                <a:ea typeface="Lato" panose="020F0502020204030203" pitchFamily="34" charset="0"/>
                <a:cs typeface="Lato" panose="020F0502020204030203" pitchFamily="34" charset="0"/>
              </a:rPr>
              <a:t>Encourages you to consider learners needs and where to tailor or focus activities</a:t>
            </a:r>
          </a:p>
        </p:txBody>
      </p:sp>
      <p:sp>
        <p:nvSpPr>
          <p:cNvPr id="8" name="TextBox 7">
            <a:extLst>
              <a:ext uri="{FF2B5EF4-FFF2-40B4-BE49-F238E27FC236}">
                <a16:creationId xmlns:a16="http://schemas.microsoft.com/office/drawing/2014/main" id="{1A60DC6C-11D6-F751-8A0E-ECD2A129F09C}"/>
              </a:ext>
            </a:extLst>
          </p:cNvPr>
          <p:cNvSpPr txBox="1"/>
          <p:nvPr/>
        </p:nvSpPr>
        <p:spPr>
          <a:xfrm>
            <a:off x="338162" y="3200853"/>
            <a:ext cx="5422830" cy="1440000"/>
          </a:xfrm>
          <a:prstGeom prst="roundRect">
            <a:avLst/>
          </a:prstGeom>
          <a:noFill/>
          <a:ln w="57150">
            <a:solidFill>
              <a:srgbClr val="10AAAA"/>
            </a:solidFill>
          </a:ln>
        </p:spPr>
        <p:txBody>
          <a:bodyPr wrap="square" anchor="ctr">
            <a:spAutoFit/>
          </a:bodyPr>
          <a:lstStyle/>
          <a:p>
            <a:pPr marL="0" marR="0" lvl="0" indent="0" algn="ctr" defTabSz="685800" rtl="0" eaLnBrk="1" fontAlgn="auto" latinLnBrk="0" hangingPunct="1">
              <a:lnSpc>
                <a:spcPct val="100000"/>
              </a:lnSpc>
              <a:spcBef>
                <a:spcPts val="0"/>
              </a:spcBef>
              <a:spcAft>
                <a:spcPts val="2250"/>
              </a:spcAft>
              <a:buClrTx/>
              <a:buSzTx/>
              <a:buFontTx/>
              <a:buNone/>
              <a:tabLst/>
              <a:defRPr/>
            </a:pPr>
            <a:r>
              <a:rPr kumimoji="0" lang="en-GB" sz="2400" b="0" i="0" u="none" strike="noStrike" kern="1200" cap="none" spc="0" normalizeH="0" baseline="0" noProof="0">
                <a:ln>
                  <a:noFill/>
                </a:ln>
                <a:solidFill>
                  <a:srgbClr val="585857"/>
                </a:solidFill>
                <a:effectLst/>
                <a:uLnTx/>
                <a:uFillTx/>
                <a:latin typeface="Lato" panose="020F0502020204030203" pitchFamily="34" charset="0"/>
                <a:ea typeface="Lato" panose="020F0502020204030203" pitchFamily="34" charset="0"/>
                <a:cs typeface="Lato" panose="020F0502020204030203" pitchFamily="34" charset="0"/>
              </a:rPr>
              <a:t>Enables the creation of custom groups (across years) for tailored support and opportunity</a:t>
            </a:r>
          </a:p>
        </p:txBody>
      </p:sp>
      <p:sp>
        <p:nvSpPr>
          <p:cNvPr id="10" name="TextBox 9">
            <a:extLst>
              <a:ext uri="{FF2B5EF4-FFF2-40B4-BE49-F238E27FC236}">
                <a16:creationId xmlns:a16="http://schemas.microsoft.com/office/drawing/2014/main" id="{AF351150-9FA4-6B90-FB66-E51DC6441DAD}"/>
              </a:ext>
            </a:extLst>
          </p:cNvPr>
          <p:cNvSpPr txBox="1"/>
          <p:nvPr/>
        </p:nvSpPr>
        <p:spPr>
          <a:xfrm>
            <a:off x="338162" y="4944178"/>
            <a:ext cx="5422830" cy="1440000"/>
          </a:xfrm>
          <a:prstGeom prst="roundRect">
            <a:avLst/>
          </a:prstGeom>
          <a:noFill/>
          <a:ln w="57150">
            <a:solidFill>
              <a:srgbClr val="E6B261"/>
            </a:solidFill>
          </a:ln>
        </p:spPr>
        <p:txBody>
          <a:bodyPr wrap="square" anchor="ctr">
            <a:spAutoFit/>
          </a:bodyPr>
          <a:lstStyle/>
          <a:p>
            <a:pPr lvl="0" algn="ctr" defTabSz="600075">
              <a:lnSpc>
                <a:spcPct val="90000"/>
              </a:lnSpc>
              <a:spcBef>
                <a:spcPct val="0"/>
              </a:spcBef>
              <a:spcAft>
                <a:spcPct val="35000"/>
              </a:spcAft>
            </a:pPr>
            <a:r>
              <a:rPr lang="en-GB" sz="2400">
                <a:solidFill>
                  <a:srgbClr val="585857"/>
                </a:solidFill>
                <a:latin typeface="Lato" panose="020F0502020204030203" pitchFamily="34" charset="0"/>
                <a:ea typeface="Lato" panose="020F0502020204030203" pitchFamily="34" charset="0"/>
                <a:cs typeface="Lato" panose="020F0502020204030203" pitchFamily="34" charset="0"/>
              </a:rPr>
              <a:t>Provides quality assurance and secure records of targeted support</a:t>
            </a:r>
          </a:p>
        </p:txBody>
      </p:sp>
      <p:sp>
        <p:nvSpPr>
          <p:cNvPr id="14" name="TextBox 13">
            <a:extLst>
              <a:ext uri="{FF2B5EF4-FFF2-40B4-BE49-F238E27FC236}">
                <a16:creationId xmlns:a16="http://schemas.microsoft.com/office/drawing/2014/main" id="{96B91543-0596-490C-8D86-0DEDF870E3F6}"/>
              </a:ext>
            </a:extLst>
          </p:cNvPr>
          <p:cNvSpPr txBox="1"/>
          <p:nvPr/>
        </p:nvSpPr>
        <p:spPr>
          <a:xfrm>
            <a:off x="6431007" y="1457528"/>
            <a:ext cx="5389519" cy="1440000"/>
          </a:xfrm>
          <a:prstGeom prst="roundRect">
            <a:avLst/>
          </a:prstGeom>
          <a:noFill/>
          <a:ln w="57150">
            <a:solidFill>
              <a:srgbClr val="E6B261"/>
            </a:solidFill>
          </a:ln>
        </p:spPr>
        <p:txBody>
          <a:bodyPr wrap="square" anchor="ctr">
            <a:spAutoFit/>
          </a:bodyPr>
          <a:lstStyle/>
          <a:p>
            <a:pPr marL="0" marR="0" lvl="0" indent="0" algn="ctr" defTabSz="685800" rtl="0" eaLnBrk="1" fontAlgn="auto" latinLnBrk="0" hangingPunct="1">
              <a:lnSpc>
                <a:spcPct val="100000"/>
              </a:lnSpc>
              <a:spcBef>
                <a:spcPts val="0"/>
              </a:spcBef>
              <a:spcAft>
                <a:spcPts val="2250"/>
              </a:spcAft>
              <a:buClrTx/>
              <a:buSzTx/>
              <a:buFontTx/>
              <a:buNone/>
              <a:tabLst/>
              <a:defRPr/>
            </a:pPr>
            <a:r>
              <a:rPr kumimoji="0" lang="en-GB" sz="2400" b="0" i="0" u="none" strike="noStrike" kern="1200" cap="none" spc="0" normalizeH="0" baseline="0" noProof="0">
                <a:ln>
                  <a:noFill/>
                </a:ln>
                <a:solidFill>
                  <a:srgbClr val="585857"/>
                </a:solidFill>
                <a:effectLst/>
                <a:uLnTx/>
                <a:uFillTx/>
                <a:latin typeface="Lato" panose="020F0502020204030203" pitchFamily="34" charset="0"/>
                <a:ea typeface="Lato" panose="020F0502020204030203" pitchFamily="34" charset="0"/>
                <a:cs typeface="Lato" panose="020F0502020204030203" pitchFamily="34" charset="0"/>
              </a:rPr>
              <a:t>Gives visibility of learner characteristics within a group to support preparation</a:t>
            </a:r>
          </a:p>
        </p:txBody>
      </p:sp>
      <p:sp>
        <p:nvSpPr>
          <p:cNvPr id="16" name="TextBox 15">
            <a:extLst>
              <a:ext uri="{FF2B5EF4-FFF2-40B4-BE49-F238E27FC236}">
                <a16:creationId xmlns:a16="http://schemas.microsoft.com/office/drawing/2014/main" id="{C1C21921-8C4B-F042-23D5-488F0A37DADA}"/>
              </a:ext>
            </a:extLst>
          </p:cNvPr>
          <p:cNvSpPr txBox="1"/>
          <p:nvPr/>
        </p:nvSpPr>
        <p:spPr>
          <a:xfrm>
            <a:off x="6431007" y="3200853"/>
            <a:ext cx="5389519" cy="1440000"/>
          </a:xfrm>
          <a:prstGeom prst="roundRect">
            <a:avLst/>
          </a:prstGeom>
          <a:noFill/>
          <a:ln w="57150">
            <a:solidFill>
              <a:srgbClr val="536096"/>
            </a:solidFill>
          </a:ln>
        </p:spPr>
        <p:txBody>
          <a:bodyPr wrap="square" anchor="ctr">
            <a:spAutoFit/>
          </a:bodyPr>
          <a:lstStyle/>
          <a:p>
            <a:pPr marL="0" marR="0" lvl="0" indent="0" algn="ctr" defTabSz="685800" rtl="0" eaLnBrk="1" fontAlgn="auto" latinLnBrk="0" hangingPunct="1">
              <a:lnSpc>
                <a:spcPct val="100000"/>
              </a:lnSpc>
              <a:spcBef>
                <a:spcPts val="0"/>
              </a:spcBef>
              <a:spcAft>
                <a:spcPts val="2250"/>
              </a:spcAft>
              <a:buClrTx/>
              <a:buSzTx/>
              <a:buFontTx/>
              <a:buNone/>
              <a:tabLst/>
              <a:defRPr/>
            </a:pPr>
            <a:r>
              <a:rPr kumimoji="0" lang="en-GB" sz="2400" b="0" i="0" u="none" strike="noStrike" kern="1200" cap="none" spc="0" normalizeH="0" baseline="0" noProof="0">
                <a:ln>
                  <a:noFill/>
                </a:ln>
                <a:solidFill>
                  <a:srgbClr val="585857"/>
                </a:solidFill>
                <a:effectLst/>
                <a:uLnTx/>
                <a:uFillTx/>
                <a:latin typeface="Lato" panose="020F0502020204030203" pitchFamily="34" charset="0"/>
                <a:ea typeface="Lato" panose="020F0502020204030203" pitchFamily="34" charset="0"/>
                <a:cs typeface="Lato" panose="020F0502020204030203" pitchFamily="34" charset="0"/>
              </a:rPr>
              <a:t>Enables evaluation and monitoring of how needs are being met</a:t>
            </a:r>
          </a:p>
        </p:txBody>
      </p:sp>
      <p:sp>
        <p:nvSpPr>
          <p:cNvPr id="18" name="TextBox 17">
            <a:extLst>
              <a:ext uri="{FF2B5EF4-FFF2-40B4-BE49-F238E27FC236}">
                <a16:creationId xmlns:a16="http://schemas.microsoft.com/office/drawing/2014/main" id="{3F24730C-7C8F-7133-7678-F7D0CE8A9B96}"/>
              </a:ext>
            </a:extLst>
          </p:cNvPr>
          <p:cNvSpPr txBox="1"/>
          <p:nvPr/>
        </p:nvSpPr>
        <p:spPr>
          <a:xfrm>
            <a:off x="6431008" y="4944178"/>
            <a:ext cx="5389519" cy="1440000"/>
          </a:xfrm>
          <a:prstGeom prst="roundRect">
            <a:avLst/>
          </a:prstGeom>
          <a:noFill/>
          <a:ln w="57150">
            <a:solidFill>
              <a:srgbClr val="10AAAA"/>
            </a:solidFill>
          </a:ln>
        </p:spPr>
        <p:txBody>
          <a:bodyPr wrap="square" anchor="ctr">
            <a:spAutoFit/>
          </a:bodyPr>
          <a:lstStyle/>
          <a:p>
            <a:pPr marL="0" marR="0" lvl="0" indent="0" algn="ctr" defTabSz="685800" rtl="0" eaLnBrk="1" fontAlgn="auto" latinLnBrk="0" hangingPunct="1">
              <a:lnSpc>
                <a:spcPct val="100000"/>
              </a:lnSpc>
              <a:spcBef>
                <a:spcPts val="0"/>
              </a:spcBef>
              <a:spcAft>
                <a:spcPts val="2250"/>
              </a:spcAft>
              <a:buClrTx/>
              <a:buSzTx/>
              <a:buFontTx/>
              <a:buNone/>
              <a:tabLst/>
              <a:defRPr/>
            </a:pPr>
            <a:r>
              <a:rPr kumimoji="0" lang="en-GB" sz="2400" b="0" i="0" u="none" strike="noStrike" kern="1200" cap="none" spc="0" normalizeH="0" baseline="0" noProof="0">
                <a:ln>
                  <a:noFill/>
                </a:ln>
                <a:solidFill>
                  <a:srgbClr val="585857"/>
                </a:solidFill>
                <a:effectLst/>
                <a:uLnTx/>
                <a:uFillTx/>
                <a:latin typeface="Lato" panose="020F0502020204030203" pitchFamily="34" charset="0"/>
                <a:ea typeface="Lato" panose="020F0502020204030203" pitchFamily="34" charset="0"/>
                <a:cs typeface="Lato" panose="020F0502020204030203" pitchFamily="34" charset="0"/>
              </a:rPr>
              <a:t>Increases knowledge and visibility of career learner journeys</a:t>
            </a:r>
          </a:p>
        </p:txBody>
      </p:sp>
      <p:pic>
        <p:nvPicPr>
          <p:cNvPr id="21" name="Picture 20" descr="A picture containing text, clipart&#10;&#10;Description automatically generated">
            <a:hlinkClick r:id="rId3"/>
            <a:extLst>
              <a:ext uri="{FF2B5EF4-FFF2-40B4-BE49-F238E27FC236}">
                <a16:creationId xmlns:a16="http://schemas.microsoft.com/office/drawing/2014/main" id="{4EF84079-6702-82D3-5303-4368486050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61" b="26744"/>
          <a:stretch/>
        </p:blipFill>
        <p:spPr>
          <a:xfrm>
            <a:off x="7278567" y="329936"/>
            <a:ext cx="2132132" cy="351000"/>
          </a:xfrm>
          <a:prstGeom prst="rect">
            <a:avLst/>
          </a:prstGeom>
        </p:spPr>
      </p:pic>
      <p:cxnSp>
        <p:nvCxnSpPr>
          <p:cNvPr id="22" name="Straight Connector 21">
            <a:extLst>
              <a:ext uri="{FF2B5EF4-FFF2-40B4-BE49-F238E27FC236}">
                <a16:creationId xmlns:a16="http://schemas.microsoft.com/office/drawing/2014/main" id="{168C28E0-8FAD-6CB6-E165-ACF08D1A1948}"/>
              </a:ext>
            </a:extLst>
          </p:cNvPr>
          <p:cNvCxnSpPr/>
          <p:nvPr/>
        </p:nvCxnSpPr>
        <p:spPr>
          <a:xfrm>
            <a:off x="9661712" y="329936"/>
            <a:ext cx="0" cy="562333"/>
          </a:xfrm>
          <a:prstGeom prst="line">
            <a:avLst/>
          </a:prstGeom>
          <a:ln w="28575">
            <a:solidFill>
              <a:srgbClr val="10AAA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156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Connector 2">
            <a:extLst>
              <a:ext uri="{FF2B5EF4-FFF2-40B4-BE49-F238E27FC236}">
                <a16:creationId xmlns:a16="http://schemas.microsoft.com/office/drawing/2014/main" id="{C5D5D296-8504-3AED-A81C-540F4C240979}"/>
              </a:ext>
            </a:extLst>
          </p:cNvPr>
          <p:cNvSpPr>
            <a:spLocks/>
          </p:cNvSpPr>
          <p:nvPr/>
        </p:nvSpPr>
        <p:spPr>
          <a:xfrm>
            <a:off x="1776000" y="-891000"/>
            <a:ext cx="8640000" cy="8640000"/>
          </a:xfrm>
          <a:prstGeom prst="flowChartConnector">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srgbClr val="FFFFFF"/>
              </a:solidFill>
              <a:latin typeface="Calibri" panose="020F0502020204030204"/>
            </a:endParaRPr>
          </a:p>
        </p:txBody>
      </p:sp>
      <p:pic>
        <p:nvPicPr>
          <p:cNvPr id="2" name="Picture 3">
            <a:extLst>
              <a:ext uri="{FF2B5EF4-FFF2-40B4-BE49-F238E27FC236}">
                <a16:creationId xmlns:a16="http://schemas.microsoft.com/office/drawing/2014/main" id="{0DD31034-1DA8-4171-A5E9-5BF480907F7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884045" y="-782540"/>
            <a:ext cx="8423910" cy="8423910"/>
          </a:xfrm>
          <a:prstGeom prst="rect">
            <a:avLst/>
          </a:prstGeom>
        </p:spPr>
      </p:pic>
      <p:sp>
        <p:nvSpPr>
          <p:cNvPr id="5" name="Oval 4">
            <a:extLst>
              <a:ext uri="{FF2B5EF4-FFF2-40B4-BE49-F238E27FC236}">
                <a16:creationId xmlns:a16="http://schemas.microsoft.com/office/drawing/2014/main" id="{EBD65EF1-C83B-4D60-FFA3-9AF3253B4A59}"/>
              </a:ext>
            </a:extLst>
          </p:cNvPr>
          <p:cNvSpPr/>
          <p:nvPr/>
        </p:nvSpPr>
        <p:spPr>
          <a:xfrm>
            <a:off x="4724399" y="1873250"/>
            <a:ext cx="2628900" cy="26860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ln>
                <a:solidFill>
                  <a:srgbClr val="FFFFFF"/>
                </a:solidFill>
              </a:ln>
              <a:solidFill>
                <a:srgbClr val="FFFFFF"/>
              </a:solidFill>
              <a:latin typeface="Calibri" panose="020F0502020204030204"/>
            </a:endParaRPr>
          </a:p>
        </p:txBody>
      </p:sp>
      <p:sp>
        <p:nvSpPr>
          <p:cNvPr id="4" name="TextBox 3">
            <a:extLst>
              <a:ext uri="{FF2B5EF4-FFF2-40B4-BE49-F238E27FC236}">
                <a16:creationId xmlns:a16="http://schemas.microsoft.com/office/drawing/2014/main" id="{F5C3FFD8-A34C-C8B7-42FA-C8A40CE509A2}"/>
              </a:ext>
            </a:extLst>
          </p:cNvPr>
          <p:cNvSpPr txBox="1"/>
          <p:nvPr/>
        </p:nvSpPr>
        <p:spPr>
          <a:xfrm>
            <a:off x="3855154" y="2767280"/>
            <a:ext cx="4367390" cy="1323439"/>
          </a:xfrm>
          <a:prstGeom prst="rect">
            <a:avLst/>
          </a:prstGeom>
          <a:noFill/>
        </p:spPr>
        <p:txBody>
          <a:bodyPr wrap="square" lIns="91440" tIns="45720" rIns="91440" bIns="45720" rtlCol="0" anchor="t">
            <a:spAutoFit/>
          </a:bodyPr>
          <a:lstStyle/>
          <a:p>
            <a:pPr algn="ctr" defTabSz="685800">
              <a:defRPr/>
            </a:pPr>
            <a:r>
              <a:rPr lang="en-US" altLang="en-GB" sz="8000" b="1" spc="-8" dirty="0">
                <a:solidFill>
                  <a:srgbClr val="0DA5A8"/>
                </a:solidFill>
                <a:latin typeface="Lato"/>
                <a:ea typeface="Lato"/>
                <a:cs typeface="Lato"/>
                <a:hlinkClick r:id="rId4"/>
              </a:rPr>
              <a:t>Demo</a:t>
            </a:r>
            <a:endParaRPr lang="en-US" altLang="en-GB" sz="8000" b="1" spc="-8">
              <a:solidFill>
                <a:srgbClr val="0DA5A8"/>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908593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12F03F-7754-598B-FED4-C63E015BD12C}"/>
              </a:ext>
            </a:extLst>
          </p:cNvPr>
          <p:cNvSpPr txBox="1"/>
          <p:nvPr/>
        </p:nvSpPr>
        <p:spPr>
          <a:xfrm>
            <a:off x="750794" y="2229970"/>
            <a:ext cx="834838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hlinkClick r:id="rId2"/>
              </a:rPr>
              <a:t>Compass+ Training webinars 25/26 - YouTube</a:t>
            </a:r>
            <a:endParaRPr lang="en-US" sz="2400" b="1">
              <a:ea typeface="Calibri"/>
              <a:cs typeface="Calibri"/>
            </a:endParaRPr>
          </a:p>
          <a:p>
            <a:r>
              <a:rPr lang="en-GB" sz="1600" dirty="0">
                <a:solidFill>
                  <a:srgbClr val="0F0F0F"/>
                </a:solidFill>
                <a:highlight>
                  <a:srgbClr val="FFFFFF"/>
                </a:highlight>
                <a:latin typeface="Roboto"/>
                <a:ea typeface="Roboto"/>
                <a:cs typeface="Roboto"/>
              </a:rPr>
              <a:t>Sessions that cover training on all aspects of Compass+ and offer support to users, no matter if you're new to the product, just want a quick refresher, or you want to continue building your knowledge as a more experienced user.</a:t>
            </a:r>
            <a:endParaRPr lang="en-GB" sz="1600" dirty="0">
              <a:ea typeface="Calibri" panose="020F0502020204030204"/>
              <a:cs typeface="Calibri" panose="020F0502020204030204"/>
            </a:endParaRPr>
          </a:p>
        </p:txBody>
      </p:sp>
      <p:sp>
        <p:nvSpPr>
          <p:cNvPr id="3" name="TextBox 2">
            <a:extLst>
              <a:ext uri="{FF2B5EF4-FFF2-40B4-BE49-F238E27FC236}">
                <a16:creationId xmlns:a16="http://schemas.microsoft.com/office/drawing/2014/main" id="{405AE7FF-F2E3-B723-3782-28F68B3E8D32}"/>
              </a:ext>
            </a:extLst>
          </p:cNvPr>
          <p:cNvSpPr txBox="1"/>
          <p:nvPr/>
        </p:nvSpPr>
        <p:spPr>
          <a:xfrm>
            <a:off x="750794" y="3429000"/>
            <a:ext cx="8348382"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hlinkClick r:id="rId3"/>
              </a:rPr>
              <a:t>Compass+ Feature Focus - YouTube</a:t>
            </a:r>
            <a:endParaRPr lang="en-US" sz="2400" b="1" dirty="0"/>
          </a:p>
          <a:p>
            <a:r>
              <a:rPr lang="en-GB" sz="1600" dirty="0">
                <a:solidFill>
                  <a:srgbClr val="0F0F0F"/>
                </a:solidFill>
                <a:highlight>
                  <a:srgbClr val="FFFFFF"/>
                </a:highlight>
                <a:latin typeface="Roboto"/>
                <a:ea typeface="Roboto"/>
                <a:cs typeface="Roboto"/>
              </a:rPr>
              <a:t>Laser-focused, bitesize training videos that do exactly what it says on the tin – focus on a specific feature in Compass+ and walk you through how to use it effectively in your setting. We’ll be adding more Feature Focus sessions to the series throughout the academic year, so save this playlist to your browser favourites and be sure to check in regularly to see what’s new.</a:t>
            </a:r>
            <a:endParaRPr lang="en-GB" sz="1600">
              <a:ea typeface="Calibri" panose="020F0502020204030204"/>
              <a:cs typeface="Calibri" panose="020F0502020204030204"/>
            </a:endParaRPr>
          </a:p>
        </p:txBody>
      </p:sp>
      <p:sp>
        <p:nvSpPr>
          <p:cNvPr id="5" name="Text Placeholder 2">
            <a:extLst>
              <a:ext uri="{FF2B5EF4-FFF2-40B4-BE49-F238E27FC236}">
                <a16:creationId xmlns:a16="http://schemas.microsoft.com/office/drawing/2014/main" id="{EDA7527A-1474-03FF-A8AE-4DA547E6BAD5}"/>
              </a:ext>
            </a:extLst>
          </p:cNvPr>
          <p:cNvSpPr txBox="1">
            <a:spLocks/>
          </p:cNvSpPr>
          <p:nvPr/>
        </p:nvSpPr>
        <p:spPr>
          <a:xfrm>
            <a:off x="754188" y="835733"/>
            <a:ext cx="8339870" cy="1752083"/>
          </a:xfrm>
          <a:prstGeom prst="rect">
            <a:avLst/>
          </a:prstGeom>
        </p:spPr>
        <p:txBody>
          <a:bodyPr vert="horz" lIns="91313" tIns="45656" rIns="91313" bIns="45656"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1505864">
              <a:lnSpc>
                <a:spcPct val="100000"/>
              </a:lnSpc>
              <a:spcBef>
                <a:spcPts val="599"/>
              </a:spcBef>
              <a:spcAft>
                <a:spcPts val="599"/>
              </a:spcAft>
              <a:buSzPct val="100000"/>
              <a:buNone/>
              <a:defRPr/>
            </a:pPr>
            <a:r>
              <a:rPr lang="en-GB" sz="4000" b="1">
                <a:solidFill>
                  <a:srgbClr val="00A9A9"/>
                </a:solidFill>
                <a:latin typeface="Lato"/>
                <a:ea typeface="Lato"/>
                <a:cs typeface="Lato"/>
              </a:rPr>
              <a:t>Some useful links for further CPD</a:t>
            </a:r>
            <a:endParaRPr kumimoji="0" lang="en-GB" sz="4000" b="1" i="0" u="none" strike="noStrike" kern="1200" cap="none" spc="0" normalizeH="0" baseline="0" noProof="0">
              <a:ln>
                <a:noFill/>
              </a:ln>
              <a:solidFill>
                <a:srgbClr val="00A9A9"/>
              </a:solidFill>
              <a:effectLst/>
              <a:uLnTx/>
              <a:uFillTx/>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783341184"/>
      </p:ext>
    </p:extLst>
  </p:cSld>
  <p:clrMapOvr>
    <a:masterClrMapping/>
  </p:clrMapOvr>
</p:sld>
</file>

<file path=ppt/theme/theme1.xml><?xml version="1.0" encoding="utf-8"?>
<a:theme xmlns:a="http://schemas.openxmlformats.org/drawingml/2006/main" name="1_Subject divider">
  <a:themeElements>
    <a:clrScheme name="Custom 9">
      <a:dk1>
        <a:srgbClr val="484947"/>
      </a:dk1>
      <a:lt1>
        <a:srgbClr val="FFFFFF"/>
      </a:lt1>
      <a:dk2>
        <a:srgbClr val="00A8A8"/>
      </a:dk2>
      <a:lt2>
        <a:srgbClr val="026891"/>
      </a:lt2>
      <a:accent1>
        <a:srgbClr val="077875"/>
      </a:accent1>
      <a:accent2>
        <a:srgbClr val="114F43"/>
      </a:accent2>
      <a:accent3>
        <a:srgbClr val="515E91"/>
      </a:accent3>
      <a:accent4>
        <a:srgbClr val="026891"/>
      </a:accent4>
      <a:accent5>
        <a:srgbClr val="077875"/>
      </a:accent5>
      <a:accent6>
        <a:srgbClr val="114F43"/>
      </a:accent6>
      <a:hlink>
        <a:srgbClr val="00A8A8"/>
      </a:hlink>
      <a:folHlink>
        <a:srgbClr val="48494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in slide - image">
  <a:themeElements>
    <a:clrScheme name="Custom 9">
      <a:dk1>
        <a:srgbClr val="484947"/>
      </a:dk1>
      <a:lt1>
        <a:srgbClr val="FFFFFF"/>
      </a:lt1>
      <a:dk2>
        <a:srgbClr val="00A8A8"/>
      </a:dk2>
      <a:lt2>
        <a:srgbClr val="026891"/>
      </a:lt2>
      <a:accent1>
        <a:srgbClr val="077875"/>
      </a:accent1>
      <a:accent2>
        <a:srgbClr val="114F43"/>
      </a:accent2>
      <a:accent3>
        <a:srgbClr val="515E91"/>
      </a:accent3>
      <a:accent4>
        <a:srgbClr val="026891"/>
      </a:accent4>
      <a:accent5>
        <a:srgbClr val="077875"/>
      </a:accent5>
      <a:accent6>
        <a:srgbClr val="114F43"/>
      </a:accent6>
      <a:hlink>
        <a:srgbClr val="00A8A8"/>
      </a:hlink>
      <a:folHlink>
        <a:srgbClr val="48494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o breakout">
  <a:themeElements>
    <a:clrScheme name="Custom 4">
      <a:dk1>
        <a:srgbClr val="05A8A7"/>
      </a:dk1>
      <a:lt1>
        <a:srgbClr val="00A8A6"/>
      </a:lt1>
      <a:dk2>
        <a:srgbClr val="484A47"/>
      </a:dk2>
      <a:lt2>
        <a:srgbClr val="FEFFFE"/>
      </a:lt2>
      <a:accent1>
        <a:srgbClr val="05A8A6"/>
      </a:accent1>
      <a:accent2>
        <a:srgbClr val="006792"/>
      </a:accent2>
      <a:accent3>
        <a:srgbClr val="4E5E92"/>
      </a:accent3>
      <a:accent4>
        <a:srgbClr val="EB6E4F"/>
      </a:accent4>
      <a:accent5>
        <a:srgbClr val="E8B462"/>
      </a:accent5>
      <a:accent6>
        <a:srgbClr val="077876"/>
      </a:accent6>
      <a:hlink>
        <a:srgbClr val="48494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e0fbfc8-d2d2-43ac-9b24-764d703acc22">
      <UserInfo>
        <DisplayName>Barbara Thorpe-Tracey</DisplayName>
        <AccountId>292</AccountId>
        <AccountType/>
      </UserInfo>
      <UserInfo>
        <DisplayName>Cameron Nimmo</DisplayName>
        <AccountId>33</AccountId>
        <AccountType/>
      </UserInfo>
      <UserInfo>
        <DisplayName>Marie Jobson</DisplayName>
        <AccountId>32</AccountId>
        <AccountType/>
      </UserInfo>
      <UserInfo>
        <DisplayName>Philippa Hartley</DisplayName>
        <AccountId>24</AccountId>
        <AccountType/>
      </UserInfo>
      <UserInfo>
        <DisplayName>Emily Tanner</DisplayName>
        <AccountId>66</AccountId>
        <AccountType/>
      </UserInfo>
      <UserInfo>
        <DisplayName>Mohammed Sarumi</DisplayName>
        <AccountId>48</AccountId>
        <AccountType/>
      </UserInfo>
      <UserInfo>
        <DisplayName>Daniel Edwards</DisplayName>
        <AccountId>25</AccountId>
        <AccountType/>
      </UserInfo>
      <UserInfo>
        <DisplayName>Tanya Fihosy</DisplayName>
        <AccountId>116</AccountId>
        <AccountType/>
      </UserInfo>
      <UserInfo>
        <DisplayName>Rosa Alexander</DisplayName>
        <AccountId>310</AccountId>
        <AccountType/>
      </UserInfo>
      <UserInfo>
        <DisplayName>Elizabeth Phillips-Rennie</DisplayName>
        <AccountId>415</AccountId>
        <AccountType/>
      </UserInfo>
      <UserInfo>
        <DisplayName>Victoria Merrick</DisplayName>
        <AccountId>557</AccountId>
        <AccountType/>
      </UserInfo>
      <UserInfo>
        <DisplayName>Lesley Thain</DisplayName>
        <AccountId>121</AccountId>
        <AccountType/>
      </UserInfo>
      <UserInfo>
        <DisplayName>Mariah Kalidas</DisplayName>
        <AccountId>793</AccountId>
        <AccountType/>
      </UserInfo>
      <UserInfo>
        <DisplayName>Tash Dillon</DisplayName>
        <AccountId>1146</AccountId>
        <AccountType/>
      </UserInfo>
      <UserInfo>
        <DisplayName>Josh Clarke</DisplayName>
        <AccountId>49</AccountId>
        <AccountType/>
      </UserInfo>
      <UserInfo>
        <DisplayName>Kelly Dillon</DisplayName>
        <AccountId>20</AccountId>
        <AccountType/>
      </UserInfo>
    </SharedWithUsers>
    <TaxCatchAll xmlns="be0fbfc8-d2d2-43ac-9b24-764d703acc22" xsi:nil="true"/>
    <lcf76f155ced4ddcb4097134ff3c332f xmlns="97258b34-66f0-4568-a392-d7d79f36b64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9" ma:contentTypeDescription="Create a new document." ma:contentTypeScope="" ma:versionID="c8d18262a3b6baf211e1197055659002">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dc3cc4f66b554a3bbc55bb2469560b02"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39303B-9819-44D1-B57D-8B3BBE59575B}">
  <ds:schemaRefs>
    <ds:schemaRef ds:uri="http://schemas.microsoft.com/office/2006/metadata/properties"/>
    <ds:schemaRef ds:uri="http://schemas.openxmlformats.org/package/2006/metadata/core-properties"/>
    <ds:schemaRef ds:uri="http://schemas.microsoft.com/office/2006/documentManagement/types"/>
    <ds:schemaRef ds:uri="http://purl.org/dc/terms/"/>
    <ds:schemaRef ds:uri="e814e43c-f273-4626-a718-7ccac50cad6c"/>
    <ds:schemaRef ds:uri="67b6cab2-703a-4cb5-91c3-481ce8644fd0"/>
    <ds:schemaRef ds:uri="http://www.w3.org/XML/1998/namespace"/>
    <ds:schemaRef ds:uri="http://schemas.microsoft.com/office/infopath/2007/PartnerControls"/>
    <ds:schemaRef ds:uri="http://purl.org/dc/dcmitype/"/>
    <ds:schemaRef ds:uri="http://purl.org/dc/elements/1.1/"/>
    <ds:schemaRef ds:uri="be0fbfc8-d2d2-43ac-9b24-764d703acc22"/>
    <ds:schemaRef ds:uri="97258b34-66f0-4568-a392-d7d79f36b64a"/>
  </ds:schemaRefs>
</ds:datastoreItem>
</file>

<file path=customXml/itemProps2.xml><?xml version="1.0" encoding="utf-8"?>
<ds:datastoreItem xmlns:ds="http://schemas.openxmlformats.org/officeDocument/2006/customXml" ds:itemID="{CD0EA780-2605-442D-8C2A-8C2447E29504}">
  <ds:schemaRefs>
    <ds:schemaRef ds:uri="http://schemas.microsoft.com/sharepoint/v3/contenttype/forms"/>
  </ds:schemaRefs>
</ds:datastoreItem>
</file>

<file path=customXml/itemProps3.xml><?xml version="1.0" encoding="utf-8"?>
<ds:datastoreItem xmlns:ds="http://schemas.openxmlformats.org/officeDocument/2006/customXml" ds:itemID="{74031975-D60B-4477-A225-F96C3C73A3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0fbfc8-d2d2-43ac-9b24-764d703acc22"/>
    <ds:schemaRef ds:uri="97258b34-66f0-4568-a392-d7d79f36b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TotalTime>
  <Words>2130</Words>
  <Application>Microsoft Office PowerPoint</Application>
  <PresentationFormat>Widescreen</PresentationFormat>
  <Paragraphs>95</Paragraphs>
  <Slides>4</Slides>
  <Notes>2</Notes>
  <HiddenSlides>0</HiddenSlides>
  <MMClips>0</MMClips>
  <ScaleCrop>false</ScaleCrop>
  <HeadingPairs>
    <vt:vector size="4" baseType="variant">
      <vt:variant>
        <vt:lpstr>Theme</vt:lpstr>
      </vt:variant>
      <vt:variant>
        <vt:i4>4</vt:i4>
      </vt:variant>
      <vt:variant>
        <vt:lpstr>Slide Titles</vt:lpstr>
      </vt:variant>
      <vt:variant>
        <vt:i4>4</vt:i4>
      </vt:variant>
    </vt:vector>
  </HeadingPairs>
  <TitlesOfParts>
    <vt:vector size="8" baseType="lpstr">
      <vt:lpstr>1_Subject divider</vt:lpstr>
      <vt:lpstr>Main slide - image</vt:lpstr>
      <vt:lpstr>No breakout</vt:lpstr>
      <vt:lpstr>4_Office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Clarke</dc:creator>
  <cp:lastModifiedBy>Tina Milner</cp:lastModifiedBy>
  <cp:revision>80</cp:revision>
  <cp:lastPrinted>2023-11-15T08:55:28Z</cp:lastPrinted>
  <dcterms:created xsi:type="dcterms:W3CDTF">2021-08-12T08:10:25Z</dcterms:created>
  <dcterms:modified xsi:type="dcterms:W3CDTF">2026-04-10T13:16:42Z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18200</vt:r8>
  </property>
  <property fmtid="{D5CDD505-2E9C-101B-9397-08002B2CF9AE}" pid="3" name="Document Type">
    <vt:lpwstr/>
  </property>
  <property fmtid="{D5CDD505-2E9C-101B-9397-08002B2CF9AE}" pid="4" name="MediaServiceImageTags">
    <vt:lpwstr/>
  </property>
  <property fmtid="{D5CDD505-2E9C-101B-9397-08002B2CF9AE}" pid="5" name="Document_x0020_Type">
    <vt:lpwstr/>
  </property>
  <property fmtid="{D5CDD505-2E9C-101B-9397-08002B2CF9AE}" pid="6" name="ContentTypeId">
    <vt:lpwstr>0x010100B1745E2EBA6BB943BFCCB87A194835A4</vt:lpwstr>
  </property>
</Properties>
</file>