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18"/>
  </p:notesMasterIdLst>
  <p:sldIdLst>
    <p:sldId id="256" r:id="rId6"/>
    <p:sldId id="257" r:id="rId7"/>
    <p:sldId id="26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8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A643EF-66B8-48C9-BF3C-E5B238D2724A}" v="12" dt="2026-04-28T16:58:36.7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55932" autoAdjust="0"/>
  </p:normalViewPr>
  <p:slideViewPr>
    <p:cSldViewPr snapToGrid="0">
      <p:cViewPr varScale="1">
        <p:scale>
          <a:sx n="62" d="100"/>
          <a:sy n="62" d="100"/>
        </p:scale>
        <p:origin x="247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6A7A4-74C0-4B32-9A90-684C5974408F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AA9B5F-811C-4445-B436-5FE52F5E23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598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“Thank you for joining this session on 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Modern Work Experience for SEND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Today we’re focusing on one key question: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does ‘meaningful’ actually look like for SEND learners within Gatsby Benchmark 6?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session isn’t about perfect placements or increasing workload.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about understanding what really makes a difference — particularly around confidence, behaviour, and progression.”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A9B5F-811C-4445-B436-5FE52F5E23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9862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“Meaningful does not mean doing everything.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Workplace insights, talks, visits, tasters, skills sessions, short placements — all of these count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they’re planned and purposeful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 Gatsby 6 is about 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quality of experience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not quantity.”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A9B5F-811C-4445-B436-5FE52F5E23B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2481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Employer Meaningful Experience Planner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Speaker notes: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“This slide gives employers a simple way to check if what they’re offering is meaningful.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don’t need SEND expertise.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don’t need a perfect plan.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need: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clarity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partnership with schools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a focus on learning and behaviour.”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Optional reflective question: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“Which of these would your organisation feel confident offering?”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A9B5F-811C-4445-B436-5FE52F5E23B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994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“Meaningful Gatsby Benchmark 6 experiences for SEND learners don’t start with recruitment.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start with: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intention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small, thoughtful interactions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might open a door.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might build confidence.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might change a future — and enrich your workplace at the same time.”</a:t>
            </a:r>
          </a:p>
          <a:p>
            <a:pPr fontAlgn="t"/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the audience.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A9B5F-811C-4445-B436-5FE52F5E23B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941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 This Matters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Speaker notes: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“For a long time, work experience has been thought of as one week at 15 or 16.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when we think about what employers actually value — things like reliability, communication, attitude, routine — those behaviours take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years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build.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 learners often need: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experiences earlier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experiences that are clearer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experiences that are more intentionally designed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That’s why 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meaningful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matters so much.”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Optional question (hands up):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behaviours matter most in your workplace?”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A9B5F-811C-4445-B436-5FE52F5E23B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171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“This slide is the anchor for today.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SEND learners, a meaningful Gatsby Benchmark 6 experience is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defined by length or productivity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defined by: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purpose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behaviour development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personalisation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progression over time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Importantly, a Gatsby 6 experience can be meaningful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 if employment is not the immediate outcome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 matters — for SEND learners, confidence and readiness often come first.”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 emphasis: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“Focused on learning, not just attendance.”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A9B5F-811C-4445-B436-5FE52F5E23B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949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me introduce Jo.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 is 21. Jo is reliable, communicates well, and understands workplace expectations.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 also has SEND needs.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question isn’t 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SEND learners become good employees?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question is: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meaningful experiences helped Jo get from Year 7 to here?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(Pause briefly — don’t rush.)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A9B5F-811C-4445-B436-5FE52F5E23B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62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“One of the most important shifts we need to make when talking about SEND and Gatsby 6 is around outcomes.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every SEND learner will: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 straight into employment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 full‑time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follow the same route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will access entry‑level roles.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will need supported pathways.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may become leaders in their industry.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of these outcomes are valid.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Gatsby 6 is about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supporting progression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not forcing comparison.”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Optional question: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“Have you seen someone succeed through a non‑traditional pathway?”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A9B5F-811C-4445-B436-5FE52F5E23B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885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“This is where EQUALEX really helps us.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EQUALEX means 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equal value experience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not identical experience.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Jo’s journey didn’t begin with a placement.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began with understanding what work is, feeling safe in workplaces, and learning behaviours.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 came: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 experiences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supported exploration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decision‑making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eventually, application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how SEND learners build readiness — gradually and intentionally.”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 phrase: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“Confidence → Choice → Consistency.”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A9B5F-811C-4445-B436-5FE52F5E23B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332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“This case study demonstrates meaningful Gatsby 6 in practice.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Year 7–8 students weren’t there to be productive.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were there to: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experience a real workplace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try safe, supported tasks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 behaviours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build confidence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success wasn’t the cushion.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success was self‑belief.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a textbook example of meaningful SEND employer engagement.”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Optional question: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“What made this meaningful — the task, or how it was delivered?”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A9B5F-811C-4445-B436-5FE52F5E23B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14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“Meaningful experiences don’t happen by chance.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Before any Gatsby 6 activity, three questions should be answered: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should the student gain?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does the school need?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does the employer gain?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all three are clear, the experience becomes: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intentional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inclusive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genuinely meaningful”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 message: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“Time spent does not equal impact — learning does.”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A9B5F-811C-4445-B436-5FE52F5E23B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081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“For many SEND learners, short and regular experiences work far better than one‑off block placements.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Why?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anxiety is reduced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familiarity builds confidence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behaviours are reinforced over time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still Gatsby Benchmark 6 — and often 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better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Gatsby 6.”</a:t>
            </a:r>
          </a:p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Optional check‑in: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“Does this feel more achievable for employers?”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AA9B5F-811C-4445-B436-5FE52F5E23B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747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ACE84-50B8-F3AD-43FE-728C28969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AD351F-E68A-7011-6373-9765509A15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6F0C5-09EF-957D-9D57-0DB2AE867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E9B097-5853-41C7-98A3-0B1AA68D315F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F46F4-552D-278D-07D4-DA3B611FA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D272E-1E52-39EB-3A71-73CE4851B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8A4708-5133-4FDE-B095-7C02BB14A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458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A231A-9C18-38FD-A486-BD9DA4F4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9B5D4-CDD5-C446-BBF3-209FCDDEC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64631-3E46-FBDA-B4D2-DE5CB758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D92-B9BC-4969-9178-D063D280AEF1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7D85C-C51D-DE88-3BAB-68E61EB92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ECC3BA-038B-EC27-03B9-000CF7B0F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9C1029-DC3F-49E5-9B3F-9C1501374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66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1514A-D7C3-B8B0-5527-CFDD48DA1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B77D4-448A-0325-B423-2680642EF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5E9DB-2BFA-6003-143C-149408CCDB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D92-B9BC-4969-9178-D063D280AEF1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C40ABB-D002-7D2E-FEA4-85E32F2DE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4568E6-30C1-9225-9D0C-CBEC7A361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9C1029-DC3F-49E5-9B3F-9C1501374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416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422AF-544B-F510-E108-B1E061A26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FE048-ECBD-2FC4-5DA6-F98D2D2E81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DA3837-5713-D391-A40E-1A4EB8361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D9D46D-1ABC-D175-1BA8-97FBC7669A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D92-B9BC-4969-9178-D063D280AEF1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2C12C8-3C3D-8065-B222-9ABB36D92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9BC298-828D-556E-795D-0883034E2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9C1029-DC3F-49E5-9B3F-9C1501374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610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4F33D-9D99-F3F1-88E4-010E1185C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A2D3CA-2AB8-1323-6769-F420B639BB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36B079-E93A-552F-79E3-E637A9AE26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E294EC-AE4C-3F04-533D-C52BEC02B2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F66C69-E227-24CA-F5FD-90F50B166B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8516CA-252D-1723-0102-EEE5ECDB98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D92-B9BC-4969-9178-D063D280AEF1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998AED-CA48-5D30-6EC3-49DA5505C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C80328-C5FB-8BBB-2CA7-A90FCDED3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9C1029-DC3F-49E5-9B3F-9C1501374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497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B320E-B7A4-E569-6AB6-EB50EF202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FA173B-C974-36D7-1777-63A4AC115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D92-B9BC-4969-9178-D063D280AEF1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F0692B-7987-C7AF-6824-2F124F176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DB2F2B-C21F-01BD-73D3-184DE1FCF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9C1029-DC3F-49E5-9B3F-9C1501374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498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615D5B-ED13-77EB-3F86-8C429C1F1D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D92-B9BC-4969-9178-D063D280AEF1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F73165-E972-0DBE-C4E2-D33279246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4D15CB-07E9-5FC6-64CB-5F7A16E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9C1029-DC3F-49E5-9B3F-9C1501374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253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8559E-C2ED-FBBA-9360-4DD80AB4A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4360C-D926-D7F0-D06F-5D2CF0574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F152D9-C0C2-085A-A2DC-8F5F2A5A20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4CE4C1-8E0C-56EB-B5F2-DE4C08917C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D92-B9BC-4969-9178-D063D280AEF1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90D930-866C-A780-44F6-9AD44C287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52FD99-1B9C-253A-186C-E93AAAEA7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9C1029-DC3F-49E5-9B3F-9C1501374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9840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C9A5B-AA32-55E2-F731-7C5CADDA5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15E904-6BE2-D64E-AE29-FC652371EA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5B05D5-2230-CB4D-CD70-DCFA9A60E0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FA605-A6F3-211B-E3F0-10B5737D1E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D92-B9BC-4969-9178-D063D280AEF1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023B3C-A077-5D0B-6E12-9A2388E67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512778-4E26-1C54-9B66-32C58421A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9C1029-DC3F-49E5-9B3F-9C1501374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3454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457E4-B32B-CA9A-3BF5-012732983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6B25B0-684A-5A7C-563B-A04DEFB863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03F1B8-1BE1-A597-A7BF-7C3FE09ED5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D92-B9BC-4969-9178-D063D280AEF1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332A7-1553-4304-A589-D8B2A8E97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2BA13-D1F9-A859-EFC5-0680D062A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9C1029-DC3F-49E5-9B3F-9C1501374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800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990981-7520-739A-B396-E46A6AF67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096378-7D03-897A-0C3F-C64461BC4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6F9F92-EBA9-A0DD-CA41-F5B382BC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D92-B9BC-4969-9178-D063D280AEF1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6C66A-4D6C-5003-F569-95200420E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524D7-A0AF-63A6-8B37-4FA7E4865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9C1029-DC3F-49E5-9B3F-9C1501374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002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EF6F7-7BB1-7839-9075-647C6EC94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141EF-4167-A002-72A7-7E2381AA9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F982D-E39C-03B8-F2B9-205A0112E6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E9B097-5853-41C7-98A3-0B1AA68D315F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516CA-8794-015A-A380-5F81F992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9FA47-D27C-DC8A-6200-858EE789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8A4708-5133-4FDE-B095-7C02BB14A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267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3C75A-3BF9-B68B-B354-D7BFF9685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746B93-F596-FCF7-C0F7-54939D0D5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F6058-2E5B-9F73-26A6-38FC8B8473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E9B097-5853-41C7-98A3-0B1AA68D315F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E0FF5-B992-B484-AC8A-6B10FB1B1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5CBDE-A021-F679-73AC-DB2AF7131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8A4708-5133-4FDE-B095-7C02BB14A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277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985DE-A458-8D2D-98B9-B9A02D38C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5528" y="410368"/>
            <a:ext cx="938827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74067-FF88-1B3C-D934-5BB5627BB9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2D9F48-E44B-6EDE-87C0-B34DC1BA9F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B7A2E0-5140-C20C-3B2E-7859B201CF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E9B097-5853-41C7-98A3-0B1AA68D315F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C50729-6FB4-1900-E641-AEFDF78E5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FBD6C3-98DF-274F-E26A-0E8EFD04E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8A4708-5133-4FDE-B095-7C02BB14A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95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A0CD9-9BC2-84C9-51B6-A5E57F552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203C1B-E665-7BD6-06DA-0C89F536FD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E9B097-5853-41C7-98A3-0B1AA68D315F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C73F6A-063A-2212-3E92-BC473AC32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6F1A12-3273-56D7-EFAA-E3CB687BB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8A4708-5133-4FDE-B095-7C02BB14A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645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7B291-1156-A106-AC2C-F261E64997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E9B097-5853-41C7-98A3-0B1AA68D315F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E5DFC1-4858-C20D-4634-9D7D57F07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8E10C-5536-0E1A-05BE-E360F13DF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8A4708-5133-4FDE-B095-7C02BB14A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094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DFB59-0E1A-AB77-20B6-78DC539AB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159000"/>
            <a:ext cx="3932237" cy="11049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E6A92-71E4-87CD-9DB6-CA3466E13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7FB005-5B9C-01A0-7D59-A0810D5B17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594100"/>
            <a:ext cx="3932237" cy="22748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7A3372-AFB0-BC34-FAEB-B5F2CA99FB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E9B097-5853-41C7-98A3-0B1AA68D315F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5B9CE3-32AF-EEEC-ECEA-66BE802B5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A5B2D9-A866-29CE-7DF2-91A853FFC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8A4708-5133-4FDE-B095-7C02BB14A8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8551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D3E09-F320-37AB-D7A5-D92A2D1A3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80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69615-7D1E-B06D-E964-143BFBC62C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2D9964-5953-E113-C16C-3B464A14A8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09DC2-5E31-0A02-E7FA-2132F1C42A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06AD92-B9BC-4969-9178-D063D280AEF1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6AD86-A740-ADB5-27FF-CB71FF098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5AD6E-B9FA-A56D-0174-CEFD994FB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9C1029-DC3F-49E5-9B3F-9C1501374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972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olorful tree with circles and lines&#10;&#10;AI-generated content may be incorrect.">
            <a:extLst>
              <a:ext uri="{FF2B5EF4-FFF2-40B4-BE49-F238E27FC236}">
                <a16:creationId xmlns:a16="http://schemas.microsoft.com/office/drawing/2014/main" id="{42DD1534-9511-22FD-1567-CE23D992DF3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2935" y="361123"/>
            <a:ext cx="4850256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74E1C4-68DA-DD08-AB6A-DB1CF74FC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791" y="721232"/>
            <a:ext cx="938827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BD746A-3600-191E-127E-5EB52D77F9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89791" y="2550408"/>
            <a:ext cx="8639949" cy="28430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3" name="Picture 12" descr="A blue and white circular logo with a map in the center&#10;&#10;AI-generated content may be incorrect.">
            <a:extLst>
              <a:ext uri="{FF2B5EF4-FFF2-40B4-BE49-F238E27FC236}">
                <a16:creationId xmlns:a16="http://schemas.microsoft.com/office/drawing/2014/main" id="{7594C928-4F5F-A557-6C0D-579917EE03F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30" y="241949"/>
            <a:ext cx="1305498" cy="1305498"/>
          </a:xfrm>
          <a:prstGeom prst="rect">
            <a:avLst/>
          </a:prstGeom>
        </p:spPr>
      </p:pic>
      <p:pic>
        <p:nvPicPr>
          <p:cNvPr id="5" name="Picture 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45D2F15-2E07-8A32-A175-D77E8C44928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075" y="5525818"/>
            <a:ext cx="9490364" cy="133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71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6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6436D77-DBAE-DA22-35F8-54E591B9A83C}"/>
              </a:ext>
            </a:extLst>
          </p:cNvPr>
          <p:cNvSpPr/>
          <p:nvPr userDrawn="1"/>
        </p:nvSpPr>
        <p:spPr>
          <a:xfrm>
            <a:off x="0" y="0"/>
            <a:ext cx="4622888" cy="6858000"/>
          </a:xfrm>
          <a:prstGeom prst="rect">
            <a:avLst/>
          </a:prstGeom>
          <a:solidFill>
            <a:srgbClr val="00A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EF997E-8E04-B2D7-177B-C41B2B0D7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88" y="365125"/>
            <a:ext cx="62737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40E44B-B5F2-50B4-C9A8-43D412881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0088" y="1825625"/>
            <a:ext cx="6273711" cy="3928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 descr="A black background with white text">
            <a:extLst>
              <a:ext uri="{FF2B5EF4-FFF2-40B4-BE49-F238E27FC236}">
                <a16:creationId xmlns:a16="http://schemas.microsoft.com/office/drawing/2014/main" id="{C67E4ADA-548C-261F-01C9-864F106E03A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88" y="5754622"/>
            <a:ext cx="7345695" cy="1103378"/>
          </a:xfrm>
          <a:prstGeom prst="rect">
            <a:avLst/>
          </a:prstGeom>
        </p:spPr>
      </p:pic>
      <p:pic>
        <p:nvPicPr>
          <p:cNvPr id="9" name="Picture 8" descr="A blue and white circular logo with a map in the center&#10;&#10;AI-generated content may be incorrect.">
            <a:extLst>
              <a:ext uri="{FF2B5EF4-FFF2-40B4-BE49-F238E27FC236}">
                <a16:creationId xmlns:a16="http://schemas.microsoft.com/office/drawing/2014/main" id="{81377B63-3EFA-F27E-3F4F-9E040062DA9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249" y="4845381"/>
            <a:ext cx="1818481" cy="1818481"/>
          </a:xfrm>
          <a:prstGeom prst="rect">
            <a:avLst/>
          </a:prstGeom>
        </p:spPr>
      </p:pic>
      <p:pic>
        <p:nvPicPr>
          <p:cNvPr id="12" name="Picture 11" descr="A colorful tree with circles and lines&#10;&#10;AI-generated content may be incorrect.">
            <a:extLst>
              <a:ext uri="{FF2B5EF4-FFF2-40B4-BE49-F238E27FC236}">
                <a16:creationId xmlns:a16="http://schemas.microsoft.com/office/drawing/2014/main" id="{E74C5997-3F59-81CD-4C62-F565A4760B0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38" y="365125"/>
            <a:ext cx="3069328" cy="433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655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46178-BDB4-8376-82BF-E52917A5A5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rgbClr val="00A8A8"/>
                </a:solidFill>
              </a:rPr>
              <a:t>Modern Work Experience for SEND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227AC1-338F-42A1-C6C6-D869BD1E3B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GB" sz="12800" dirty="0"/>
              <a:t>What “Meaningful” Really Means</a:t>
            </a:r>
          </a:p>
          <a:p>
            <a:endParaRPr lang="en-GB" sz="12800" dirty="0"/>
          </a:p>
          <a:p>
            <a:r>
              <a:rPr lang="en-GB" sz="12800" dirty="0"/>
              <a:t>Building behaviours, confidence and pathways — not just placements</a:t>
            </a:r>
          </a:p>
          <a:p>
            <a:endParaRPr lang="en-GB" dirty="0"/>
          </a:p>
          <a:p>
            <a:endParaRPr lang="en-GB" dirty="0"/>
          </a:p>
          <a:p>
            <a:pPr algn="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8976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8FF59-3703-54D8-A2F6-4045392B6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A8A8"/>
                </a:solidFill>
              </a:rPr>
              <a:t>HOW EMPLOYERS CAN GET INVOLVED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878F6-3E0C-B225-94E8-9F427DF9FC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9791" y="2231136"/>
            <a:ext cx="8639949" cy="31623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b="1" dirty="0"/>
              <a:t>You don’t need to do everything</a:t>
            </a:r>
          </a:p>
          <a:p>
            <a:pPr marL="0" indent="0">
              <a:buNone/>
            </a:pPr>
            <a:r>
              <a:rPr lang="en-GB" dirty="0"/>
              <a:t>Employers can offer:</a:t>
            </a:r>
          </a:p>
          <a:p>
            <a:r>
              <a:rPr lang="en-GB" dirty="0"/>
              <a:t>Workplace insight (20–30 minutes)</a:t>
            </a:r>
          </a:p>
          <a:p>
            <a:r>
              <a:rPr lang="en-GB" dirty="0"/>
              <a:t>School or workplace talks</a:t>
            </a:r>
          </a:p>
          <a:p>
            <a:r>
              <a:rPr lang="en-GB" dirty="0"/>
              <a:t>Company visits</a:t>
            </a:r>
          </a:p>
          <a:p>
            <a:r>
              <a:rPr lang="en-GB" dirty="0"/>
              <a:t>Short work tasters</a:t>
            </a:r>
          </a:p>
          <a:p>
            <a:r>
              <a:rPr lang="en-GB" dirty="0"/>
              <a:t>Skills sessions or mock interviews</a:t>
            </a:r>
          </a:p>
          <a:p>
            <a:r>
              <a:rPr lang="en-GB" dirty="0"/>
              <a:t>Regular short placements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b="1" dirty="0"/>
              <a:t>Any one of these can be meaningful — if planned well</a:t>
            </a:r>
          </a:p>
        </p:txBody>
      </p:sp>
    </p:spTree>
    <p:extLst>
      <p:ext uri="{BB962C8B-B14F-4D97-AF65-F5344CB8AC3E}">
        <p14:creationId xmlns:p14="http://schemas.microsoft.com/office/powerpoint/2010/main" val="1861741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470D4-6D77-EE44-FBC2-6206BA348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A8A8"/>
                </a:solidFill>
              </a:rPr>
              <a:t>EMPLOYER MEANINGFUL EXPERIENCE PLANNER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EAB09-EDC5-A78C-6004-0ACAD772B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9791" y="2148840"/>
            <a:ext cx="8639949" cy="324465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/>
              <a:t>Designing a meaningful experience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1️⃣ Which EQUALEX phase?</a:t>
            </a:r>
          </a:p>
          <a:p>
            <a:pPr marL="0" indent="0">
              <a:buNone/>
            </a:pPr>
            <a:r>
              <a:rPr lang="en-GB" dirty="0"/>
              <a:t>2️⃣ What will the student learn? (behaviours &amp; confidence)</a:t>
            </a:r>
          </a:p>
          <a:p>
            <a:pPr marL="0" indent="0">
              <a:buNone/>
            </a:pPr>
            <a:r>
              <a:rPr lang="en-GB" dirty="0"/>
              <a:t>3️⃣ What does the school need? (pathways &amp; insight)</a:t>
            </a:r>
          </a:p>
          <a:p>
            <a:pPr marL="0" indent="0">
              <a:buNone/>
            </a:pPr>
            <a:r>
              <a:rPr lang="en-GB" dirty="0"/>
              <a:t>4️⃣ What will your business gain?</a:t>
            </a:r>
          </a:p>
          <a:p>
            <a:pPr marL="0" indent="0">
              <a:buNone/>
            </a:pPr>
            <a:r>
              <a:rPr lang="en-GB" dirty="0"/>
              <a:t>5️⃣ How will it be accessible? (short, clear, supported)</a:t>
            </a:r>
          </a:p>
          <a:p>
            <a:pPr marL="0" indent="0" algn="ctr">
              <a:buNone/>
            </a:pPr>
            <a:endParaRPr lang="en-GB" b="1" dirty="0"/>
          </a:p>
          <a:p>
            <a:pPr marL="0" indent="0" algn="ctr">
              <a:buNone/>
            </a:pPr>
            <a:r>
              <a:rPr lang="en-GB" b="1" dirty="0"/>
              <a:t>You don’t need SEND expertise — just clarity and partnership</a:t>
            </a:r>
          </a:p>
        </p:txBody>
      </p:sp>
    </p:spTree>
    <p:extLst>
      <p:ext uri="{BB962C8B-B14F-4D97-AF65-F5344CB8AC3E}">
        <p14:creationId xmlns:p14="http://schemas.microsoft.com/office/powerpoint/2010/main" val="3354965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20857-091F-03D9-5DE1-26B81AACD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A8A8"/>
                </a:solidFill>
              </a:rPr>
              <a:t>Your role as an employer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09B53-5F58-5DF2-078B-C1524EFB9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9791" y="1929384"/>
            <a:ext cx="8639949" cy="3464115"/>
          </a:xfrm>
        </p:spPr>
        <p:txBody>
          <a:bodyPr>
            <a:normAutofit lnSpcReduction="10000"/>
          </a:bodyPr>
          <a:lstStyle/>
          <a:p>
            <a:r>
              <a:rPr lang="en-GB" dirty="0"/>
              <a:t>Open your doors</a:t>
            </a:r>
          </a:p>
          <a:p>
            <a:r>
              <a:rPr lang="en-GB" dirty="0"/>
              <a:t>Start small</a:t>
            </a:r>
          </a:p>
          <a:p>
            <a:r>
              <a:rPr lang="en-GB" dirty="0"/>
              <a:t>Work with schools and the Careers Hub</a:t>
            </a:r>
          </a:p>
          <a:p>
            <a:r>
              <a:rPr lang="en-GB" dirty="0"/>
              <a:t>Focus on learning, not productivity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b="1" dirty="0"/>
              <a:t>You might change a young person’s future — </a:t>
            </a:r>
          </a:p>
          <a:p>
            <a:pPr marL="0" indent="0" algn="ctr">
              <a:buNone/>
            </a:pPr>
            <a:r>
              <a:rPr lang="en-GB" b="1" dirty="0"/>
              <a:t>and enrich your own workplace</a:t>
            </a:r>
          </a:p>
        </p:txBody>
      </p:sp>
    </p:spTree>
    <p:extLst>
      <p:ext uri="{BB962C8B-B14F-4D97-AF65-F5344CB8AC3E}">
        <p14:creationId xmlns:p14="http://schemas.microsoft.com/office/powerpoint/2010/main" val="3373053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BE82C-7D59-BD4D-F162-1C11B517B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A8A8"/>
                </a:solidFill>
              </a:rPr>
              <a:t>WHY THIS MATTERS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BE712-7444-2169-BB0C-3F7775B89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9791" y="2167128"/>
            <a:ext cx="8639949" cy="322637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/>
              <a:t>Why rethink work experience?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Work experience is no longer just one week at 16</a:t>
            </a:r>
          </a:p>
          <a:p>
            <a:r>
              <a:rPr lang="en-GB" dirty="0"/>
              <a:t>Employers value behaviours as much as technical skills</a:t>
            </a:r>
          </a:p>
          <a:p>
            <a:r>
              <a:rPr lang="en-GB" dirty="0"/>
              <a:t>SEND learners need earlier, clearer, personalised experiences</a:t>
            </a:r>
          </a:p>
          <a:p>
            <a:r>
              <a:rPr lang="en-GB" dirty="0"/>
              <a:t>The ideal employee is built over time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b="1" dirty="0"/>
              <a:t>Meaningful experiences build future‑ready behaviours</a:t>
            </a:r>
          </a:p>
        </p:txBody>
      </p:sp>
    </p:spTree>
    <p:extLst>
      <p:ext uri="{BB962C8B-B14F-4D97-AF65-F5344CB8AC3E}">
        <p14:creationId xmlns:p14="http://schemas.microsoft.com/office/powerpoint/2010/main" val="3922473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DB020-E05E-0565-33EC-C5D11A3B8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A8A8"/>
                </a:solidFill>
              </a:rPr>
              <a:t>What “Meaningful” Means for SEND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0BC08-FF78-F81F-4156-7518643598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62419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b="1" dirty="0"/>
              <a:t>Gatsby Benchmark 6 – Experiences of the Workplace</a:t>
            </a:r>
          </a:p>
          <a:p>
            <a:pPr marL="0" indent="0">
              <a:buNone/>
            </a:pPr>
            <a:r>
              <a:rPr lang="en-GB" dirty="0"/>
              <a:t>In a SEND setting, a meaningful Gatsby 6 experience:</a:t>
            </a:r>
          </a:p>
          <a:p>
            <a:pPr marL="0" indent="0">
              <a:buNone/>
            </a:pPr>
            <a:r>
              <a:rPr lang="en-GB" dirty="0"/>
              <a:t>✅ Has a clear purpose</a:t>
            </a:r>
          </a:p>
          <a:p>
            <a:pPr marL="0" indent="0">
              <a:buNone/>
            </a:pPr>
            <a:r>
              <a:rPr lang="en-GB" dirty="0"/>
              <a:t>Focused on learning, not just attendance or time spent.</a:t>
            </a:r>
          </a:p>
          <a:p>
            <a:pPr marL="0" indent="0">
              <a:buNone/>
            </a:pPr>
            <a:r>
              <a:rPr lang="en-GB" dirty="0"/>
              <a:t>✅ Builds behaviours as well as skills</a:t>
            </a:r>
          </a:p>
          <a:p>
            <a:pPr marL="0" indent="0">
              <a:buNone/>
            </a:pPr>
            <a:r>
              <a:rPr lang="en-GB" dirty="0"/>
              <a:t>Confidence, communication, routines and understanding expectations.</a:t>
            </a:r>
          </a:p>
          <a:p>
            <a:pPr marL="0" indent="0">
              <a:buNone/>
            </a:pPr>
            <a:r>
              <a:rPr lang="en-GB" dirty="0"/>
              <a:t>✅ Is personalised, not identical</a:t>
            </a:r>
          </a:p>
          <a:p>
            <a:pPr marL="0" indent="0">
              <a:buNone/>
            </a:pPr>
            <a:r>
              <a:rPr lang="en-GB" dirty="0"/>
              <a:t>Equal value experiences, adapted to individual needs and strengths.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AEADB5-780D-621F-2EAF-F70D2BA9C3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62419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dirty="0"/>
              <a:t>✅ Supports decision‑making about pathways</a:t>
            </a:r>
          </a:p>
          <a:p>
            <a:pPr marL="0" indent="0">
              <a:buNone/>
            </a:pPr>
            <a:r>
              <a:rPr lang="en-GB" dirty="0"/>
              <a:t>Helps students understand what suits them, what doesn’t, and what comes next.</a:t>
            </a:r>
          </a:p>
          <a:p>
            <a:pPr marL="0" indent="0">
              <a:buNone/>
            </a:pPr>
            <a:r>
              <a:rPr lang="en-GB" dirty="0"/>
              <a:t>✅ Is progressive over time</a:t>
            </a:r>
          </a:p>
          <a:p>
            <a:pPr marL="0" indent="0">
              <a:buNone/>
            </a:pPr>
            <a:r>
              <a:rPr lang="en-GB" dirty="0"/>
              <a:t>Early exposure → short, regular experiences → readiness for next steps.</a:t>
            </a:r>
          </a:p>
          <a:p>
            <a:pPr marL="0" indent="0">
              <a:buNone/>
            </a:pPr>
            <a:r>
              <a:rPr lang="en-GB" dirty="0"/>
              <a:t>✅ Is planned and reflective</a:t>
            </a:r>
          </a:p>
          <a:p>
            <a:pPr marL="0" indent="0">
              <a:buNone/>
            </a:pPr>
            <a:r>
              <a:rPr lang="en-GB" dirty="0"/>
              <a:t>Delivered with the school, reviewed, and used to inform future planning.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b="1" dirty="0"/>
              <a:t>For SEND learners, a meaningful Gatsby 6 experience builds confidence, understanding and readiness — even where employment is not the immediate outcome.</a:t>
            </a:r>
          </a:p>
        </p:txBody>
      </p:sp>
    </p:spTree>
    <p:extLst>
      <p:ext uri="{BB962C8B-B14F-4D97-AF65-F5344CB8AC3E}">
        <p14:creationId xmlns:p14="http://schemas.microsoft.com/office/powerpoint/2010/main" val="2996883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7123B-78DD-B34A-DE77-5E7A8F335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A8A8"/>
                </a:solidFill>
              </a:rPr>
              <a:t>MEET JO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C3C32-2DB3-FA01-019B-6F6B41712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9791" y="2046796"/>
            <a:ext cx="8639949" cy="33467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/>
              <a:t>Meet Jo</a:t>
            </a:r>
          </a:p>
          <a:p>
            <a:r>
              <a:rPr lang="en-GB" dirty="0"/>
              <a:t>Jo is 21</a:t>
            </a:r>
          </a:p>
          <a:p>
            <a:r>
              <a:rPr lang="en-GB" dirty="0"/>
              <a:t>Jo is your ideal employee</a:t>
            </a:r>
          </a:p>
          <a:p>
            <a:pPr lvl="1"/>
            <a:r>
              <a:rPr lang="en-GB" dirty="0"/>
              <a:t>Reliable</a:t>
            </a:r>
          </a:p>
          <a:p>
            <a:pPr lvl="1"/>
            <a:r>
              <a:rPr lang="en-GB" dirty="0"/>
              <a:t>Communicates well</a:t>
            </a:r>
          </a:p>
          <a:p>
            <a:pPr lvl="1"/>
            <a:r>
              <a:rPr lang="en-GB" dirty="0"/>
              <a:t>Understands workplace expectations</a:t>
            </a:r>
          </a:p>
          <a:p>
            <a:r>
              <a:rPr lang="en-GB" dirty="0"/>
              <a:t>Jo also has SEND needs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b="1" dirty="0"/>
              <a:t>How did Jo get from Year 7 to here?</a:t>
            </a:r>
          </a:p>
        </p:txBody>
      </p:sp>
      <p:pic>
        <p:nvPicPr>
          <p:cNvPr id="5" name="Graphic 4" descr="Confused person with solid fill">
            <a:extLst>
              <a:ext uri="{FF2B5EF4-FFF2-40B4-BE49-F238E27FC236}">
                <a16:creationId xmlns:a16="http://schemas.microsoft.com/office/drawing/2014/main" id="{692101E7-69A3-10D7-C4F8-7674A553EB0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15784" y="1231392"/>
            <a:ext cx="3291840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25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9E616-ACE2-B0A1-A77E-22D63EFCB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A8A8"/>
                </a:solidFill>
              </a:rPr>
              <a:t>REFRAMING SEND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CE5DD-DA15-9500-5863-54E27BC02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9791" y="2046796"/>
            <a:ext cx="8639949" cy="334670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b="1" dirty="0"/>
              <a:t>Two important truths</a:t>
            </a:r>
          </a:p>
          <a:p>
            <a:pPr marL="0" indent="0">
              <a:buNone/>
            </a:pPr>
            <a:endParaRPr lang="en-GB" b="1" dirty="0"/>
          </a:p>
          <a:p>
            <a:r>
              <a:rPr lang="en-GB" dirty="0"/>
              <a:t>Work experience is about how to be at work, not just tasks</a:t>
            </a:r>
          </a:p>
          <a:p>
            <a:r>
              <a:rPr lang="en-GB" dirty="0"/>
              <a:t>Not every SEND learner has the same destination</a:t>
            </a:r>
          </a:p>
          <a:p>
            <a:pPr marL="0" indent="0">
              <a:buNone/>
            </a:pPr>
            <a:r>
              <a:rPr lang="en-GB" dirty="0"/>
              <a:t>Some may:</a:t>
            </a:r>
          </a:p>
          <a:p>
            <a:r>
              <a:rPr lang="en-GB" dirty="0"/>
              <a:t>Enter paid employment</a:t>
            </a:r>
          </a:p>
          <a:p>
            <a:r>
              <a:rPr lang="en-GB" dirty="0"/>
              <a:t>Access entry‑level roles</a:t>
            </a:r>
          </a:p>
          <a:p>
            <a:r>
              <a:rPr lang="en-GB" dirty="0"/>
              <a:t>Need supported pathways</a:t>
            </a:r>
          </a:p>
          <a:p>
            <a:r>
              <a:rPr lang="en-GB" dirty="0"/>
              <a:t>Become leaders in industry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b="1" dirty="0"/>
              <a:t>Equal value experiences — not identical outcomes</a:t>
            </a:r>
          </a:p>
        </p:txBody>
      </p:sp>
    </p:spTree>
    <p:extLst>
      <p:ext uri="{BB962C8B-B14F-4D97-AF65-F5344CB8AC3E}">
        <p14:creationId xmlns:p14="http://schemas.microsoft.com/office/powerpoint/2010/main" val="1552795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39067-BF4C-1FB1-4998-6D07EA173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5528" y="410368"/>
            <a:ext cx="9388272" cy="1325563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rgbClr val="00A8A8"/>
                </a:solidFill>
              </a:rPr>
              <a:t>EQUALEX + JO’S JOURNEY</a:t>
            </a:r>
            <a:br>
              <a:rPr lang="en-GB" dirty="0">
                <a:solidFill>
                  <a:srgbClr val="00A8A8"/>
                </a:solidFill>
              </a:rPr>
            </a:br>
            <a:r>
              <a:rPr lang="en-GB" sz="2000" dirty="0">
                <a:solidFill>
                  <a:srgbClr val="00A8A8"/>
                </a:solidFill>
              </a:rPr>
              <a:t>Jo’s Journey Through EQUALEX</a:t>
            </a:r>
            <a:endParaRPr lang="en-GB" dirty="0">
              <a:solidFill>
                <a:srgbClr val="00A8A8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67A5C4C-CB1A-481C-F3FC-B75BDB0AEB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Introduce &amp; Inspire (Age 11–13)</a:t>
            </a:r>
          </a:p>
          <a:p>
            <a:pPr lvl="1"/>
            <a:r>
              <a:rPr lang="en-GB" dirty="0"/>
              <a:t>What is work?</a:t>
            </a:r>
          </a:p>
          <a:p>
            <a:pPr lvl="1"/>
            <a:r>
              <a:rPr lang="en-GB" dirty="0"/>
              <a:t>How do people behave at work?</a:t>
            </a:r>
          </a:p>
          <a:p>
            <a:pPr marL="0" indent="0">
              <a:buNone/>
            </a:pPr>
            <a:r>
              <a:rPr lang="en-GB" dirty="0"/>
              <a:t>Investigate &amp; Explore (Age 14–16)</a:t>
            </a:r>
          </a:p>
          <a:p>
            <a:pPr lvl="1"/>
            <a:r>
              <a:rPr lang="en-GB" dirty="0"/>
              <a:t>What suits me?</a:t>
            </a:r>
          </a:p>
          <a:p>
            <a:pPr lvl="1"/>
            <a:r>
              <a:rPr lang="en-GB" dirty="0"/>
              <a:t>What roles and pathways exist?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DDC8EAD-BEDB-2FC0-B366-4DB7B5787D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Apply &amp; Demonstrate (Age 16–21)</a:t>
            </a:r>
          </a:p>
          <a:p>
            <a:pPr lvl="1"/>
            <a:r>
              <a:rPr lang="en-GB" dirty="0"/>
              <a:t>Can I apply what I’ve learned?</a:t>
            </a:r>
          </a:p>
          <a:p>
            <a:pPr lvl="1"/>
            <a:r>
              <a:rPr lang="en-GB" dirty="0"/>
              <a:t>What pathway works for me?</a:t>
            </a:r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endParaRPr lang="en-GB" dirty="0"/>
          </a:p>
          <a:p>
            <a:pPr marL="457200" lvl="1" indent="0" algn="ctr">
              <a:buNone/>
            </a:pPr>
            <a:r>
              <a:rPr lang="en-US" b="1" dirty="0"/>
              <a:t>Confidence → Choice → Consistency</a:t>
            </a:r>
          </a:p>
        </p:txBody>
      </p:sp>
    </p:spTree>
    <p:extLst>
      <p:ext uri="{BB962C8B-B14F-4D97-AF65-F5344CB8AC3E}">
        <p14:creationId xmlns:p14="http://schemas.microsoft.com/office/powerpoint/2010/main" val="1983734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07E88-974C-653C-C165-54CA16A05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A8A8"/>
                </a:solidFill>
              </a:rPr>
              <a:t>CASE STUDY: WHAT MEANINGFUL LOOKS LIKE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E3498-0585-0E0E-A2C7-8C2C50283E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71563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dirty="0"/>
              <a:t>Eden School × Herbert Parkinson</a:t>
            </a:r>
          </a:p>
          <a:p>
            <a:pPr marL="0" indent="0">
              <a:buNone/>
            </a:pPr>
            <a:endParaRPr lang="en-GB" b="1" dirty="0"/>
          </a:p>
          <a:p>
            <a:r>
              <a:rPr lang="en-GB" dirty="0"/>
              <a:t>Year 7–8 SEND students</a:t>
            </a:r>
          </a:p>
          <a:p>
            <a:r>
              <a:rPr lang="en-GB" dirty="0"/>
              <a:t>Real workplace visit</a:t>
            </a:r>
          </a:p>
          <a:p>
            <a:r>
              <a:rPr lang="en-GB" dirty="0"/>
              <a:t>Hands‑on, sensory‑aware activities</a:t>
            </a:r>
          </a:p>
          <a:p>
            <a:r>
              <a:rPr lang="en-GB" dirty="0"/>
              <a:t>Clear purpose — no pressure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What students learned</a:t>
            </a:r>
          </a:p>
          <a:p>
            <a:r>
              <a:rPr lang="en-GB" dirty="0"/>
              <a:t>Workplace behaviours</a:t>
            </a:r>
          </a:p>
          <a:p>
            <a:r>
              <a:rPr lang="en-GB" dirty="0"/>
              <a:t>Confidence and self‑belief</a:t>
            </a:r>
          </a:p>
          <a:p>
            <a:r>
              <a:rPr lang="en-GB" dirty="0"/>
              <a:t>“I can do this”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CA9943F-2BFA-AD80-634A-44CC77266C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77100" y="1735931"/>
            <a:ext cx="2807946" cy="304561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D8AB0A-429E-3E81-6DCC-884C498E7EE8}"/>
              </a:ext>
            </a:extLst>
          </p:cNvPr>
          <p:cNvSpPr txBox="1"/>
          <p:nvPr/>
        </p:nvSpPr>
        <p:spPr>
          <a:xfrm>
            <a:off x="6096000" y="4937404"/>
            <a:ext cx="47670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It wasn’t about cushions — </a:t>
            </a:r>
          </a:p>
          <a:p>
            <a:pPr algn="ctr"/>
            <a:r>
              <a:rPr lang="en-GB" b="1" dirty="0"/>
              <a:t>it was about capability</a:t>
            </a:r>
          </a:p>
        </p:txBody>
      </p:sp>
    </p:spTree>
    <p:extLst>
      <p:ext uri="{BB962C8B-B14F-4D97-AF65-F5344CB8AC3E}">
        <p14:creationId xmlns:p14="http://schemas.microsoft.com/office/powerpoint/2010/main" val="1364297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0F85B-9382-6D95-025C-0D2560433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791" y="721232"/>
            <a:ext cx="9388272" cy="1325563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rgbClr val="00A8A8"/>
                </a:solidFill>
              </a:rPr>
              <a:t>MEANINGFUL = CLEAR LEARNING OUTCOMES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50E1E8D-5BA9-35A3-5D32-DC67E4548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240" y="2849111"/>
            <a:ext cx="3147969" cy="2843091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What should the student gain?</a:t>
            </a:r>
          </a:p>
          <a:p>
            <a:r>
              <a:rPr lang="en-GB" dirty="0"/>
              <a:t>Confidence</a:t>
            </a:r>
          </a:p>
          <a:p>
            <a:r>
              <a:rPr lang="en-GB" dirty="0"/>
              <a:t>Behaviour understanding</a:t>
            </a:r>
          </a:p>
          <a:p>
            <a:r>
              <a:rPr lang="en-GB" dirty="0"/>
              <a:t>Self‑awareness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B26FBF6-06F2-0A9D-3AFE-16D66DF81088}"/>
              </a:ext>
            </a:extLst>
          </p:cNvPr>
          <p:cNvSpPr txBox="1">
            <a:spLocks/>
          </p:cNvSpPr>
          <p:nvPr/>
        </p:nvSpPr>
        <p:spPr>
          <a:xfrm>
            <a:off x="4109461" y="2849111"/>
            <a:ext cx="3633983" cy="28430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1" dirty="0"/>
              <a:t>What does the school need?</a:t>
            </a:r>
          </a:p>
          <a:p>
            <a:r>
              <a:rPr lang="en-GB" dirty="0"/>
              <a:t>Insight for pathways</a:t>
            </a:r>
          </a:p>
          <a:p>
            <a:r>
              <a:rPr lang="en-GB" dirty="0"/>
              <a:t>Evidence of progress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B116912-FD71-4038-B239-3BAC0F2608D2}"/>
              </a:ext>
            </a:extLst>
          </p:cNvPr>
          <p:cNvSpPr txBox="1">
            <a:spLocks/>
          </p:cNvSpPr>
          <p:nvPr/>
        </p:nvSpPr>
        <p:spPr>
          <a:xfrm>
            <a:off x="8225792" y="2849111"/>
            <a:ext cx="3382279" cy="28430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1" dirty="0"/>
              <a:t>What does the employer gain?</a:t>
            </a:r>
          </a:p>
          <a:p>
            <a:r>
              <a:rPr lang="en-GB" dirty="0"/>
              <a:t>Inclusive staff skills</a:t>
            </a:r>
          </a:p>
          <a:p>
            <a:r>
              <a:rPr lang="en-GB" dirty="0"/>
              <a:t>Future talent insight</a:t>
            </a:r>
          </a:p>
          <a:p>
            <a:r>
              <a:rPr lang="en-GB" dirty="0"/>
              <a:t>Community impact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F9D78D9-A80C-2243-3BB1-F04C60A1D917}"/>
              </a:ext>
            </a:extLst>
          </p:cNvPr>
          <p:cNvSpPr txBox="1">
            <a:spLocks/>
          </p:cNvSpPr>
          <p:nvPr/>
        </p:nvSpPr>
        <p:spPr>
          <a:xfrm>
            <a:off x="818240" y="1968115"/>
            <a:ext cx="10856507" cy="28430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b="1" dirty="0">
                <a:solidFill>
                  <a:srgbClr val="00A8A8"/>
                </a:solidFill>
              </a:rPr>
              <a:t>Meaningful experiences are intentional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000" b="1" dirty="0">
                <a:solidFill>
                  <a:srgbClr val="00A8A8"/>
                </a:solidFill>
              </a:rPr>
              <a:t>Before any experience, ask:</a:t>
            </a:r>
            <a:endParaRPr lang="en-US" sz="2000" dirty="0">
              <a:solidFill>
                <a:srgbClr val="00A8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84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CD6CA-52A2-618D-A05A-974461249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A8A8"/>
                </a:solidFill>
              </a:rPr>
              <a:t>SHORT &amp; REGULAR WORKS BEST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5D62D-73EF-1A7E-5385-6D2766B95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9791" y="1743075"/>
            <a:ext cx="8639949" cy="365042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b="1" dirty="0"/>
              <a:t>One size doesn’t fit all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/>
              <a:t>Many SEND learners benefit from:</a:t>
            </a:r>
          </a:p>
          <a:p>
            <a:pPr marL="0" indent="0">
              <a:buNone/>
            </a:pPr>
            <a:r>
              <a:rPr lang="en-GB" dirty="0"/>
              <a:t>✅ Short experiences</a:t>
            </a:r>
          </a:p>
          <a:p>
            <a:pPr marL="0" indent="0">
              <a:buNone/>
            </a:pPr>
            <a:r>
              <a:rPr lang="en-GB" dirty="0"/>
              <a:t>✅ Regular exposure</a:t>
            </a:r>
          </a:p>
          <a:p>
            <a:pPr marL="0" indent="0">
              <a:buNone/>
            </a:pPr>
            <a:r>
              <a:rPr lang="en-GB" dirty="0"/>
              <a:t>✅ Familiar routines</a:t>
            </a:r>
          </a:p>
          <a:p>
            <a:pPr marL="0" indent="0">
              <a:buNone/>
            </a:pPr>
            <a:r>
              <a:rPr lang="en-GB" dirty="0"/>
              <a:t>✅ Gradual progression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/>
              <a:t>Often more effective than:</a:t>
            </a:r>
          </a:p>
          <a:p>
            <a:pPr marL="0" indent="0">
              <a:buNone/>
            </a:pPr>
            <a:r>
              <a:rPr lang="en-GB" dirty="0"/>
              <a:t>❌ One‑off block placements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b="1" dirty="0"/>
              <a:t>Confidence grows through repetition</a:t>
            </a:r>
          </a:p>
        </p:txBody>
      </p:sp>
    </p:spTree>
    <p:extLst>
      <p:ext uri="{BB962C8B-B14F-4D97-AF65-F5344CB8AC3E}">
        <p14:creationId xmlns:p14="http://schemas.microsoft.com/office/powerpoint/2010/main" val="1214436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areer Hub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3BABA2"/>
      </a:accent1>
      <a:accent2>
        <a:srgbClr val="CE3537"/>
      </a:accent2>
      <a:accent3>
        <a:srgbClr val="FCCB35"/>
      </a:accent3>
      <a:accent4>
        <a:srgbClr val="C9CA31"/>
      </a:accent4>
      <a:accent5>
        <a:srgbClr val="6297CC"/>
      </a:accent5>
      <a:accent6>
        <a:srgbClr val="F2F2F2"/>
      </a:accent6>
      <a:hlink>
        <a:srgbClr val="3BABA2"/>
      </a:hlink>
      <a:folHlink>
        <a:srgbClr val="C9CA31"/>
      </a:folHlink>
    </a:clrScheme>
    <a:fontScheme name="Career Hub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areer Hub Powerpoint" id="{12DF4363-F14A-4802-8E05-7124E7FF79D6}" vid="{1A84CC70-E30F-4087-AB9C-5945ED527E87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areer Hub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areer Hub Powerpoint" id="{12DF4363-F14A-4802-8E05-7124E7FF79D6}" vid="{A4B9EFFE-0D8D-42BC-86FF-AC975F1FF90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20808489CBA74D928F7C82D34BDC15" ma:contentTypeVersion="11" ma:contentTypeDescription="Create a new document." ma:contentTypeScope="" ma:versionID="f728d852bb97911d595522ef27b4cf5c">
  <xsd:schema xmlns:xsd="http://www.w3.org/2001/XMLSchema" xmlns:xs="http://www.w3.org/2001/XMLSchema" xmlns:p="http://schemas.microsoft.com/office/2006/metadata/properties" xmlns:ns2="6463895b-27b7-4c9e-8b4c-64bbe7dcd926" xmlns:ns3="3c7f6802-b42e-4a47-96a0-bf3f93be900d" targetNamespace="http://schemas.microsoft.com/office/2006/metadata/properties" ma:root="true" ma:fieldsID="1904a0bbfcc930cee21cf0b9d42d5c4e" ns2:_="" ns3:_="">
    <xsd:import namespace="6463895b-27b7-4c9e-8b4c-64bbe7dcd926"/>
    <xsd:import namespace="3c7f6802-b42e-4a47-96a0-bf3f93be90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63895b-27b7-4c9e-8b4c-64bbe7dcd9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d54cc55-e05a-4e3e-b277-49ba058ce5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7f6802-b42e-4a47-96a0-bf3f93be900d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2205712a-4d11-4765-816f-ff11860f5845}" ma:internalName="TaxCatchAll" ma:showField="CatchAllData" ma:web="3c7f6802-b42e-4a47-96a0-bf3f93be90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c7f6802-b42e-4a47-96a0-bf3f93be900d" xsi:nil="true"/>
    <lcf76f155ced4ddcb4097134ff3c332f xmlns="6463895b-27b7-4c9e-8b4c-64bbe7dcd92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9C6E62-E038-42A4-8C4E-439C0848A4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63895b-27b7-4c9e-8b4c-64bbe7dcd926"/>
    <ds:schemaRef ds:uri="3c7f6802-b42e-4a47-96a0-bf3f93be90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1BD8F29-54DA-4683-9281-507747D8CE2B}">
  <ds:schemaRefs>
    <ds:schemaRef ds:uri="http://schemas.microsoft.com/office/2006/metadata/properties"/>
    <ds:schemaRef ds:uri="http://www.w3.org/XML/1998/namespace"/>
    <ds:schemaRef ds:uri="97258b34-66f0-4568-a392-d7d79f36b64a"/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be0fbfc8-d2d2-43ac-9b24-764d703acc22"/>
    <ds:schemaRef ds:uri="3c7f6802-b42e-4a47-96a0-bf3f93be900d"/>
    <ds:schemaRef ds:uri="6463895b-27b7-4c9e-8b4c-64bbe7dcd926"/>
  </ds:schemaRefs>
</ds:datastoreItem>
</file>

<file path=customXml/itemProps3.xml><?xml version="1.0" encoding="utf-8"?>
<ds:datastoreItem xmlns:ds="http://schemas.openxmlformats.org/officeDocument/2006/customXml" ds:itemID="{1642F93C-9E6B-4CC6-B1EB-9572A2B735D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Career Hub Powerpoint Template</Template>
  <TotalTime>38</TotalTime>
  <Words>1576</Words>
  <Application>Microsoft Office PowerPoint</Application>
  <PresentationFormat>Widescreen</PresentationFormat>
  <Paragraphs>241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Arial</vt:lpstr>
      <vt:lpstr>Lato</vt:lpstr>
      <vt:lpstr>Office Theme</vt:lpstr>
      <vt:lpstr>Custom Design</vt:lpstr>
      <vt:lpstr>Modern Work Experience for SEND</vt:lpstr>
      <vt:lpstr>WHY THIS MATTERS </vt:lpstr>
      <vt:lpstr>What “Meaningful” Means for SEND</vt:lpstr>
      <vt:lpstr>MEET JO</vt:lpstr>
      <vt:lpstr>REFRAMING SEND OUTCOMES</vt:lpstr>
      <vt:lpstr>EQUALEX + JO’S JOURNEY Jo’s Journey Through EQUALEX</vt:lpstr>
      <vt:lpstr>CASE STUDY: WHAT MEANINGFUL LOOKS LIKE</vt:lpstr>
      <vt:lpstr>MEANINGFUL = CLEAR LEARNING OUTCOMES</vt:lpstr>
      <vt:lpstr>SHORT &amp; REGULAR WORKS BEST</vt:lpstr>
      <vt:lpstr>HOW EMPLOYERS CAN GET INVOLVED</vt:lpstr>
      <vt:lpstr>EMPLOYER MEANINGFUL EXPERIENCE PLANNER</vt:lpstr>
      <vt:lpstr>Your role as an employer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Lisa Struthers</dc:creator>
  <cp:lastModifiedBy>Lisa Struthers</cp:lastModifiedBy>
  <cp:revision>1</cp:revision>
  <dcterms:created xsi:type="dcterms:W3CDTF">2026-04-28T16:11:57Z</dcterms:created>
  <dcterms:modified xsi:type="dcterms:W3CDTF">2026-04-28T16:58:42Z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0x0101005E20808489CBA74D928F7C82D34BDC15</vt:lpwstr>
  </property>
  <property fmtid="{D5CDD505-2E9C-101B-9397-08002B2CF9AE}" pid="3" name="MediaServiceImageTags">
    <vt:lpwstr/>
  </property>
  <property fmtid="{D5CDD505-2E9C-101B-9397-08002B2CF9AE}" pid="4" name="Order">
    <vt:r8>463700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