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6" Type="http://schemas.microsoft.com/office/2020/02/relationships/classificationlabels" Target="docMetadata/LabelInfo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66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515" autoAdjust="0"/>
  </p:normalViewPr>
  <p:slideViewPr>
    <p:cSldViewPr snapToGrid="0">
      <p:cViewPr varScale="1">
        <p:scale>
          <a:sx n="79" d="100"/>
          <a:sy n="79" d="100"/>
        </p:scale>
        <p:origin x="17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presProps" Target="presProps.xml" /><Relationship Id="rId3" Type="http://schemas.openxmlformats.org/officeDocument/2006/relationships/customXml" Target="../customXml/item3.xml" /><Relationship Id="rId21" Type="http://schemas.openxmlformats.org/officeDocument/2006/relationships/tableStyles" Target="tableStyles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handoutMaster" Target="handoutMasters/handoutMaster1.xml" /><Relationship Id="rId2" Type="http://schemas.openxmlformats.org/officeDocument/2006/relationships/customXml" Target="../customXml/item2.xml" /><Relationship Id="rId16" Type="http://schemas.openxmlformats.org/officeDocument/2006/relationships/notesMaster" Target="notesMasters/notesMaster1.xml" /><Relationship Id="rId20" Type="http://schemas.openxmlformats.org/officeDocument/2006/relationships/theme" Target="theme/theme1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10" Type="http://schemas.openxmlformats.org/officeDocument/2006/relationships/slide" Target="slides/slide6.xml" /><Relationship Id="rId19" Type="http://schemas.openxmlformats.org/officeDocument/2006/relationships/viewProps" Target="viewProps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slide" Target="slides/slide10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78F473-2D7B-8B87-F075-C66CD81BF9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1ABE52-FD0A-C178-D677-F0FF24A2F7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8DACB-98D3-4BF8-9B76-E782FDD64C74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9CC151-58FB-8341-1A97-2E02A34648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5034F9-A090-79D2-C5C3-ED891A0C2D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95662-3D53-4437-BE33-C823FC6FFD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711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CB13B-CFB9-4600-AB9F-2C03F04A00CB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3E3A7-10D7-4720-9BB7-99465A258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867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sz="1200" dirty="0"/>
              <a:t>Highest combined rates seen in: </a:t>
            </a:r>
          </a:p>
          <a:p>
            <a:pPr>
              <a:lnSpc>
                <a:spcPct val="80000"/>
              </a:lnSpc>
            </a:pPr>
            <a:r>
              <a:rPr lang="en-GB" sz="1200" dirty="0"/>
              <a:t>Burnley (7.9%)</a:t>
            </a:r>
          </a:p>
          <a:p>
            <a:pPr>
              <a:lnSpc>
                <a:spcPct val="80000"/>
              </a:lnSpc>
            </a:pPr>
            <a:r>
              <a:rPr lang="en-GB" sz="1200" dirty="0"/>
              <a:t>Hyndburn (6.8%)</a:t>
            </a:r>
          </a:p>
          <a:p>
            <a:pPr>
              <a:lnSpc>
                <a:spcPct val="80000"/>
              </a:lnSpc>
            </a:pPr>
            <a:r>
              <a:rPr lang="en-GB" sz="1200" dirty="0"/>
              <a:t>Preston (6.7%)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GB" sz="1200" dirty="0"/>
              <a:t>Lowest combined rate: </a:t>
            </a:r>
          </a:p>
          <a:p>
            <a:pPr>
              <a:lnSpc>
                <a:spcPct val="80000"/>
              </a:lnSpc>
            </a:pPr>
            <a:r>
              <a:rPr lang="en-GB" sz="1200" dirty="0"/>
              <a:t>Ribble Valley (3.2%)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3E3A7-10D7-4720-9BB7-99465A258CA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88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Anxiety / confidence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Disengagement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Poor fit with provision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clarity about options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feeling rushed into decisions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qualifications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Bridge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all of these young people have SEND or EHCPs</a:t>
            </a:r>
          </a:p>
          <a:p>
            <a:pPr lvl="0"/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fall into a gap between systems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often where Youth Futures becomes involved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3E3A7-10D7-4720-9BB7-99465A258CA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319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Building a relationship first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Slowing things down where needed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Exploring readiness, confidence and interests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Clear discussion around real barriers and squiggly pathways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Mapping options across: 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 re‑engagement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or employability routes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Apprenticeships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Volunteering or confidence‑building provision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Gatsby: personalised guidance; realistic understanding of pathways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Ofsted: coherent transition planning and preparation for adulthood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3E3A7-10D7-4720-9BB7-99465A258CA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04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3E3A7-10D7-4720-9BB7-99465A258CA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074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5D504-11FE-5555-2076-FAE79793B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588B06-263D-CB8D-F26C-B862A6F71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6EF015-ED0A-F680-306B-94FEBCAE04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44CC5-1D7D-891F-C71D-9EF819693C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13E3A7-10D7-4720-9BB7-99465A258CA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358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BE784-CB15-A468-49B0-ADDFD6F00B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B0B890-AD5E-3FB8-2CFA-244AB53F5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EAAE9E-5084-C514-A8F0-A1588BFD0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88E1-3122-4AE9-8330-8EC1D7B442B8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AF355-B470-9263-129F-B71ADF5A6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DF794-ABF5-28C3-FAE5-AE8ED85D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F17ED-EE28-41BD-91F5-7C8AFDE252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540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33983-BA80-FD03-3580-3EECFB63B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Kermit Semibold" panose="020F0503040000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E635C-792C-5362-EAD2-61FF33772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A6826-7FB5-61FE-0A2A-F13686D6B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A69D0-56B7-049D-D7C2-4A6CB51B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6D261-4E38-54E3-85D6-CEFCEF6D0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342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EB1F1A-AB40-E388-DD10-23F66FDB82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Kermit Semibold" panose="020F0503040000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3ABF7A-BD02-D42F-6797-E9DFA4705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DAF08-651D-8622-EF28-8C5FB601F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ED749-D619-A999-14CC-EBCFB034E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AC38B-15FB-6914-5954-EC25FB4C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965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03461-F5C5-5DEE-67ED-DC1319D41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Kermit Semibold" panose="020F0503040000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6A3A6-00FD-1784-1A78-8AD52DABB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64699-EA52-2FD5-0B82-CDE296ECC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487EC-BC6F-A740-3572-E79627F41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1FFFF-71C8-B0FE-7142-9AFF3C33B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41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AAE3D-CE1B-EE96-36A5-43FD0F096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Kermit Semibold" panose="020F05030400000600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D0D91-D0CD-34F4-156D-625447416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F20FD-1BB6-1549-8130-D652827AF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C4B0D-4226-2813-36DD-CDD08A9B9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F56ED-9D0C-D520-74D9-AC384B5FC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16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8CBF0-D5A4-9C6E-93A7-00ED76B63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Kermit Semibold" panose="020F05030400000600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72F70-DCFE-98CD-C9E5-7623E07113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42503E-E19B-06DD-5C26-D99EAFF53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E8552-DA54-D288-5494-13AC4CD21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EC391-8206-320B-61EC-FF87EC392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850A7-0EB2-101B-3183-18AD94125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630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4F4A8-CD9E-D5C3-CB92-E657266A7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Kermit Semibold" panose="020F05030400000600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600D0A-86B6-121A-03E7-A1823F9EE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A3443-D11E-6D30-3A5B-16E92BF71B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C8EAEA-9F0D-86F5-98C2-3473446F7A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552C26-C668-0F37-D1BE-D5D7E024BA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B127C4-7A9D-ABCE-5B0E-2A9077FE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57370B-C981-562B-48D9-44B2A97D5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98DAB8-619A-A07B-AE39-6F0627A66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428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950A1-BB95-6A02-300C-FAA01FE94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Kermit Semibold" panose="020F05030400000600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2F64DA-A9FC-CCC2-3AC6-7EC34A4AE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FEE535-76F0-4FC2-9036-9D6CB5AA6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2F92DD-340B-5A56-B21F-2353681E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183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D01905-AEBB-D61D-059D-8899497A0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370C06-EDA9-B5CE-0DAB-5B2AC3EB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168883-9088-9F73-9ACE-E0F8C0815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79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5FEFD-E422-8B49-6EDA-9C1123687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Kermit Semibold" panose="020F0503040000060003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36D25-48E3-009D-4F61-95ED31578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2D7019-3C1A-B2A4-38D5-0C7901D33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DCF127-B066-94DF-3E2F-7895874CC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6F0FD5-E67B-17DD-6633-24270ABDC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C7963C-E562-F89C-4E4D-C99E7DDE0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021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710B7-8717-C4E7-F74B-4186F81F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Kermit Semibold" panose="020F0503040000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936050-360B-C813-FEA1-906B4006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9E133-72B7-B66F-5B41-9A4B7030B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F666F-3124-A06B-E576-549A99925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A0FAC7-B12B-C7E5-0D16-06045C417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5D3AD-32C5-2532-A9F8-8E197B85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653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17" Type="http://schemas.openxmlformats.org/officeDocument/2006/relationships/image" Target="../media/image5.svg" /><Relationship Id="rId2" Type="http://schemas.openxmlformats.org/officeDocument/2006/relationships/slideLayout" Target="../slideLayouts/slideLayout2.xml" /><Relationship Id="rId16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2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5">
            <a:extLst>
              <a:ext uri="{FF2B5EF4-FFF2-40B4-BE49-F238E27FC236}">
                <a16:creationId xmlns:a16="http://schemas.microsoft.com/office/drawing/2014/main" id="{D9571DDC-DD5A-BD23-5C7B-B055665BF07C}"/>
              </a:ext>
            </a:extLst>
          </p:cNvPr>
          <p:cNvSpPr/>
          <p:nvPr userDrawn="1"/>
        </p:nvSpPr>
        <p:spPr>
          <a:xfrm rot="16200000">
            <a:off x="10795000" y="5461000"/>
            <a:ext cx="1397000" cy="1397000"/>
          </a:xfrm>
          <a:custGeom>
            <a:avLst/>
            <a:gdLst/>
            <a:ahLst/>
            <a:cxnLst/>
            <a:rect l="l" t="t" r="r" b="b"/>
            <a:pathLst>
              <a:path w="3752103" h="3752103">
                <a:moveTo>
                  <a:pt x="0" y="0"/>
                </a:moveTo>
                <a:lnTo>
                  <a:pt x="3752102" y="0"/>
                </a:lnTo>
                <a:lnTo>
                  <a:pt x="3752102" y="3752102"/>
                </a:lnTo>
                <a:lnTo>
                  <a:pt x="0" y="375210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284036-794B-DE42-29DA-0AAB64EC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887A1-268A-3D73-8AAA-A9137831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85425-8655-CD89-6A94-DA8B24A9B3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8188E1-3122-4AE9-8330-8EC1D7B442B8}" type="datetimeFigureOut">
              <a:rPr lang="en-GB" smtClean="0"/>
              <a:pPr/>
              <a:t>29/04/2026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5ED1B-B65E-BBA0-4219-227648C0C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413DD-E075-D459-D871-CD9D51151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99F17ED-EE28-41BD-91F5-7C8AFDE2522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 descr="A logo with a light bulb and text&#10;&#10;AI-generated content may be incorrect.">
            <a:extLst>
              <a:ext uri="{FF2B5EF4-FFF2-40B4-BE49-F238E27FC236}">
                <a16:creationId xmlns:a16="http://schemas.microsoft.com/office/drawing/2014/main" id="{A751557C-D6DF-B29D-6199-4A9E04DCD7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3" y="0"/>
            <a:ext cx="974429" cy="897147"/>
          </a:xfrm>
          <a:prstGeom prst="rect">
            <a:avLst/>
          </a:prstGeom>
        </p:spPr>
      </p:pic>
      <p:sp>
        <p:nvSpPr>
          <p:cNvPr id="10" name="Freeform 3">
            <a:extLst>
              <a:ext uri="{FF2B5EF4-FFF2-40B4-BE49-F238E27FC236}">
                <a16:creationId xmlns:a16="http://schemas.microsoft.com/office/drawing/2014/main" id="{09C91FA7-CF92-7F68-9A9F-A19591B531EA}"/>
              </a:ext>
            </a:extLst>
          </p:cNvPr>
          <p:cNvSpPr/>
          <p:nvPr userDrawn="1"/>
        </p:nvSpPr>
        <p:spPr>
          <a:xfrm rot="10800000">
            <a:off x="-4764" y="5757069"/>
            <a:ext cx="1110973" cy="1109662"/>
          </a:xfrm>
          <a:custGeom>
            <a:avLst/>
            <a:gdLst/>
            <a:ahLst/>
            <a:cxnLst/>
            <a:rect l="l" t="t" r="r" b="b"/>
            <a:pathLst>
              <a:path w="4635586" h="2315057">
                <a:moveTo>
                  <a:pt x="0" y="0"/>
                </a:moveTo>
                <a:lnTo>
                  <a:pt x="4635586" y="0"/>
                </a:lnTo>
                <a:lnTo>
                  <a:pt x="4635586" y="2315057"/>
                </a:lnTo>
                <a:lnTo>
                  <a:pt x="0" y="231505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r="-10000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2">
            <a:extLst>
              <a:ext uri="{FF2B5EF4-FFF2-40B4-BE49-F238E27FC236}">
                <a16:creationId xmlns:a16="http://schemas.microsoft.com/office/drawing/2014/main" id="{F9B6F6EF-533F-30B6-56DA-ED5ACE8EF06F}"/>
              </a:ext>
            </a:extLst>
          </p:cNvPr>
          <p:cNvSpPr/>
          <p:nvPr userDrawn="1"/>
        </p:nvSpPr>
        <p:spPr>
          <a:xfrm>
            <a:off x="11091749" y="0"/>
            <a:ext cx="1100251" cy="1098952"/>
          </a:xfrm>
          <a:custGeom>
            <a:avLst/>
            <a:gdLst/>
            <a:ahLst/>
            <a:cxnLst/>
            <a:rect l="l" t="t" r="r" b="b"/>
            <a:pathLst>
              <a:path w="3921308" h="1958339">
                <a:moveTo>
                  <a:pt x="0" y="0"/>
                </a:moveTo>
                <a:lnTo>
                  <a:pt x="3921309" y="0"/>
                </a:lnTo>
                <a:lnTo>
                  <a:pt x="3921309" y="1958339"/>
                </a:lnTo>
                <a:lnTo>
                  <a:pt x="0" y="195833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r="-10000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4">
            <a:extLst>
              <a:ext uri="{FF2B5EF4-FFF2-40B4-BE49-F238E27FC236}">
                <a16:creationId xmlns:a16="http://schemas.microsoft.com/office/drawing/2014/main" id="{056DE0C9-6974-D44F-5FB5-F664F21093B8}"/>
              </a:ext>
            </a:extLst>
          </p:cNvPr>
          <p:cNvSpPr/>
          <p:nvPr userDrawn="1"/>
        </p:nvSpPr>
        <p:spPr>
          <a:xfrm rot="1282568">
            <a:off x="11477890" y="5918382"/>
            <a:ext cx="562373" cy="787036"/>
          </a:xfrm>
          <a:custGeom>
            <a:avLst/>
            <a:gdLst/>
            <a:ahLst/>
            <a:cxnLst/>
            <a:rect l="l" t="t" r="r" b="b"/>
            <a:pathLst>
              <a:path w="994639" h="1391989">
                <a:moveTo>
                  <a:pt x="0" y="0"/>
                </a:moveTo>
                <a:lnTo>
                  <a:pt x="994639" y="0"/>
                </a:lnTo>
                <a:lnTo>
                  <a:pt x="994639" y="1391989"/>
                </a:lnTo>
                <a:lnTo>
                  <a:pt x="0" y="1391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98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Kermit Semibold" panose="020F05030400000600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9jfJJ8U0CP" TargetMode="External" /><Relationship Id="rId2" Type="http://schemas.openxmlformats.org/officeDocument/2006/relationships/hyperlink" Target="mailto:youthfutures@lancashire.gov.uk" TargetMode="Externa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.jpeg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1C780-9058-A837-DE4A-D1A72A7276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Youth Futures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3D8661-25C1-EC1A-A674-8EC04DAAD4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Stephanie Kenyon</a:t>
            </a:r>
          </a:p>
        </p:txBody>
      </p:sp>
    </p:spTree>
    <p:extLst>
      <p:ext uri="{BB962C8B-B14F-4D97-AF65-F5344CB8AC3E}">
        <p14:creationId xmlns:p14="http://schemas.microsoft.com/office/powerpoint/2010/main" val="2282505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0BA7B-5585-5EFC-C39E-83FFF789A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43CBF-4DD0-28FC-3D32-812106D51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Futures - Referrals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A2B5F0-2782-AE3E-9289-C421FDB340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72" y="1359693"/>
            <a:ext cx="9125656" cy="513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171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4496A-A50B-D04C-D129-8148A471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Finish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EA114-AB75-17D3-B0FF-5EB2B11C2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GB" sz="3800" i="1"/>
              <a:t>What’s one thing you might take away from this session?</a:t>
            </a:r>
          </a:p>
          <a:p>
            <a:pPr marL="0" indent="0" algn="ctr">
              <a:buNone/>
            </a:pPr>
            <a:endParaRPr lang="en-GB" i="1"/>
          </a:p>
          <a:p>
            <a:r>
              <a:rPr lang="en-GB"/>
              <a:t>You can contact us via phone, text, email or completing our form. Whichever works easiest for you.</a:t>
            </a:r>
          </a:p>
          <a:p>
            <a:pPr marL="0" indent="0">
              <a:buNone/>
            </a:pPr>
            <a:r>
              <a:rPr lang="en-GB" b="1"/>
              <a:t>Call –</a:t>
            </a:r>
            <a:endParaRPr lang="en-GB"/>
          </a:p>
          <a:p>
            <a:r>
              <a:rPr lang="en-GB"/>
              <a:t>Team Number: 01772 531 044</a:t>
            </a:r>
          </a:p>
          <a:p>
            <a:pPr marL="0" indent="0">
              <a:buNone/>
            </a:pPr>
            <a:r>
              <a:rPr lang="en-GB" b="1"/>
              <a:t>Call or text - </a:t>
            </a:r>
            <a:endParaRPr lang="en-GB"/>
          </a:p>
          <a:p>
            <a:r>
              <a:rPr lang="en-GB"/>
              <a:t>Central Lancashire: 07917 534459</a:t>
            </a:r>
          </a:p>
          <a:p>
            <a:r>
              <a:rPr lang="en-GB"/>
              <a:t>East Lancashire: 07729 081094</a:t>
            </a:r>
          </a:p>
          <a:p>
            <a:r>
              <a:rPr lang="en-GB"/>
              <a:t>North Lancashire: 07354 167290</a:t>
            </a:r>
          </a:p>
          <a:p>
            <a:pPr marL="0" indent="0">
              <a:buNone/>
            </a:pPr>
            <a:r>
              <a:rPr lang="en-GB" b="1"/>
              <a:t>Email –</a:t>
            </a:r>
            <a:endParaRPr lang="en-GB"/>
          </a:p>
          <a:p>
            <a:r>
              <a:rPr lang="en-GB">
                <a:hlinkClick r:id="rId2"/>
              </a:rPr>
              <a:t>youthfutures@lancashire.gov.uk</a:t>
            </a:r>
            <a:endParaRPr lang="en-GB"/>
          </a:p>
          <a:p>
            <a:pPr marL="0" indent="0">
              <a:buNone/>
            </a:pPr>
            <a:r>
              <a:rPr lang="en-GB" b="1"/>
              <a:t>Form –</a:t>
            </a:r>
            <a:endParaRPr lang="en-GB"/>
          </a:p>
          <a:p>
            <a:r>
              <a:rPr lang="en-GB">
                <a:hlinkClick r:id="rId3"/>
              </a:rPr>
              <a:t>Youth Futures Form – Fill in form</a:t>
            </a:r>
            <a:endParaRPr lang="en-GB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 descr="Wood human figure">
            <a:extLst>
              <a:ext uri="{FF2B5EF4-FFF2-40B4-BE49-F238E27FC236}">
                <a16:creationId xmlns:a16="http://schemas.microsoft.com/office/drawing/2014/main" id="{E9B407B0-F3AC-229F-1E5A-CFD991D775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816" y="3016187"/>
            <a:ext cx="4741164" cy="316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78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FC35A-41B3-4518-ECDF-80DBCBDBA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Futures –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D02B6-C69C-A066-4ADF-F38CFEB11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 dirty="0"/>
              <a:t>We are a small team of 3 people working across Lancashire to support young people.</a:t>
            </a:r>
          </a:p>
          <a:p>
            <a:pPr lvl="1"/>
            <a:r>
              <a:rPr lang="en-GB" dirty="0"/>
              <a:t>Anna Wolnik – North Lancashire</a:t>
            </a:r>
          </a:p>
          <a:p>
            <a:pPr lvl="1"/>
            <a:r>
              <a:rPr lang="en-GB" dirty="0"/>
              <a:t>Imtiaz Shah – East Lancashire</a:t>
            </a:r>
          </a:p>
          <a:p>
            <a:pPr lvl="1"/>
            <a:r>
              <a:rPr lang="en-GB" dirty="0"/>
              <a:t>Steph Kenyon – Central Lancashire</a:t>
            </a:r>
          </a:p>
          <a:p>
            <a:r>
              <a:rPr lang="en-GB">
                <a:latin typeface="Calibri"/>
                <a:ea typeface="Calibri"/>
                <a:cs typeface="Calibri"/>
              </a:rPr>
              <a:t>We work with young people who live in Lancashire, if they are</a:t>
            </a:r>
          </a:p>
          <a:p>
            <a:pPr lvl="1"/>
            <a:r>
              <a:rPr lang="en-GB" dirty="0"/>
              <a:t>16 or 17</a:t>
            </a:r>
          </a:p>
          <a:p>
            <a:pPr lvl="1"/>
            <a:r>
              <a:rPr lang="en-GB" dirty="0"/>
              <a:t>Not in Education, Employment or Training</a:t>
            </a:r>
          </a:p>
          <a:p>
            <a:pPr lvl="1"/>
            <a:r>
              <a:rPr lang="en-GB" b="1" dirty="0"/>
              <a:t>We DO NOT </a:t>
            </a:r>
            <a:r>
              <a:rPr lang="en-GB" dirty="0"/>
              <a:t>support young people who are working with another professional service (including EHCPs). If a professional is involved, we can offer signposting careers information.</a:t>
            </a:r>
          </a:p>
        </p:txBody>
      </p:sp>
    </p:spTree>
    <p:extLst>
      <p:ext uri="{BB962C8B-B14F-4D97-AF65-F5344CB8AC3E}">
        <p14:creationId xmlns:p14="http://schemas.microsoft.com/office/powerpoint/2010/main" val="702689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B1C73-1593-C440-AF05-C72BDEA25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Current NEET Figures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BFF5D-58CB-EADF-D035-4143730B235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80000"/>
              </a:lnSpc>
            </a:pPr>
            <a:r>
              <a:rPr lang="en-GB" sz="2600" dirty="0"/>
              <a:t>1,883 young people (6.0%) are NEET or Not Known across Lancashire 2025/26</a:t>
            </a:r>
          </a:p>
          <a:p>
            <a:pPr>
              <a:lnSpc>
                <a:spcPct val="80000"/>
              </a:lnSpc>
            </a:pPr>
            <a:r>
              <a:rPr lang="en-GB" sz="2600" dirty="0"/>
              <a:t>Down from 1,961 (6.4%) compared to 2024/25 </a:t>
            </a:r>
          </a:p>
          <a:p>
            <a:pPr>
              <a:lnSpc>
                <a:spcPct val="80000"/>
              </a:lnSpc>
            </a:pPr>
            <a:r>
              <a:rPr lang="en-GB" sz="2600" dirty="0"/>
              <a:t>NEET numbers have reduced county‑wide </a:t>
            </a:r>
          </a:p>
          <a:p>
            <a:pPr>
              <a:lnSpc>
                <a:spcPct val="80000"/>
              </a:lnSpc>
            </a:pPr>
            <a:r>
              <a:rPr lang="en-GB" sz="2600" dirty="0"/>
              <a:t>NEET rate down from 3.9% to 3.7%</a:t>
            </a:r>
          </a:p>
          <a:p>
            <a:pPr>
              <a:lnSpc>
                <a:spcPct val="80000"/>
              </a:lnSpc>
            </a:pPr>
            <a:r>
              <a:rPr lang="en-GB" sz="2600" dirty="0"/>
              <a:t>Not Known figures have also fallen From 2.5% to 2.4%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256FAD-27BE-D910-8433-4E44CB4A460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GB" sz="2600" dirty="0"/>
              <a:t>Progress is being made, but NEET remains a significant issue across all districts</a:t>
            </a:r>
          </a:p>
          <a:p>
            <a:pPr>
              <a:lnSpc>
                <a:spcPct val="80000"/>
              </a:lnSpc>
            </a:pPr>
            <a:r>
              <a:rPr lang="en-GB" sz="2600" dirty="0"/>
              <a:t>Challenges are not evenly distributed</a:t>
            </a:r>
          </a:p>
          <a:p>
            <a:pPr>
              <a:lnSpc>
                <a:spcPct val="80000"/>
              </a:lnSpc>
            </a:pPr>
            <a:r>
              <a:rPr lang="en-GB" sz="2600" dirty="0"/>
              <a:t>Transitions at 16–18 continue to be a pressure point, particularly for young people facing confidence, engagement or access barriers</a:t>
            </a:r>
          </a:p>
        </p:txBody>
      </p:sp>
    </p:spTree>
    <p:extLst>
      <p:ext uri="{BB962C8B-B14F-4D97-AF65-F5344CB8AC3E}">
        <p14:creationId xmlns:p14="http://schemas.microsoft.com/office/powerpoint/2010/main" val="893423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3BA97-3BAD-4991-F525-E4140389A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Quick Question Task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F0F5F-20F9-7989-B9C8-64AD150CC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small groups, you have 2 minutes to jot down as many quick answers as you can to these questions:</a:t>
            </a:r>
          </a:p>
          <a:p>
            <a:pPr marL="0" indent="0">
              <a:buNone/>
            </a:pPr>
            <a:endParaRPr lang="en-GB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What tends to derail post‑16 transitions for the young people you support?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Where do things most often break down?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8934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C9672-D8E1-0254-C441-76158917A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Futures – How We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44877-C2B3-F028-F20F-F7A4DC6C9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One‑to‑one, relationship‑based guidance</a:t>
            </a:r>
          </a:p>
          <a:p>
            <a:pPr lvl="0"/>
            <a:r>
              <a:rPr lang="en-GB" dirty="0"/>
              <a:t>Understanding </a:t>
            </a:r>
            <a:r>
              <a:rPr lang="en-GB" i="1" dirty="0"/>
              <a:t>why</a:t>
            </a:r>
            <a:r>
              <a:rPr lang="en-GB" dirty="0"/>
              <a:t> a young person is disengaged</a:t>
            </a:r>
          </a:p>
          <a:p>
            <a:pPr lvl="0"/>
            <a:r>
              <a:rPr lang="en-GB" dirty="0"/>
              <a:t>Helping them make sense of realistic options</a:t>
            </a:r>
          </a:p>
          <a:p>
            <a:r>
              <a:rPr lang="en-GB" dirty="0"/>
              <a:t>Supporting movement towards positive steps</a:t>
            </a:r>
          </a:p>
          <a:p>
            <a:r>
              <a:rPr lang="en-GB" dirty="0"/>
              <a:t>We are not a statutory service, and we don’t replace school, college or EHCP‑based support.</a:t>
            </a:r>
          </a:p>
          <a:p>
            <a:pPr lvl="0"/>
            <a:r>
              <a:rPr lang="en-GB" dirty="0"/>
              <a:t>Youth Futures sits between systems</a:t>
            </a:r>
          </a:p>
          <a:p>
            <a:pPr lvl="0"/>
            <a:r>
              <a:rPr lang="en-GB" dirty="0"/>
              <a:t>Focused on re‑engagement, confidence and next steps, not diagnostics or assessments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4894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25E0-4276-053B-3A10-203D1FCE9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CDF75-2232-2ECF-96F7-3AA0D338C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In your small groups, read the case study and see if you can answer these questions. </a:t>
            </a:r>
          </a:p>
          <a:p>
            <a:pPr marL="0" indent="0" algn="ctr">
              <a:buNone/>
            </a:pPr>
            <a:r>
              <a:rPr lang="en-GB" i="1" dirty="0">
                <a:solidFill>
                  <a:schemeClr val="accent4"/>
                </a:solidFill>
              </a:rPr>
              <a:t>“A 16‑year‑old finishes school with inconsistent attendance, one pass at GCSE RE, a 2 in Maths and a 3 in English. Starts college but leaves within weeks they say that it is due to anxiety and low confidence. No EHCP. Currently at home and disengaged.”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barriers are present?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often happens next for young people like this?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Who usually holds responsibility at this point, or where can a young person access support?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44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4BADE-687D-2196-7986-EBA28DF4B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Futures – What Works For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A19B2-8D0B-66A1-08C7-EBF6BE827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Relationship-based practice – no targets</a:t>
            </a:r>
          </a:p>
          <a:p>
            <a:r>
              <a:rPr lang="en-GB" dirty="0"/>
              <a:t>Personalised action planning – small, achievable steps</a:t>
            </a:r>
          </a:p>
          <a:p>
            <a:r>
              <a:rPr lang="en-GB" dirty="0"/>
              <a:t>Partnership working - schools, colleges, voluntary sector, families</a:t>
            </a:r>
          </a:p>
          <a:p>
            <a:r>
              <a:rPr lang="en-GB" dirty="0"/>
              <a:t>Sustained and consistent encouragement – squiggly pathways</a:t>
            </a:r>
          </a:p>
          <a:p>
            <a:r>
              <a:rPr lang="en-GB" dirty="0"/>
              <a:t>Keeping up to date – constantly changing landscape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396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4661E-AF7B-BB0D-1602-CB47D627D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Futures – How to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537FC-D28D-E58F-6AE7-2BDC44F37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We are a very small team – 3 people, 12 districts, 1000 young people (</a:t>
            </a:r>
            <a:r>
              <a:rPr lang="en-GB" dirty="0" err="1"/>
              <a:t>ish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What this means</a:t>
            </a:r>
          </a:p>
          <a:p>
            <a:pPr lvl="0"/>
            <a:r>
              <a:rPr lang="en-GB" dirty="0"/>
              <a:t>We cannot provide intensive long‑term support for every young person</a:t>
            </a:r>
          </a:p>
          <a:p>
            <a:pPr lvl="0"/>
            <a:r>
              <a:rPr lang="en-GB" dirty="0"/>
              <a:t>We cannot replace existing statutory or SEND provision</a:t>
            </a:r>
          </a:p>
          <a:p>
            <a:pPr marL="0" indent="0">
              <a:buNone/>
            </a:pPr>
            <a:r>
              <a:rPr lang="en-GB" dirty="0"/>
              <a:t>What we </a:t>
            </a:r>
            <a:r>
              <a:rPr lang="en-GB" i="1" dirty="0"/>
              <a:t>will</a:t>
            </a:r>
            <a:r>
              <a:rPr lang="en-GB" dirty="0"/>
              <a:t> always try to do</a:t>
            </a:r>
          </a:p>
          <a:p>
            <a:pPr lvl="0"/>
            <a:r>
              <a:rPr lang="en-GB" dirty="0"/>
              <a:t>Take time to talk things through with professionals</a:t>
            </a:r>
          </a:p>
          <a:p>
            <a:pPr lvl="0"/>
            <a:r>
              <a:rPr lang="en-GB" dirty="0"/>
              <a:t>Offer informed, realistic signposting</a:t>
            </a:r>
          </a:p>
          <a:p>
            <a:pPr lvl="0"/>
            <a:r>
              <a:rPr lang="en-GB" dirty="0"/>
              <a:t>Share local knowledge and resources</a:t>
            </a:r>
          </a:p>
          <a:p>
            <a:pPr lvl="0"/>
            <a:r>
              <a:rPr lang="en-GB" dirty="0"/>
              <a:t>Help sense‑check options before young people disengage further</a:t>
            </a:r>
          </a:p>
          <a:p>
            <a:pPr marL="0" indent="0">
              <a:buNone/>
            </a:pPr>
            <a:r>
              <a:rPr lang="en-GB" b="1" dirty="0"/>
              <a:t>Even when we can’t take a young person on directly, we’ll try to support the adults around them.</a:t>
            </a:r>
          </a:p>
        </p:txBody>
      </p:sp>
    </p:spTree>
    <p:extLst>
      <p:ext uri="{BB962C8B-B14F-4D97-AF65-F5344CB8AC3E}">
        <p14:creationId xmlns:p14="http://schemas.microsoft.com/office/powerpoint/2010/main" val="904261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69543-3288-C54B-2FFB-96ABB6FD5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Youth Futures - Referrals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C8F8DF-8B6E-6E3F-C215-DCC868595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dirty="0"/>
              <a:t>Good reasons to get in touch</a:t>
            </a:r>
          </a:p>
          <a:p>
            <a:pPr lvl="0"/>
            <a:r>
              <a:rPr lang="en-GB" sz="2400" dirty="0"/>
              <a:t>A young person is NEET</a:t>
            </a:r>
          </a:p>
          <a:p>
            <a:pPr lvl="0"/>
            <a:r>
              <a:rPr lang="en-GB" sz="2400" dirty="0"/>
              <a:t>Transitions feel stuck</a:t>
            </a:r>
          </a:p>
          <a:p>
            <a:pPr lvl="0"/>
            <a:r>
              <a:rPr lang="en-GB" sz="2400" dirty="0"/>
              <a:t>There’s uncertainty about suitable provision</a:t>
            </a:r>
          </a:p>
          <a:p>
            <a:pPr lvl="0"/>
            <a:r>
              <a:rPr lang="en-GB" sz="2400" dirty="0"/>
              <a:t>You need insight into local post‑16 options</a:t>
            </a:r>
          </a:p>
          <a:p>
            <a:pPr marL="0" indent="0">
              <a:buNone/>
            </a:pPr>
            <a:r>
              <a:rPr lang="en-GB" sz="2400" dirty="0"/>
              <a:t>Ways we support professionals</a:t>
            </a:r>
          </a:p>
          <a:p>
            <a:pPr lvl="0"/>
            <a:r>
              <a:rPr lang="en-GB" sz="2400" dirty="0"/>
              <a:t>Consultation and advice</a:t>
            </a:r>
          </a:p>
          <a:p>
            <a:pPr lvl="0"/>
            <a:r>
              <a:rPr lang="en-GB" sz="2400" dirty="0"/>
              <a:t>Provision mapping</a:t>
            </a:r>
          </a:p>
          <a:p>
            <a:pPr lvl="0"/>
            <a:r>
              <a:rPr lang="en-GB" sz="2400" dirty="0"/>
              <a:t>Liaison where appropriate</a:t>
            </a:r>
          </a:p>
          <a:p>
            <a:pPr lvl="0"/>
            <a:r>
              <a:rPr lang="en-GB" sz="2400" dirty="0"/>
              <a:t>Shared problem‑solving</a:t>
            </a:r>
          </a:p>
          <a:p>
            <a:pPr marL="0" indent="0">
              <a:buNone/>
            </a:pPr>
            <a:r>
              <a:rPr lang="en-GB" sz="2400" b="1" dirty="0"/>
              <a:t>Youth Futures works best when we’re part of the conversation early, not the last resort.</a:t>
            </a:r>
          </a:p>
        </p:txBody>
      </p:sp>
    </p:spTree>
    <p:extLst>
      <p:ext uri="{BB962C8B-B14F-4D97-AF65-F5344CB8AC3E}">
        <p14:creationId xmlns:p14="http://schemas.microsoft.com/office/powerpoint/2010/main" val="3929405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Template - YT Workshops.potx" id="{FCD9D31A-06F4-41C7-A013-D8E4849FF1FC}" vid="{0F6D2AC1-F040-4B53-B07D-132CF90AEF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8f47af3-c205-4019-b10b-0210b24e0844" xsi:nil="true"/>
    <lcf76f155ced4ddcb4097134ff3c332f xmlns="0bf11a37-23aa-4d60-9e0b-78594af102e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013AD689812145A22DD7ABE44ACC33" ma:contentTypeVersion="15" ma:contentTypeDescription="Create a new document." ma:contentTypeScope="" ma:versionID="af4cd9e8b4e038b0e54cf01ba6b72e2f">
  <xsd:schema xmlns:xsd="http://www.w3.org/2001/XMLSchema" xmlns:xs="http://www.w3.org/2001/XMLSchema" xmlns:p="http://schemas.microsoft.com/office/2006/metadata/properties" xmlns:ns2="0bf11a37-23aa-4d60-9e0b-78594af102ef" xmlns:ns3="b8f47af3-c205-4019-b10b-0210b24e0844" targetNamespace="http://schemas.microsoft.com/office/2006/metadata/properties" ma:root="true" ma:fieldsID="ebfbedef7f41b29a436c2f57358a4d45" ns2:_="" ns3:_="">
    <xsd:import namespace="0bf11a37-23aa-4d60-9e0b-78594af102ef"/>
    <xsd:import namespace="b8f47af3-c205-4019-b10b-0210b24e08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11a37-23aa-4d60-9e0b-78594af102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6bfaf0b-f29b-4ed2-8d75-892493c0d2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f47af3-c205-4019-b10b-0210b24e084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5bcfbb3f-2d0b-4710-9643-43ff64b9443a}" ma:internalName="TaxCatchAll" ma:showField="CatchAllData" ma:web="b8f47af3-c205-4019-b10b-0210b24e08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491515-8A3C-40CF-9EA7-949D6D2FFD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C18592-A0E7-41D2-9563-E0C44A906903}">
  <ds:schemaRefs>
    <ds:schemaRef ds:uri="http://schemas.microsoft.com/office/2006/metadata/properties"/>
    <ds:schemaRef ds:uri="http://www.w3.org/2000/xmlns/"/>
    <ds:schemaRef ds:uri="b8f47af3-c205-4019-b10b-0210b24e0844"/>
    <ds:schemaRef ds:uri="http://www.w3.org/2001/XMLSchema-instance"/>
    <ds:schemaRef ds:uri="0bf11a37-23aa-4d60-9e0b-78594af102ef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3ABA971-D046-4D70-9A67-AED562D8C6E0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0bf11a37-23aa-4d60-9e0b-78594af102ef"/>
    <ds:schemaRef ds:uri="b8f47af3-c205-4019-b10b-0210b24e0844"/>
  </ds:schemaRefs>
</ds:datastoreItem>
</file>

<file path=docMetadata/LabelInfo.xml><?xml version="1.0" encoding="utf-8"?>
<clbl:labelList xmlns:clbl="http://schemas.microsoft.com/office/2020/mipLabelMetadata">
  <clbl:label id="{9f683e26-d8b9-4609-9ec4-e1a36e4bb4d2}" enabled="0" method="" siteId="{9f683e26-d8b9-4609-9ec4-e1a36e4bb4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854</Words>
  <Application>Microsoft Office PowerPoint</Application>
  <PresentationFormat>Widescreen</PresentationFormat>
  <Paragraphs>115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Youth Futures</vt:lpstr>
      <vt:lpstr>Youth Futures – Introduction</vt:lpstr>
      <vt:lpstr>Current NEET Figures</vt:lpstr>
      <vt:lpstr>Quick Question Task</vt:lpstr>
      <vt:lpstr>Youth Futures – How We Work?</vt:lpstr>
      <vt:lpstr>Case Study</vt:lpstr>
      <vt:lpstr>Youth Futures – What Works For Us</vt:lpstr>
      <vt:lpstr>Youth Futures – How to Use</vt:lpstr>
      <vt:lpstr>Youth Futures - Referrals</vt:lpstr>
      <vt:lpstr>Youth Futures - Referrals</vt:lpstr>
      <vt:lpstr>To Finish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Futures</dc:title>
  <dc:creator>Kenyon, Stephanie</dc:creator>
  <cp:lastModifiedBy>Kenyon, Stephanie</cp:lastModifiedBy>
  <cp:revision>7</cp:revision>
  <dcterms:created xsi:type="dcterms:W3CDTF">2025-10-13T09:43:01Z</dcterms:created>
  <dcterms:modified xsi:type="dcterms:W3CDTF">2026-04-29T13:56:16Z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0x01010086013AD689812145A22DD7ABE44ACC33</vt:lpwstr>
  </property>
  <property fmtid="{D5CDD505-2E9C-101B-9397-08002B2CF9AE}" pid="3" name="MediaServiceImageTags">
    <vt:lpwstr/>
  </property>
</Properties>
</file>